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7"/>
  </p:notesMasterIdLst>
  <p:sldIdLst>
    <p:sldId id="256" r:id="rId3"/>
    <p:sldId id="258" r:id="rId4"/>
    <p:sldId id="259" r:id="rId5"/>
    <p:sldId id="260" r:id="rId6"/>
    <p:sldId id="261" r:id="rId7"/>
    <p:sldId id="262" r:id="rId8"/>
    <p:sldId id="263" r:id="rId9"/>
    <p:sldId id="281" r:id="rId10"/>
    <p:sldId id="264" r:id="rId11"/>
    <p:sldId id="282" r:id="rId12"/>
    <p:sldId id="283" r:id="rId13"/>
    <p:sldId id="265" r:id="rId14"/>
    <p:sldId id="266" r:id="rId15"/>
    <p:sldId id="267" r:id="rId16"/>
    <p:sldId id="268" r:id="rId17"/>
    <p:sldId id="269" r:id="rId18"/>
    <p:sldId id="287" r:id="rId19"/>
    <p:sldId id="288" r:id="rId20"/>
    <p:sldId id="289" r:id="rId21"/>
    <p:sldId id="290" r:id="rId22"/>
    <p:sldId id="292" r:id="rId23"/>
    <p:sldId id="291" r:id="rId24"/>
    <p:sldId id="297" r:id="rId25"/>
    <p:sldId id="293" r:id="rId26"/>
    <p:sldId id="298" r:id="rId27"/>
    <p:sldId id="294" r:id="rId28"/>
    <p:sldId id="295" r:id="rId29"/>
    <p:sldId id="296" r:id="rId30"/>
    <p:sldId id="299" r:id="rId31"/>
    <p:sldId id="300" r:id="rId32"/>
    <p:sldId id="270" r:id="rId33"/>
    <p:sldId id="271" r:id="rId34"/>
    <p:sldId id="272" r:id="rId35"/>
    <p:sldId id="280" r:id="rId36"/>
    <p:sldId id="273" r:id="rId37"/>
    <p:sldId id="274" r:id="rId38"/>
    <p:sldId id="275" r:id="rId39"/>
    <p:sldId id="276" r:id="rId40"/>
    <p:sldId id="277" r:id="rId41"/>
    <p:sldId id="278" r:id="rId42"/>
    <p:sldId id="279" r:id="rId43"/>
    <p:sldId id="301" r:id="rId44"/>
    <p:sldId id="310" r:id="rId45"/>
    <p:sldId id="302" r:id="rId46"/>
    <p:sldId id="303" r:id="rId47"/>
    <p:sldId id="304" r:id="rId48"/>
    <p:sldId id="305" r:id="rId49"/>
    <p:sldId id="306" r:id="rId50"/>
    <p:sldId id="307" r:id="rId51"/>
    <p:sldId id="308" r:id="rId52"/>
    <p:sldId id="309" r:id="rId53"/>
    <p:sldId id="311" r:id="rId54"/>
    <p:sldId id="312" r:id="rId55"/>
    <p:sldId id="314" r:id="rId56"/>
    <p:sldId id="313" r:id="rId57"/>
    <p:sldId id="315" r:id="rId58"/>
    <p:sldId id="316" r:id="rId59"/>
    <p:sldId id="317" r:id="rId60"/>
    <p:sldId id="318" r:id="rId61"/>
    <p:sldId id="321" r:id="rId62"/>
    <p:sldId id="320" r:id="rId63"/>
    <p:sldId id="432" r:id="rId64"/>
    <p:sldId id="348"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 id="494" r:id="rId127"/>
    <p:sldId id="495" r:id="rId128"/>
    <p:sldId id="496" r:id="rId129"/>
    <p:sldId id="497" r:id="rId130"/>
    <p:sldId id="498" r:id="rId131"/>
    <p:sldId id="499" r:id="rId132"/>
    <p:sldId id="500" r:id="rId133"/>
    <p:sldId id="501" r:id="rId134"/>
    <p:sldId id="502" r:id="rId135"/>
    <p:sldId id="503" r:id="rId136"/>
    <p:sldId id="504" r:id="rId137"/>
    <p:sldId id="505" r:id="rId138"/>
    <p:sldId id="506" r:id="rId139"/>
    <p:sldId id="507" r:id="rId140"/>
    <p:sldId id="508" r:id="rId141"/>
    <p:sldId id="509" r:id="rId142"/>
    <p:sldId id="510" r:id="rId143"/>
    <p:sldId id="511" r:id="rId144"/>
    <p:sldId id="512" r:id="rId145"/>
    <p:sldId id="513" r:id="rId146"/>
    <p:sldId id="514" r:id="rId147"/>
    <p:sldId id="515" r:id="rId148"/>
    <p:sldId id="516" r:id="rId149"/>
    <p:sldId id="517" r:id="rId150"/>
    <p:sldId id="518" r:id="rId151"/>
    <p:sldId id="519" r:id="rId152"/>
    <p:sldId id="520" r:id="rId153"/>
    <p:sldId id="521" r:id="rId154"/>
    <p:sldId id="522" r:id="rId155"/>
    <p:sldId id="523" r:id="rId156"/>
    <p:sldId id="524" r:id="rId157"/>
    <p:sldId id="525" r:id="rId158"/>
    <p:sldId id="526" r:id="rId159"/>
    <p:sldId id="527" r:id="rId160"/>
    <p:sldId id="528" r:id="rId161"/>
    <p:sldId id="529" r:id="rId162"/>
    <p:sldId id="530" r:id="rId163"/>
    <p:sldId id="531" r:id="rId164"/>
    <p:sldId id="532" r:id="rId165"/>
    <p:sldId id="533" r:id="rId166"/>
    <p:sldId id="534" r:id="rId167"/>
    <p:sldId id="535" r:id="rId168"/>
    <p:sldId id="536" r:id="rId169"/>
    <p:sldId id="537" r:id="rId170"/>
    <p:sldId id="540" r:id="rId171"/>
    <p:sldId id="364" r:id="rId172"/>
    <p:sldId id="538" r:id="rId173"/>
    <p:sldId id="365" r:id="rId174"/>
    <p:sldId id="366" r:id="rId175"/>
    <p:sldId id="367" r:id="rId176"/>
    <p:sldId id="368" r:id="rId177"/>
    <p:sldId id="369" r:id="rId178"/>
    <p:sldId id="357" r:id="rId179"/>
    <p:sldId id="358" r:id="rId180"/>
    <p:sldId id="359" r:id="rId181"/>
    <p:sldId id="360" r:id="rId182"/>
    <p:sldId id="361" r:id="rId183"/>
    <p:sldId id="362" r:id="rId184"/>
    <p:sldId id="363" r:id="rId185"/>
    <p:sldId id="371" r:id="rId186"/>
    <p:sldId id="372" r:id="rId187"/>
    <p:sldId id="373" r:id="rId188"/>
    <p:sldId id="374" r:id="rId189"/>
    <p:sldId id="375" r:id="rId190"/>
    <p:sldId id="376" r:id="rId191"/>
    <p:sldId id="377" r:id="rId192"/>
    <p:sldId id="378" r:id="rId193"/>
    <p:sldId id="379" r:id="rId194"/>
    <p:sldId id="380" r:id="rId195"/>
    <p:sldId id="381" r:id="rId196"/>
    <p:sldId id="382" r:id="rId197"/>
    <p:sldId id="383" r:id="rId198"/>
    <p:sldId id="384" r:id="rId199"/>
    <p:sldId id="385" r:id="rId200"/>
    <p:sldId id="386" r:id="rId201"/>
    <p:sldId id="387" r:id="rId202"/>
    <p:sldId id="388" r:id="rId203"/>
    <p:sldId id="389" r:id="rId204"/>
    <p:sldId id="390" r:id="rId205"/>
    <p:sldId id="391" r:id="rId206"/>
    <p:sldId id="392" r:id="rId207"/>
    <p:sldId id="393" r:id="rId208"/>
    <p:sldId id="394" r:id="rId209"/>
    <p:sldId id="395" r:id="rId210"/>
    <p:sldId id="396" r:id="rId211"/>
    <p:sldId id="397" r:id="rId212"/>
    <p:sldId id="398" r:id="rId213"/>
    <p:sldId id="399" r:id="rId214"/>
    <p:sldId id="400" r:id="rId215"/>
    <p:sldId id="401" r:id="rId216"/>
    <p:sldId id="402" r:id="rId217"/>
    <p:sldId id="403" r:id="rId218"/>
    <p:sldId id="404" r:id="rId219"/>
    <p:sldId id="405" r:id="rId220"/>
    <p:sldId id="406" r:id="rId221"/>
    <p:sldId id="407" r:id="rId222"/>
    <p:sldId id="408" r:id="rId223"/>
    <p:sldId id="409" r:id="rId224"/>
    <p:sldId id="410" r:id="rId225"/>
    <p:sldId id="411" r:id="rId226"/>
    <p:sldId id="412" r:id="rId227"/>
    <p:sldId id="413" r:id="rId228"/>
    <p:sldId id="414" r:id="rId229"/>
    <p:sldId id="415" r:id="rId230"/>
    <p:sldId id="416" r:id="rId231"/>
    <p:sldId id="417" r:id="rId232"/>
    <p:sldId id="418" r:id="rId233"/>
    <p:sldId id="419" r:id="rId234"/>
    <p:sldId id="420" r:id="rId235"/>
    <p:sldId id="421" r:id="rId236"/>
    <p:sldId id="422" r:id="rId237"/>
    <p:sldId id="423" r:id="rId238"/>
    <p:sldId id="424" r:id="rId239"/>
    <p:sldId id="425" r:id="rId240"/>
    <p:sldId id="426" r:id="rId241"/>
    <p:sldId id="427" r:id="rId242"/>
    <p:sldId id="428" r:id="rId243"/>
    <p:sldId id="429" r:id="rId244"/>
    <p:sldId id="430" r:id="rId245"/>
    <p:sldId id="431" r:id="rId246"/>
    <p:sldId id="539" r:id="rId247"/>
    <p:sldId id="349" r:id="rId248"/>
    <p:sldId id="350" r:id="rId249"/>
    <p:sldId id="354" r:id="rId250"/>
    <p:sldId id="352" r:id="rId251"/>
    <p:sldId id="353" r:id="rId252"/>
    <p:sldId id="355" r:id="rId253"/>
    <p:sldId id="356" r:id="rId254"/>
    <p:sldId id="351" r:id="rId255"/>
    <p:sldId id="284" r:id="rId2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224"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viewProps" Target="viewProps.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theme" Target="theme/theme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tableStyles" Target="tableStyles.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notesMaster" Target="notesMasters/notesMaster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5.wmf"/></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8.440"/>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88 11 55,'0'0'35,"-16"-12"-11,16 12-1,-16 1-4,16-1-4,-18 23-4,12-1-5,-5 1-1,4 8-3,0 0-1,2 4 0,3-1 0,4-2-1,3-8 0,5-4 1,2-9-1,3-7 1,1-8 0,4-7-1,-1-8 2,-2-4-1,0-5-1,-5-3 1,-1 1 0,-9 1 0,-2 3-2,-4 5 1,-5 6-2,-6 3-2,-1 18-6,-7 7-21,-3 1-6,10 11 1,-8-2-1</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6.425"/>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33 31 69,'0'0'37,"0"0"-1,-14-10 1,14 10-26,-10 16-3,7 4-3,-1 0-3,1 5-1,5 5 0,0 2-1,4 2 0,2-4 0,1-4 0,3-7 1,5-6-1,-1-8 1,1-12 0,2-8 1,-1-5-1,-1-6 0,-3-7 1,-3-2-1,-5 0 0,-3 2 0,-6 4 0,-3 4 0,-5 5 0,-3 7-1,-1 13-3,-4 5-4,6 15-15,-2 9-17,-1 2 0,1 9 0,2-1 1</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7.190"/>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37 28 38,'0'0'30,"-17"-8"3,17 8-1,-2 17-17,2-17-4,-9 33 1,4-10-5,4 9-2,-2 1-1,6 6 0,-1 0-1,5 0-1,0-5 1,4-4-2,0-11 0,5-8 1,1-13-1,2-10 1,-1-12-1,2-7 1,-3-10-1,-1-4 1,-3-3-1,-1 3 1,-8 6-1,-4 5 1,-5 6-2,-8 10 0,-2 14-2,-7 5-6,6 17-21,-6 8-10,-3 2 1,7 4-1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7.833"/>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26 4 60,'0'0'30,"-15"17"-6,13-5-1,2-12-4,-2 30-3,-3-15-6,9 7-2,-6-3-3,11 3 0,-5-4-2,5-6-1,-9-12 0,21 5 0,-7-12 0,2-1 0,-1-11 0,-1-1-1,-2-5 0,-3 5 0,-2-1-1,-5 2 0,-6 3-2,-6 1-2,10 15-5,-33-7-15,9 12-14,4 9-1,-5 1 1,5 8 0</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8.740"/>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65 107 48,'-7'-18'31,"7"18"-1,-8-15-5,8 15-4,0 0-4,-19-5-5,18 21-4,-9-3-3,3 13-2,0 1-1,3 6 0,2-2-1,2-2 0,4-4 0,2-7-1,8-11 1,4-12 0,4-10 0,2-4 0,3-11 1,-1-3-2,0-4 2,-3 0-2,-6-1 1,-6 10-1,-9 3 0,-6 4 0,4 21-1,-28-14-1,7 25-3,-6 0-1,5 20-7,-8-7-13,3 8-11,9 9-1,-2-6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9.521"/>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56 29 55,'0'0'34,"-12"3"-2,8 14 1,-1 9-24,-9-3-2,12 12-3,-9-2 0,7 1-2,0-3 0,5-3 1,3-8-1,6-5 1,-10-15 0,25-1 0,-9-15 0,5-3 0,-2-8 0,1-3-1,-1-5 1,-3 5-1,-4-1 1,-7 0-1,-4 2-1,-3 6 0,-5 11-2,-10-1-2,5 17-8,-14 1-17,4 3-12,6 11 1,-4 0 0</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20.177"/>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45 114 45,'-3'-21'33,"3"21"1,-8-12-1,8 12-18,0 0-7,-15 12-1,13 7-1,-6 4-3,5 1 0,-1 3-1,4-1 0,1-5-1,7-4 1,-8-17 1,20 9 0,-6-20 0,0-1 0,2-11 0,2-1 1,-5-8 0,-1 5 0,-5-1-1,-1 1 0,-7 1-1,-3 7 0,-7 3 0,-2 7-3,-3 7-2,-5 1-6,6 5-30,-1 12-2,-1 0 1,3 6-1</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2.848"/>
    </inkml:context>
    <inkml:brush xml:id="br0">
      <inkml:brushProperty name="width" value="0.07938" units="cm"/>
      <inkml:brushProperty name="height" value="0.07938" units="cm"/>
      <inkml:brushProperty name="color" value="#FFFFFF"/>
      <inkml:brushProperty name="fitToCurve" value="1"/>
    </inkml:brush>
    <inkml:brush xml:id="br1">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116 156 47,'0'0'32,"-5"-16"3,5 16-10,0 0-8,-22 1-2,16 12-6,-7-1-2,8 12-3,-5 1-1,6 5-1,2-1 1,3 0-2,3-5 1,4-2 0,4-11 0,5-8-1,0-14 1,5-4 0,-2-10-1,3 0 1,-5-8 0,0 2 0,-6-2-1,-7 3 1,-3 6-1,-8 4 0,-3 7-1,-9 5-2,2 15-4,-10-3-13,0 14-20,7 10 0,-6-2 0,11 9 0</inkml:trace>
  <inkml:trace contextRef="#ctx0" brushRef="#br0" timeOffset="797">93 1847 51,'-5'-21'35,"5"21"0,-18-5 0,3 6-21,7 16-4,-5 0-3,5 9-2,-6 2-1,6 8-2,7-5 0,5 2-1,0-6 0,8-4 0,1-10 1,5-4-1,6-16-1,-1-5 2,-2-9-1,-1-1 1,-4-6-1,1 1 1,-6-3-1,-3 4 0,-8 3 1,-4 3-2,-6 6-2,-6 2-3,2 17-10,-5 2-24,-6 3 1,2 9-2,-3 0 2</inkml:trace>
  <inkml:trace contextRef="#ctx0" brushRef="#br0" timeOffset="1656">184 3237 32,'-15'-10'30,"15"10"3,-19 9-8,7-8-6,3 14-2,-6-7-5,7 15-2,-6-1-3,7 6-1,-1-3-3,5 3-1,2-1 0,4-6 0,2-5-1,-5-16 0,19 11 0,-4-16 0,0-12 1,1-3-1,1-7 0,-1 0 0,-3-5 0,-2 0 0,-5 2 0,-2 5 0,-7 6-1,3 19 0,-18-14-1,3 18-2,2 12-7,-9 3-16,5 7-12,4 9 0,-2-1 0</inkml:trace>
  <inkml:trace contextRef="#ctx0" brushRef="#br0" timeOffset="2422">40 4528 35,'-13'0'32,"13"0"3,-12 19-2,13 1-16,-8 2-5,10 11 0,-7-2-4,8 6-4,-3-3 0,8 0-2,-4-11 1,6-6-1,-11-17 0,23 6 0,-11-17 1,6-5-1,-5-10-1,2-4 2,-4-4-2,0 0 0,-3 0 0,-4 3 0,-7 4-1,-2 5 0,-5 7-2,-3 10-2,1 14-6,-13-1-17,4 10-12,3 6 2,-1 1-2</inkml:trace>
  <inkml:trace contextRef="#ctx0" brushRef="#br0" timeOffset="3063">46 6149 52,'-14'-4'33,"14"4"-2,-16 14 1,5-2-25,10 11-3,-2-1 1,5 5-2,-1-1 1,10-1-1,-6-4 1,11-6 0,-16-15-1,30 0 1,-18-14 1,7-2-1,-4-14 0,-1 4 0,-3-9 0,-3 4-1,-4-1 0,-3 4-1,-5 4 0,-4 3-1,-4 10-2,-7 2-4,5 18-12,-1 4-22,-6-1 1,7 8-2,-5-5 1</inkml:trace>
  <inkml:trace contextRef="#ctx0" brushRef="#br0" timeOffset="4157">3628 55 15,'-3'-24'28,"3"24"2,-9-16 1,9 16-13,-14-3-3,14 3-4,-16 19-2,5-5-3,6 10 1,-2 1-4,5 3 1,1-3-2,5 1 0,2-7 0,3-3 1,3-9-1,6-3 0,-1-10 0,4-2 0,-2-8 0,1-2 0,-1-5-1,-3-1 0,-3-3 1,-5 1-2,-7 0 0,-4 4-1,-3 10-2,-9 0-6,1 17-12,-2 10-15,-7 3 1,5 13-2,-4-1 1</inkml:trace>
  <inkml:trace contextRef="#ctx0" brushRef="#br1" timeOffset="34039">519 179 30,'0'0'14,"0"0"1,14 10-1,-2-9 0,5 1-4,5 0 0,1-2-2,7 0 0,-3-1-2,7 1 0,1-1-2,1 1-1,0 0 0,2 1-1,0 0 0,3 2 0,-2-2-1,4 1 1,2-2 0,4 0 0,0-3 0,2 2 1,4-5-1,1 4 0,0-3 2,1 3-3,-3-2 1,-1 2-1,1-2 1,-1 2-1,-3-3-1,3 3 1,-1-4 0,2 1-1,0-3 1,5 2-1,-5 1 0,3-1 0,-2 2 1,0 2-1,-4-1 0,-1 3 0,-4 0 0,-2 1 1,-2-1-1,-2 0 0,1-1 1,1 0-1,0-2 1,1 0-1,4 0 1,-1 1-1,2-2 0,-1 1 1,-3-1-1,-2 1 0,2 0 0,-4 1 1,-2 0-1,-1 0 0,-3 0 0,1 1 0,-2 0 1,-1 1-1,-6 1 0,1 0 0,-5 1 0,-3 0 1,-6 1-2,-13-3 1,19 4-2,-19-4-2,0 0-7,0 0-18,0 0-5,0 0-1,0 0 2</inkml:trace>
  <inkml:trace contextRef="#ctx0" brushRef="#br1" timeOffset="35680">496 3328 41,'0'0'11,"0"0"0,0 0-1,0 0-1,0 0 0,0 0-3,0 0 0,0 0-1,0 0 1,0 0-1,16 3 1,-16-3 0,0 0-1,12-4 1,-12 4-1,0 0 0,19-10 0,-19 10-1,18-16-1,-18 16 0,26-17 0,-11 8-1,4-2-1,0 2 0,1-2 0,2 1 0,-2-2 0,-1-3 1,3 3-1,-2-3 0,-1 3 0,3-3 1,2 0-1,-1 0 0,3 3 0,0-3-1,0 1 1,1 1 0,1 0-1,-2 1 0,1-1 1,0-1-1,-1 0 1,2 1-1,1-2 1,-2 1-1,0-1 1,0 0-1,0 1 0,2 0 0,-2 0 1,1 2-1,-2 1 0,3-1-1,-2 1 2,0 2-1,-1-2 0,-1 0 1,1-1-1,0-3 0,0 1 0,-1-2 0,2 0 0,5-3 0,-1 1 0,1 0 1,0-1-1,0 3 0,-1 0 0,-1-1 0,-1 1 0,-2 4 1,0-3-1,-1 1 0,1 0 0,0-1 0,1-2 0,2 0 0,1 4 0,-1-4 0,3 3 0,-2 1 0,0 0 0,0 1 1,-1 1-1,-2 0 0,1-2 0,-1 3 0,-2-3 0,-1-1 0,-1 1 0,0 0 0,-1 1 0,2-3 0,1 2 1,-3 0-1,2 1 0,0 1 0,-2 1 0,0-1 0,1 0 0,-3 1 0,-1 2 0,0-3 0,1 3 0,-1-1 0,2-1 0,-1-1 0,4 2 0,-2-1 0,0 2 0,-1 0 0,-1-2 1,1 2-1,0 3 0,-1-3 0,2-2 0,-1 1 0,1-1 0,0 1 0,3-1 1,-4-1-1,1 2 1,-2-1-1,-2 2 1,0 1 0,-1 1-1,-2-1 1,-1 1-1,-3 2 1,0 0-1,-12 4 1,19-8-1,-19 8 0,13-5 0,-13 5-1,0 0-1,15-3-5,-15 3-19,0 0-11,0 0 0,0 0 0</inkml:trace>
  <inkml:trace contextRef="#ctx0" brushRef="#br1" timeOffset="38118">415 6032 54,'12'-6'18,"-12"6"2,12-13-2,-12 13-4,18-19-1,-9 3-3,5 4-2,-3-8 0,6 3-3,-5-6 1,9 3-2,-6-6 0,5 4-1,-5-4 1,4 3-2,-3-4 1,3 6-1,0-8 0,1 5 0,-1-6-1,4 1 1,-1-6-1,1 1 0,3-3-1,1 1 1,0-1-1,0 0 0,-1-1 0,1 2 0,-1 0 1,1-2-1,-1 2 0,0-5 0,1 2 1,-2 1-1,3 0 0,0 1 0,-1 3 0,0 3 1,-2 1-1,-4 3-1,1-2 2,2 3-2,-2-1 2,1 0-1,0-1 0,-1-5 0,4-1 0,-1-1 0,3 1 0,-3-1 0,1-2 0,0 0 0,0 1 0,-2 2 0,0-2 0,1 1 0,2-3 0,0-3 0,-1 6 0,0-3 0,1 1 0,-2 1 0,3-1 0,-1 2 0,-4 1 0,1 4 0,-1-3 0,0 3 0,0 2 0,-1 2 0,0 0 0,-1-1 1,0 0-2,-1 0 2,0-2-2,1 1 2,0-2-1,2-1 0,2-1 0,-2 3 0,3-1 0,1 0 0,-1-3 0,1 1 0,-2-1 0,0-1 0,-2 0 0,1 0 0,-1-2 1,0-1-1,-1 0 0,2 1 0,-2-1 0,5 2 0,0-1 1,-1 4-2,0 1 2,0 2-1,-3-2 0,0 1 0,0 1 0,-6 2 0,2-1 0,2-1 0,-2 1 0,1-2 0,2 4 0,-1-2 0,0 0 0,-1 1 0,-1 3 0,0-2 0,-4 3 1,1 3-1,-4 1 0,-1 1 0,0-1 0,0 1 0,0-1 0,0 2 0,4-2 0,0-3 0,1 2 0,1-1 0,0 4 0,0 0 0,-2 1 0,-1 2 0,-2 2 0,-12 12 0,18-22 0,-18 22 0,16-20 0,-8 6 1,-1 2-1,2 0 0,-1-2 0,-8 14 0,17-20 0,-17 20 0,12-15-1,-12 15 0,0 0 0,0 0-1,12-7-1,-12 7-2,0 0-1,0 0-3,0 0-2,0 0-5,0 0-11,0 0-8,0 0 1,0 0 1</inkml:trace>
  <inkml:trace contextRef="#ctx0" brushRef="#br1" timeOffset="40259">369 4582 43,'0'0'17,"-4"13"-2,4-13 0,0 0-4,0 0-1,0 0-1,25-13-1,-25 13-1,25-8-1,-8 1-1,8 5 0,-1-4-1,6 2-1,0-1 0,1 1-1,1-3 1,4 2-1,-4-5 1,2 3-1,1-4-1,1 2 1,-2-5 0,4 2 0,-2-3-1,5-1 1,-1-2-1,4 3 0,-2-2 1,1-1-1,1-2 0,0 1-1,1-3 1,0 2 0,0-2 0,-1 0 0,-2-1 0,0 3-1,-1-1 1,0 2 0,-5 2-1,1 0 1,-2 2-1,0 2 0,-1-1 1,0 1-1,-1-1 0,-2 0 0,2 0 1,0 0-1,0-2 0,1-2 0,2 0 1,0-1-1,4-1 1,0 2-1,2-1 1,0 2-1,-2 0 0,0 4 1,-5-1-1,4-1 1,-8 3-1,5-1 0,-5-2 0,0 0 1,3-3-2,3 2 2,-1-3-2,-1 2 2,2-2-1,0 2 0,-3 0 0,1 3 1,-5 0-1,-2 0 1,-1 2 0,0 3 0,-1-2-1,-2 1 1,1-1 0,-1 2 0,-1-3 0,3 1-1,-3 0 1,2 0 0,-2 0 0,0 0-1,1 2 1,-1-1-1,-1 2 0,-2 1 1,-2 1-1,-2 0 0,-1-1 1,-2 2-1,1 1 0,-14 4 0,19-8-1,-19 8-1,15-6-3,-15 6-6,8-12-27,-8 12 0,0 0 0,0 0-1</inkml:trace>
  <inkml:trace contextRef="#ctx0" brushRef="#br1" timeOffset="41931">545 2086 32,'0'0'21,"0"0"-2,15 12 0,-15-12-5,24 13-1,-5 0-1,-1-1-2,8 6-2,-3-1-1,6 6-1,0-1-1,3 2 0,2 1-1,6 2 0,-2-1-2,2 2 1,2-2 0,2 3-1,-2-2-1,1 3 1,-5-5 0,1 4-1,2-1 0,-2 0 0,1-1 0,-2 1-1,1 1 1,-1 2-1,1 0 1,-1 0-1,-4-2 1,0-2-1,-4-2 0,0-4 1,-1 0 0,1-1 0,-3-2 0,0-2-1,-1 3 1,1 1 0,-1 2 0,0 0-1,-3 0 0,-1 1 1,1 0-1,-2 0 0,1-2 0,-2 0 1,1-2-1,-2-2 0,1 1 0,-1-3 1,1 0-1,1 1 0,-1 1 1,0 0 0,2 2 0,2 3 1,1 0-1,-1 2 0,1-1 1,2 2-1,-1-2 0,2 1 1,-4-2-1,2-2 0,-1-1 0,-2 2-1,-2-1 1,0-1 0,-2 1-1,-2 2 0,1 1 1,-5 4-1,6 3 1,0 0-1,-1-1 1,1-1-1,1-1 1,1-1-1,-1 0 1,2-7-1,-5-1 1,1-2 0,-2-1-1,3 4 1,-3 0 0,2 0-1,0 1 1,-1 2-1,0 0 0,0-1 1,1 0-1,-1-2 0,1-6 0,0 2 0,-3-1 1,1-1-1,0 1 0,-4-2 0,1 2 0,-1 2 0,0 0 0,-1-1 1,1 2-1,4-3 0,-2 0 0,-1 1 0,2-1 0,-1-4 1,-2 3-1,0-4 0,-12-9 0,19 20 0,-19-20 1,18 21-1,-18-21 0,18 19 0,-18-19 0,17 20 0,-17-20 0,18 17 0,-18-17 0,16 19 0,-16-19 0,16 17 0,-16-17 0,18 16 1,-18-16-1,14 15 0,-14-15 0,0 0 0,14 15 0,-14-15 0,0 0-1,9 14 1,-9-14 0,0 0 0,5 12-1,-5-12 1,0 0-1,0 0 1,0 0-2,0 0 1,4 14-4,-4-14-4,0 0-31,0 0-2,-11-17 1,11 17 0</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56.904"/>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0 0 24,'-7'17'15,"7"-17"-1,6 21-2,-1-3 0,6 11 1,0 6-1,3 7-2,4 10 0,-5-2-2,9 9-1,-4-2-1,9 8 0,-2-2-1,6 6-1,2-1 0,4 3-2,2 2 1,6 5 0,-1 2-1,1 3 0,-2-8-2,1-1 1,-2-4 0,1-3 0,-4-5 0,1-2 0,-5-7 0,1-1 0,2-2 0,-3 1 0,1 0 0,1 2 0,-5-1-1,3 3 1,0 0-1,0 1 1,-2-1-1,-1-1 0,-4-4 0,2-4 1,0-4 0,0-3 0,-2-1 0,-1-3 0,-1-2 0,0 2 0,0 0 1,0 2-2,-3 1 1,0 5-1,0-4 1,0 3-1,1-2 0,0 2 1,-1 1-1,0-2 1,-1-1-1,1-3 0,-1-3 0,-2-1 0,2-2 0,1-1 0,-1-4 0,0 1 1,0 1-1,-2-1 0,4 3 0,-4 2 0,0 4 1,1 2-1,-1 1 0,-1 4 1,1-1-1,-3-1 0,1-2 0,1-4 0,-4-1 0,1 1 0,1-6 0,1-3 0,-2 2 0,2 0 0,4 3 0,-1-1 0,1-1 0,0 1 0,0 1 0,0 1 0,-1 1 0,0 0 0,-3 1 1,-1 1-1,1 5 0,-1-1 0,-2 1 1,-2-2-1,-1-3 0,2-1 0,0-4 0,-3-1 0,0-6 0,1-1 0,-1 1 0,0 3 0,1 2 0,2 6 0,-2 3 0,1 2 1,0 3-2,0 0 2,0 1-1,-1 0 0,0 1 0,-1-8 1,-1 1-1,1-1 2,-2-7-1,2 1 0,-1-2 1,2 0-1,-4-2 2,6 4-1,-3-4 0,1 1-1,-3 0 1,4 0-1,-2-2 0,0-5 0,-1-2-1,0-2 1,-2 2 0,2-3-1,-2 1 1,0 2-1,-1-2 1,0 3-1,1-1 0,0 1 1,-1-1-1,0-1 1,0 0-1,-1-2 1,1 0-1,0-1 0,-1 3 1,0-2-1,0-2 0,1 4 0,-2 0 0,2 2 0,0-1 1,0 3-1,-1-1 0,1 0 0,0 1 0,0-5 0,0-1 0,-7-15 0,12 21 1,-12-21-1,11 12 0,-11-12 0,0 0 0,12 13 0,-12-13 0,7 13 0,-7-13 0,4 13 0,-4-13-2,0 0-1,7 17-9,-7-17-29,0 0 0,-8-17 1,-1 2-1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9.503"/>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20 126 60,'5'-12'36,"-10"-3"-1,5 15 0,0 0-20,0 0-7,-8 28-1,2 0-4,4 6-2,-2 0 0,4 4 0,3-5 0,2-5 0,3-8 0,6-10 0,1-14 1,3-9 0,3-12-1,1-2 1,-2-9 0,2-2-1,-6-5 1,-1 3-1,-8 2 0,-4 6-1,-7 6 1,-9 6-2,-1 12-1,-11 8-3,3 20-9,-5 6-25,0 4 1,4 10-2,0-1 2</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0.394"/>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26 165 42,'0'0'31,"-8"-15"2,8 15-10,-12-8-7,12 8-3,-5 18-4,5 1-2,-2 4-4,5 4-1,2 0-1,1 0 1,3-6 0,5-5 0,-2-12 1,7-8 0,0-14 0,3-3 0,-3-9 0,3-1 0,-5-10-1,-1 2 0,-6 2 0,-6 4-1,-5 5 0,-5 6 0,-7 7-3,-8 7-1,1 20-4,-7-2-9,4 7-22,2 12 1,0-2-1,8 10 2</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1.144"/>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92 93 41,'-11'-24'32,"11"24"2,-9-13 0,9 13-18,-18 6-3,18-6-4,-18 28-3,13-6-2,2 7-1,-1-3 0,6 2-1,3-5 0,6-2 0,-11-21 0,23 16 0,-10-21 0,2-5-1,-1-10 1,0-3 0,-5-7 0,1-2-1,-5 1 1,-2 1-1,-6 1-1,-2 9 1,-3 5-1,-6 5-1,-1 13-2,-7 4-3,8 15-7,-7 4-26,1 1 1,7 6-1,-1-3 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11.816"/>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11 97 63,'0'0'34,"-9"16"-1,8 3 0,2 5-26,-3 0-3,4 6 1,0-2-1,6 2 0,-1-7-1,7-4 1,-2-9-1,5-7 0,-4-12 0,4-6 0,-2-11-1,-3-3 1,1-8 0,-4 2 0,-7-5 0,2 5-1,-8 2 1,0 6-2,-9 5 0,1 7-3,-5 13-6,-6 4-24,4 6-8,1 9 1,-1 0-2</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25.225"/>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202 20 29,'0'0'12,"-14"2"0,14-2 0,0 0 0,0 0 0,0 0-3,0 0-2,20-2-1,-20 2-1,19 2-1,-7-2-1,3 1 0,2 0-1,2-1 0,3 0-1,1 0 1,3-1 0,2 0 0,1-4 0,2 4 0,-4-2 0,5 2-1,-3-2 1,1 3-1,0 0 0,0 2 0,0 0 0,3-2 1,0 2-1,1-2 0,0-2 0,4 2 0,-2-2 1,3 0-1,-2-2 0,-2 3-1,-1-2 1,0 3-1,-4 0 1,0 0-1,1 2 0,-1-1 1,0 0-1,2 2 0,1-2 1,-1 1-1,5-1 0,-2 0 0,-1 1 0,2-1 1,-2-1-1,1 1 0,-3-1 0,1 0 0,1 0 0,1 2 1,2-2-1,-2 0 0,2-2 0,0 1 0,1 1 1,1-1-1,-4-2 0,1 2 0,-1-2 0,0 3 0,-2-1 0,2-1 1,-1 0-1,1 2 0,3 0 0,-1-2 0,1 2 0,0 0 2,-1 0-2,-1 0 0,0 2 0,-7-2 0,4 0 0,-3 1 0,0-1 0,-4-1 0,2 1 0,-2-2 1,0 2-1,4-1 0,-7 1 0,-2-2 0,-3 4 0,-2-2-1,-3 1-4,-13-1-2,16 2-8,-16-2-14,0 0-4,0 0 2,0 0-1</inkml:trace>
  <inkml:trace contextRef="#ctx0" brushRef="#br0" timeOffset="3064">58 1098 29,'2'19'15,"-2"-19"-2,5 17 0,-1-5-1,6 3 0,-2 3-3,1 0-1,2 2-2,1 0-1,2 3-1,-2 2 0,2 1-1,3-2-1,0 3 0,3-2 1,0 2-1,1-4 1,2 4-1,1-3 0,1 2 0,-4-4 0,2 2-1,-2 2 1,-2-2-1,0 2 1,0 1-2,1 0 2,1 1-2,2-1 2,1 1-2,3-3 1,0 4-1,2-1 0,1-1 1,-2 4-1,2-1 1,1 1-1,2 0 0,-3 3 1,4 0-1,1 3 1,2-1-1,1 1 0,1 1 2,3 3-2,0-2 1,0 0-1,2 1 0,-2-2 1,0 4-1,3-3 0,1 3 0,2-2 1,2 3-1,0-1 0,0 1 1,-1 1-2,-1-1 2,-4-1-1,1-1 0,-7 0 0,-1-1 0,-3 0 0,1-1 1,2-2-1,1-1 0,0 1 1,0 0-1,1-1 0,1-2 1,-2 2-1,1 0 0,-6-3 1,1-1-1,2-1 1,0 2-1,-3-3 1,3 0 0,0-2-1,4 1 0,-2 1 1,-3-3-1,-4 1 0,2-1 1,-5-2 0,0 1-1,-5-3 1,-3-2 0,3 1-1,-2 1 1,0-3 0,-2 1-1,0 1 0,0-5 1,2-1-2,-8-2-1,1 0-4,-14-14-22,0 0-5,0 0-1,0 0 0</inkml:trace>
  <inkml:trace contextRef="#ctx0" brushRef="#br0" timeOffset="5361">0 5073 43,'0'0'18,"0"0"-2,0 0-2,0 0-4,0 0-4,0 0-1,0 0-1,12-8-1,-12 8 0,0 0 0,18-11 0,-18 11 1,17-12-1,-17 12 0,18-16 0,-6 7 0,-12 9-1,19-19 1,-19 19-1,21-21 1,-21 21-1,21-22 1,-10 8 0,3 1 0,-1-3 0,5-1 0,-3-2-1,4-1 0,3-2 0,-5-1 0,2-1 0,-1 1 0,0 0-1,1 4 0,-4 0 1,1 2-1,-5 0 0,5 0-1,-4-2 1,3 3 0,0-4-1,0-3 0,3-3 1,-1 2-1,4-4 0,-1 4 0,2-3 0,-2 1 1,2-1-1,1 0 1,-1-3-2,-2 1 2,-2 1 0,1-1 0,0 0 0,2 0 1,-2-3-1,2 4 1,0-1-1,5-3 1,1 0-1,2-1 0,-3 1 0,1-2-1,-1 1 1,-2 1-1,-1-1 0,-1 3 0,-2-1 1,1-2-1,-1 1 0,2 1 1,-2-3-1,5 1 0,-1-1 1,2 0-1,-2-1 0,2-2 1,0 2-2,1 0 2,-1 0-2,-4-2 1,1 0 0,-2-1 0,5 2 0,-1-2 0,2-3 0,0-1 0,-1 1 1,2-1-1,2 3 0,-3-3 0,2 1 0,1 2 0,-3 2 0,1 2 0,1-5 0,1 2 0,-2-1 0,3 0 0,-3-1 0,0 1 0,-1-2-1,0 2 1,2-3 0,1 0 0,-2 0 0,-1 0-1,5-2 2,-4 1-1,2-3 0,0 2 0,-3 1 0,0-2 0,3 3 0,-3 0 0,3 3 0,-1-1 0,-1 2 0,1-2 0,1-1-1,-1 3 1,0 1 0,2-1 0,-2 3-1,2 0 1,-1 2 1,1 3-2,-2 2 2,-2 2-2,-3 3 2,-4-1-1,1 3-1,-5 0 1,2 2-1,-3-2 0,0 4-1,-2-4 0,6 5-1,-7 0-2,9 6-5,-21 10-19,12-20-7,-12 20 1,0 0-1</inkml:trace>
  <inkml:trace contextRef="#ctx0" brushRef="#br0" timeOffset="7783">119 2492 37,'0'0'21,"-1"-13"-2,1 13-1,0 0-4,13 7-3,-13-7-3,11 16-2,-11-16-1,17 20 0,-9-5 0,-8-15-1,15 27-1,-15-27 0,15 25 0,-15-25-1,17 25 0,-10-10 0,4 2 0,-2 0 0,4 2-1,-2 2 1,1 0-1,-3 2 0,3 0 0,2 2 0,2-1 0,-1 1 0,0-1-1,0-2 1,1 1-1,-1 0 1,2 0-1,-5-3 0,0 2 1,2 1-1,1-2 1,-3 0-1,3 1 1,0-2-1,0 1 1,1-4-1,-1 2 1,3-2-1,-1 2 1,2-2-1,-1 2 1,1-1 0,3 2-1,-5 1 1,1-1-1,1 3 1,0 1-1,1-1 1,1 2-1,-2-2 0,0-1 0,1 1 1,2 0-1,-3-4 0,0 0 0,-2 0 0,2 0 0,0 1 0,2 1 0,-1 0 0,1 2 0,-1 3 0,2 0 1,1 1-1,1 3 1,3 2 0,5 2 0,-1 2 0,4 3 1,2-1-1,3 3 0,1 1-1,3-2 1,-1 4-1,-4 1 2,4-2-1,-1 0 0,0 0 0,0 1 0,-3 2 0,2 1 0,-4-3 0,1 2-1,-3 2 1,0-1-1,-2 1 1,-1-2 0,1-1-1,-2-3 1,0-1-1,1-5 1,-4-2-1,1-1 1,-2-5-1,-3-2 1,-2-3-1,-2-1 0,1-3 1,-6 2-1,1-2 0,-1-1 1,-4-2 0,2-2-1,-2 0 0,-1-2 0,-1 0 1,-9-12-2,18 14 2,-18-14-1,13 13 0,-13-13-1,14 14 2,-14-14 0,12 12-1,-12-12 0,14 16 0,-14-16 0,19 18 0,-19-18 0,19 20 0,-19-20 0,20 20 0,-20-20 0,25 21 0,-25-21 0,21 19 0,-21-19 0,21 17 0,-21-17 0,17 19 0,-17-19-1,11 17 1,-11-17-2,10 19 1,-10-19-2,12 17-1,-12-17-3,7 19-15,-7-19-17,4 18 1,-4-18 0,0 0 1</inkml:trace>
  <inkml:trace contextRef="#ctx0" brushRef="#br0" timeOffset="9815">133 3709 33,'0'0'13,"0"0"-1,0 0-2,0 0-1,0 0-1,0 0-3,0 0 1,0 0 0,0 0 0,15 11 0,-15-11 1,16 0 0,-16 0-1,26-11 0,-11 2 0,7 2-2,1-6 0,5 0 0,-1-2-1,7 2 0,-3-2 0,2 3 0,-2-5 0,3 5-1,-4-1 0,0 0 1,0 0-1,1 1 0,0-1-1,6 3 1,1-3-1,0 3 1,3-3-1,-1-2-1,3 5 1,-3-7 0,0 1-1,-1-2 2,-2 1-2,1-2 1,0-3 0,1 6 0,-2-5 0,2 4-1,-2 0 1,1 1-1,-4 0 0,1 1 1,-6 1-1,0 2 1,-1-1 0,-1 2 0,1-3 0,1 2 0,-3-2 0,2 4 0,-2-3 0,4 1 0,-4-1 0,1 2-1,-2 0 1,-1 0-1,0 0 0,-1 0 1,2-1-1,-4 0 0,1-2 1,1 5-1,-1-2 0,1 1 0,1 0 1,1 0-1,-2 1 0,0 2 0,3-1 0,-2-3 0,1 1 0,-1 1 0,0 1 0,-2 0 0,0-2 0,2 2 0,-2 1 0,-2 0 1,2 1-1,-3 0 0,0 1 0,-1-2 0,-2 3 0,-1 0 0,-3-2 0,0 4 0,-12 2 0,20-10 0,-20 10 1,19-9-1,-19 9 0,20-10 0,-20 10 0,16-9 0,-16 9 0,15-9 0,-15 9 0,0 0 0,16-9 0,-16 9 0,0 0 1,18-9-1,-18 9 0,16-6-1,-16 6 2,18-5-1,-18 5 0,16-2-1,-16 2 1,15-2 0,-15 2 0,0 0 0,15-2 0,-15 2 0,0 0-1,14-4 0,-14 4 0,0 0 0,13-1-1,-13 1 0,0 0 0,14-4-1,-14 4 0,0 0-2,12 1-5,-12-1-17,0 0-9,0 0 1,-15 4-1</inkml:trace>
  <inkml:trace contextRef="#ctx0" brushRef="#br0" timeOffset="12456">201 2218 47,'0'0'20,"0"0"1,0 0-6,0 0-3,4-12-2,-4 12-2,13-5-3,-13 5 0,28-6-2,-12 2 0,4-3 0,6 2 1,0-6-1,4 2 0,0-8 0,2 5 0,-3-7 1,6 4-2,-1-1-1,1 1 0,-1 0 0,3 1 0,1 2 0,1-4 0,2 4 0,-2-2 0,1-2 1,0 0-1,-3-2 1,0 0-1,-2 1 0,-1-1 0,-3-1 0,0 1 0,1 3-1,0 1 0,-1-1 0,2 1 0,0 1 0,-1 0 1,1 1-2,5-4 2,-4 0-2,1 1 2,3-2-2,0 0 2,-1 0-2,1 0 2,0 0-1,-2 3 0,4 0 0,-5 0 0,0 2 1,-1 0-2,2 1 2,-2 0-1,-3-1 0,0 3 0,-2-2 1,-1 1-1,2-2 0,0 3 0,1-4 0,-2 0 1,-1 2-1,-1-1 0,0-2 0,1 2 1,-3 0-1,0-1 1,-2 1-1,1 1 1,3-1-1,-2 0 1,-1 0-1,1 1 0,1 0 1,-2 0-1,-1 2 0,-3-1 0,-1 1 0,2 1 1,-2-1-1,-3 4-1,3-2-1,-3-2-2,5 7-9,-2 1-24,-6-4 2,2 5-2,-15 0 1</inkml:trace>
  <inkml:trace contextRef="#ctx0" brushRef="#br0" timeOffset="14551">1 5271 24,'0'0'16,"0"0"0,0 0-1,12-4 0,-12 4-2,15-1-1,-15 1-1,23 0-2,-23 0-1,32 1-1,-15-1-1,6 4-1,-1-4-1,5 4 0,3-4-1,1 3 1,2-2-1,2 1 0,-2-2-1,2 4 0,-1-3 0,0 3 0,-4-3 0,2 5 0,-2-3 0,2 1 0,0-3 0,1 2 0,1-2 0,0 0-1,1-1 0,0 2 0,0-1-1,-1 2 1,-1 0-1,-2 1 1,0 0 0,1 1-1,-1 1 1,0-1 0,-1-1-1,4 2 1,0-2 0,1-2 0,1 0 0,-1 0 0,0-2-1,-1 3 1,3-2-1,-5 2 1,4 0 0,0 1-1,-2-1 1,3 1-1,1 0 1,7 0-1,-6-1 0,0-1 1,-2 1-1,1 0 0,-1 1 0,-5-1 0,-2-1 0,-4 1 1,0 0-1,0-1 1,-2 0-1,-1 0 1,4 3-1,-1-3 0,0 2 1,-3 0-1,3 0 0,0 3 0,-2-1 0,2 0 0,-2-3 0,-1 3 0,2 0 0,-2-2 0,-1 2 0,-1-1 0,-2 1 0,-2-2 0,-17-4 0,27 9 0,-15-5 0,0-1-1,0 0 1,-12-3-1,19 3-1,-19-3-1,25 0-3,-25 0-8,13-11-24,-13 11 0,0 0-1,14 4 2</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3.191"/>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26 22 37,'0'0'27,"-16"2"1,16-2-12,-4 15-4,2 2-3,1 8-3,1 0-2,3 6-2,-1-2 1,5 4 0,1-5 0,3-1 0,0-12 0,3-3 0,1-9 0,4-4 0,-3-9 0,1-2 1,0-8-2,-1-5 0,-2-3-1,-4-2 1,-3 1-2,-4-1 2,-5 3-2,-2 2 1,-5 4 0,-3 7-1,-3 6 0,-2 3-1,-2 6-1,-1 0-2,2 8-4,-5-5-7,5 2-14,5 11-5,-4-5 1,11 12 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4.269"/>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32-7 58,'0'0'24,"-15"3"0,15-3-5,-6 21-5,0-9-4,5 12-3,-3 4-2,5 10-2,-1 4 0,6 4 0,-1-3-1,6-3 0,1-3-1,5-8 1,2-11 0,4-8 0,0-13-1,3-6 1,-4-10-1,3-3 1,-8-7 0,2-1-1,-11 1 1,-1 2-1,-6 1 1,-5 4-1,-5 1 0,-9 5 0,1 4 0,-8 3-2,7 5-2,-8 1-3,6 10-7,-3 3-18,3-2-4,9 8-1,-1-2 0</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6-12-07T03:47:05.175"/>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34 81 35,'0'0'21,"-4"-26"1,4 26-1,-7-15-3,7 15-3,0 0-2,-14-2-2,14 2-3,-8 22-1,8 0-2,-1 1-2,2 8 0,2 0 0,1 2-1,3-4 0,2-4 0,4-10 0,3-6 1,0-12-1,5-5 0,-3-12 0,3-2 0,-3-8 0,3-1 0,-8-2-1,-3 1 1,-8 1-1,-2 7 0,-5 3 0,-9 5 0,-3 9-1,-5 8-2,0 13-3,-5 1-4,6 11-24,-1 7-5,1 0 1,7 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FA3B5-BDC6-4A20-9126-97387F6A4728}" type="datetimeFigureOut">
              <a:rPr lang="en-US" smtClean="0"/>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D404A-B5CE-4D1E-81CA-30FF479DA24C}" type="slidenum">
              <a:rPr lang="en-US" smtClean="0"/>
              <a:t>‹#›</a:t>
            </a:fld>
            <a:endParaRPr lang="en-US"/>
          </a:p>
        </p:txBody>
      </p:sp>
    </p:spTree>
    <p:extLst>
      <p:ext uri="{BB962C8B-B14F-4D97-AF65-F5344CB8AC3E}">
        <p14:creationId xmlns:p14="http://schemas.microsoft.com/office/powerpoint/2010/main" val="27284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D404A-B5CE-4D1E-81CA-30FF479DA24C}" type="slidenum">
              <a:rPr lang="en-US" smtClean="0"/>
              <a:t>1</a:t>
            </a:fld>
            <a:endParaRPr lang="en-US" dirty="0"/>
          </a:p>
        </p:txBody>
      </p:sp>
    </p:spTree>
    <p:extLst>
      <p:ext uri="{BB962C8B-B14F-4D97-AF65-F5344CB8AC3E}">
        <p14:creationId xmlns:p14="http://schemas.microsoft.com/office/powerpoint/2010/main" val="349575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467274-FE9D-4AAD-BDE4-FF6DEFF98E6A}" type="slidenum">
              <a:rPr lang="en-US" altLang="en-US"/>
              <a:pPr/>
              <a:t>172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AF7A6FE-A7D5-4435-B558-A7AB8751B06C}" type="slidenum">
              <a:rPr lang="en-US" altLang="en-US"/>
              <a:pPr/>
              <a:t>173</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DF2E4F-95BA-4AF9-98AD-0E519436C4BD}" type="slidenum">
              <a:rPr lang="en-US" altLang="en-US"/>
              <a:pPr/>
              <a:t>174</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A0B781-B72B-4CD8-8B91-A1C054334A96}" type="slidenum">
              <a:rPr lang="en-US" altLang="en-US"/>
              <a:pPr/>
              <a:t>175</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D271A45-A44B-4349-91B5-D89ABE394413}" type="slidenum">
              <a:rPr lang="en-US" altLang="en-US"/>
              <a:pPr/>
              <a:t>176</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2</a:t>
            </a:r>
          </a:p>
        </p:txBody>
      </p:sp>
      <p:sp>
        <p:nvSpPr>
          <p:cNvPr id="7172"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3</a:t>
            </a:r>
          </a:p>
        </p:txBody>
      </p:sp>
      <p:sp>
        <p:nvSpPr>
          <p:cNvPr id="9220"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4</a:t>
            </a:r>
          </a:p>
        </p:txBody>
      </p:sp>
      <p:sp>
        <p:nvSpPr>
          <p:cNvPr id="11268"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5</a:t>
            </a:r>
          </a:p>
        </p:txBody>
      </p:sp>
      <p:sp>
        <p:nvSpPr>
          <p:cNvPr id="13316"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6</a:t>
            </a:r>
          </a:p>
        </p:txBody>
      </p:sp>
      <p:sp>
        <p:nvSpPr>
          <p:cNvPr id="15364"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ITCS 102 Computer Programming</a:t>
            </a:r>
          </a:p>
        </p:txBody>
      </p:sp>
      <p:sp>
        <p:nvSpPr>
          <p:cNvPr id="5" name="Rectangle 6"/>
          <p:cNvSpPr>
            <a:spLocks noGrp="1" noChangeArrowheads="1"/>
          </p:cNvSpPr>
          <p:nvPr>
            <p:ph type="ftr" sz="quarter" idx="4"/>
          </p:nvPr>
        </p:nvSpPr>
        <p:spPr>
          <a:xfrm>
            <a:off x="0" y="8686800"/>
            <a:ext cx="2971800" cy="457200"/>
          </a:xfrm>
          <a:ln/>
        </p:spPr>
        <p:txBody>
          <a:bodyPr/>
          <a:lstStyle/>
          <a:p>
            <a:r>
              <a:rPr lang="en-US" altLang="en-US" dirty="0"/>
              <a:t>Dr. B. Karlik</a:t>
            </a:r>
          </a:p>
        </p:txBody>
      </p:sp>
      <p:sp>
        <p:nvSpPr>
          <p:cNvPr id="6" name="Rectangle 7"/>
          <p:cNvSpPr>
            <a:spLocks noGrp="1" noChangeArrowheads="1"/>
          </p:cNvSpPr>
          <p:nvPr>
            <p:ph type="sldNum" sz="quarter" idx="5"/>
          </p:nvPr>
        </p:nvSpPr>
        <p:spPr>
          <a:ln/>
        </p:spPr>
        <p:txBody>
          <a:bodyPr/>
          <a:lstStyle/>
          <a:p>
            <a:fld id="{A7CFF0E3-0FC0-409D-92C5-925591080FC3}" type="slidenum">
              <a:rPr lang="en-US" altLang="en-US"/>
              <a:pPr/>
              <a:t>2</a:t>
            </a:fld>
            <a:endParaRPr lang="en-US" altLang="en-US" dirty="0"/>
          </a:p>
        </p:txBody>
      </p:sp>
      <p:sp>
        <p:nvSpPr>
          <p:cNvPr id="7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7</a:t>
            </a:r>
          </a:p>
        </p:txBody>
      </p:sp>
      <p:sp>
        <p:nvSpPr>
          <p:cNvPr id="17412"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en-US" sz="1200">
                <a:latin typeface="Times New Roman" charset="0"/>
              </a:rPr>
              <a:t>9</a:t>
            </a:r>
          </a:p>
        </p:txBody>
      </p:sp>
      <p:sp>
        <p:nvSpPr>
          <p:cNvPr id="21508"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6"/>
          <p:cNvSpPr>
            <a:spLocks noGrp="1" noRot="1" noChangeAspect="1" noChangeArrowheads="1" noTextEdit="1"/>
          </p:cNvSpPr>
          <p:nvPr>
            <p:ph type="sldImg"/>
          </p:nvPr>
        </p:nvSpPr>
        <p:spPr>
          <a:xfrm>
            <a:off x="1150938" y="692150"/>
            <a:ext cx="4556125" cy="3416300"/>
          </a:xfrm>
          <a:ln cap="flat"/>
        </p:spPr>
      </p:sp>
      <p:sp>
        <p:nvSpPr>
          <p:cNvPr id="21511"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C620DF75-C4CC-491A-A7A6-D12DB650F36D}" type="slidenum">
              <a:rPr lang="en-US" altLang="en-US" sz="1200" smtClean="0"/>
              <a:pPr/>
              <a:t>206</a:t>
            </a:fld>
            <a:endParaRPr lang="en-US" altLang="en-US" sz="1200" smtClean="0"/>
          </a:p>
        </p:txBody>
      </p:sp>
      <p:sp>
        <p:nvSpPr>
          <p:cNvPr id="60419" name="Rectangle 2"/>
          <p:cNvSpPr>
            <a:spLocks noGrp="1" noRot="1" noChangeAspect="1" noChangeArrowheads="1" noTextEdit="1"/>
          </p:cNvSpPr>
          <p:nvPr>
            <p:ph type="sldImg"/>
          </p:nvPr>
        </p:nvSpPr>
        <p:spPr>
          <a:xfrm>
            <a:off x="1143000" y="687388"/>
            <a:ext cx="4572000" cy="3429000"/>
          </a:xfrm>
          <a:ln/>
        </p:spPr>
      </p:sp>
      <p:sp>
        <p:nvSpPr>
          <p:cNvPr id="60420"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5A93BE63-F8B9-4869-9C19-8B8F132427C3}" type="slidenum">
              <a:rPr lang="en-US" altLang="en-US" sz="1200" smtClean="0"/>
              <a:pPr/>
              <a:t>207</a:t>
            </a:fld>
            <a:endParaRPr lang="en-US" altLang="en-US" sz="1200" smtClean="0"/>
          </a:p>
        </p:txBody>
      </p:sp>
      <p:sp>
        <p:nvSpPr>
          <p:cNvPr id="61443" name="Rectangle 2"/>
          <p:cNvSpPr>
            <a:spLocks noGrp="1" noRot="1" noChangeAspect="1" noChangeArrowheads="1" noTextEdit="1"/>
          </p:cNvSpPr>
          <p:nvPr>
            <p:ph type="sldImg"/>
          </p:nvPr>
        </p:nvSpPr>
        <p:spPr>
          <a:xfrm>
            <a:off x="1143000" y="687388"/>
            <a:ext cx="4572000" cy="3429000"/>
          </a:xfrm>
          <a:ln/>
        </p:spPr>
      </p:sp>
      <p:sp>
        <p:nvSpPr>
          <p:cNvPr id="61444"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3A73618D-1F34-4129-A851-B58FA835DE5E}" type="slidenum">
              <a:rPr lang="en-US" altLang="en-US" sz="1200" smtClean="0"/>
              <a:pPr/>
              <a:t>210</a:t>
            </a:fld>
            <a:endParaRPr lang="en-US" altLang="en-US" sz="1200" smtClean="0"/>
          </a:p>
        </p:txBody>
      </p:sp>
      <p:sp>
        <p:nvSpPr>
          <p:cNvPr id="62467" name="Rectangle 2"/>
          <p:cNvSpPr>
            <a:spLocks noGrp="1" noRot="1" noChangeAspect="1" noChangeArrowheads="1" noTextEdit="1"/>
          </p:cNvSpPr>
          <p:nvPr>
            <p:ph type="sldImg"/>
          </p:nvPr>
        </p:nvSpPr>
        <p:spPr>
          <a:xfrm>
            <a:off x="1143000" y="687388"/>
            <a:ext cx="4572000" cy="3429000"/>
          </a:xfrm>
          <a:ln/>
        </p:spPr>
      </p:sp>
      <p:sp>
        <p:nvSpPr>
          <p:cNvPr id="62468"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2AEFFB6D-E1C0-4F57-B406-6FFDD9233D63}" type="slidenum">
              <a:rPr lang="en-US" altLang="en-US" sz="1200" smtClean="0"/>
              <a:pPr/>
              <a:t>225</a:t>
            </a:fld>
            <a:endParaRPr lang="en-US" altLang="en-US" sz="1200" smtClean="0"/>
          </a:p>
        </p:txBody>
      </p:sp>
      <p:sp>
        <p:nvSpPr>
          <p:cNvPr id="63491" name="Rectangle 2"/>
          <p:cNvSpPr>
            <a:spLocks noGrp="1" noRot="1" noChangeAspect="1" noChangeArrowheads="1" noTextEdit="1"/>
          </p:cNvSpPr>
          <p:nvPr>
            <p:ph type="sldImg"/>
          </p:nvPr>
        </p:nvSpPr>
        <p:spPr>
          <a:xfrm>
            <a:off x="1143000" y="687388"/>
            <a:ext cx="4572000" cy="3429000"/>
          </a:xfrm>
          <a:ln/>
        </p:spPr>
      </p:sp>
      <p:sp>
        <p:nvSpPr>
          <p:cNvPr id="63492"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A8E16BE6-6881-4A62-B32E-236E4A19BF30}" type="slidenum">
              <a:rPr lang="en-US" altLang="en-US" sz="1200" smtClean="0"/>
              <a:pPr/>
              <a:t>226</a:t>
            </a:fld>
            <a:endParaRPr lang="en-US" altLang="en-US" sz="1200" smtClean="0"/>
          </a:p>
        </p:txBody>
      </p:sp>
      <p:sp>
        <p:nvSpPr>
          <p:cNvPr id="64515" name="Rectangle 2"/>
          <p:cNvSpPr>
            <a:spLocks noGrp="1" noRot="1" noChangeAspect="1" noChangeArrowheads="1" noTextEdit="1"/>
          </p:cNvSpPr>
          <p:nvPr>
            <p:ph type="sldImg"/>
          </p:nvPr>
        </p:nvSpPr>
        <p:spPr>
          <a:xfrm>
            <a:off x="1143000" y="687388"/>
            <a:ext cx="4572000" cy="3429000"/>
          </a:xfrm>
          <a:ln/>
        </p:spPr>
      </p:sp>
      <p:sp>
        <p:nvSpPr>
          <p:cNvPr id="64516"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fld id="{C738178C-668E-4588-BCCA-B9007631BBC0}" type="slidenum">
              <a:rPr lang="en-US" altLang="en-US" sz="1200" smtClean="0"/>
              <a:pPr/>
              <a:t>232</a:t>
            </a:fld>
            <a:endParaRPr lang="en-US" altLang="en-US" sz="1200" smtClean="0"/>
          </a:p>
        </p:txBody>
      </p:sp>
      <p:sp>
        <p:nvSpPr>
          <p:cNvPr id="65539" name="Rectangle 2"/>
          <p:cNvSpPr>
            <a:spLocks noGrp="1" noRot="1" noChangeAspect="1" noChangeArrowheads="1" noTextEdit="1"/>
          </p:cNvSpPr>
          <p:nvPr>
            <p:ph type="sldImg"/>
          </p:nvPr>
        </p:nvSpPr>
        <p:spPr>
          <a:xfrm>
            <a:off x="1143000" y="687388"/>
            <a:ext cx="4572000" cy="3429000"/>
          </a:xfrm>
          <a:ln/>
        </p:spPr>
      </p:sp>
      <p:sp>
        <p:nvSpPr>
          <p:cNvPr id="65540"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58AD5-AEE3-4180-BBC1-24FFB1B1EEBF}" type="slidenum">
              <a:rPr lang="en-US" altLang="en-US"/>
              <a:pPr/>
              <a:t>233</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E0AF6-110A-4274-98FA-4F20CBFC1E28}" type="slidenum">
              <a:rPr lang="en-US" altLang="en-US"/>
              <a:pPr/>
              <a:t>244</a:t>
            </a:fld>
            <a:endParaRPr lang="en-US" alt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en-US" dirty="0"/>
              <a:t>Generating a solution may mean moving in the state space, or perhaps constructing a path through the state space. The path may end at a goal state, in which case we are done.</a:t>
            </a:r>
          </a:p>
          <a:p>
            <a:endParaRPr lang="en-US" altLang="en-US" dirty="0"/>
          </a:p>
          <a:p>
            <a:r>
              <a:rPr lang="en-US" altLang="en-US" dirty="0"/>
              <a:t>If a </a:t>
            </a:r>
            <a:r>
              <a:rPr lang="en-US" altLang="en-US" i="1" dirty="0"/>
              <a:t>systematic</a:t>
            </a:r>
            <a:r>
              <a:rPr lang="en-US" altLang="en-US" dirty="0"/>
              <a:t> mechanism for generation is used the algorithm can always find the best solution. </a:t>
            </a:r>
          </a:p>
          <a:p>
            <a:endParaRPr lang="en-US" altLang="en-US" dirty="0"/>
          </a:p>
          <a:p>
            <a:r>
              <a:rPr lang="en-US" altLang="en-US" dirty="0"/>
              <a:t>Random generation may work in some domains.</a:t>
            </a:r>
          </a:p>
          <a:p>
            <a:endParaRPr lang="en-US" altLang="en-US" dirty="0"/>
          </a:p>
          <a:p>
            <a:r>
              <a:rPr lang="en-US" altLang="en-US" dirty="0"/>
              <a:t>Depth first search since complete solutions are generated before they can be tested.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ITCS 102 Computer Programming</a:t>
            </a:r>
          </a:p>
        </p:txBody>
      </p:sp>
      <p:sp>
        <p:nvSpPr>
          <p:cNvPr id="5" name="Rectangle 6"/>
          <p:cNvSpPr>
            <a:spLocks noGrp="1" noChangeArrowheads="1"/>
          </p:cNvSpPr>
          <p:nvPr>
            <p:ph type="ftr" sz="quarter" idx="4"/>
          </p:nvPr>
        </p:nvSpPr>
        <p:spPr>
          <a:ln/>
        </p:spPr>
        <p:txBody>
          <a:bodyPr/>
          <a:lstStyle/>
          <a:p>
            <a:r>
              <a:rPr lang="en-US" altLang="en-US" dirty="0"/>
              <a:t>Dr. B. Karlik</a:t>
            </a:r>
          </a:p>
        </p:txBody>
      </p:sp>
      <p:sp>
        <p:nvSpPr>
          <p:cNvPr id="6" name="Rectangle 7"/>
          <p:cNvSpPr>
            <a:spLocks noGrp="1" noChangeArrowheads="1"/>
          </p:cNvSpPr>
          <p:nvPr>
            <p:ph type="sldNum" sz="quarter" idx="5"/>
          </p:nvPr>
        </p:nvSpPr>
        <p:spPr>
          <a:ln/>
        </p:spPr>
        <p:txBody>
          <a:bodyPr/>
          <a:lstStyle/>
          <a:p>
            <a:fld id="{BB8A47F0-1062-4313-9F5F-99C6B20B38B2}" type="slidenum">
              <a:rPr lang="en-US" altLang="en-US"/>
              <a:pPr/>
              <a:t>3</a:t>
            </a:fld>
            <a:endParaRPr lang="en-US" alt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D26CD-66EC-4419-B0E3-63CFFA3E1E11}" type="slidenum">
              <a:rPr lang="en-US" altLang="en-US"/>
              <a:pPr/>
              <a:t>246</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6158C-F279-4E34-9B0E-5F9C96B69F13}" type="slidenum">
              <a:rPr lang="en-US" altLang="en-US"/>
              <a:pPr/>
              <a:t>247</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D404A-B5CE-4D1E-81CA-30FF479DA24C}" type="slidenum">
              <a:rPr lang="en-US" smtClean="0"/>
              <a:t>4</a:t>
            </a:fld>
            <a:endParaRPr lang="en-US"/>
          </a:p>
        </p:txBody>
      </p:sp>
    </p:spTree>
    <p:extLst>
      <p:ext uri="{BB962C8B-B14F-4D97-AF65-F5344CB8AC3E}">
        <p14:creationId xmlns:p14="http://schemas.microsoft.com/office/powerpoint/2010/main" val="11732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D404A-B5CE-4D1E-81CA-30FF479DA24C}" type="slidenum">
              <a:rPr lang="en-US" smtClean="0"/>
              <a:t>5</a:t>
            </a:fld>
            <a:endParaRPr lang="en-US"/>
          </a:p>
        </p:txBody>
      </p:sp>
    </p:spTree>
    <p:extLst>
      <p:ext uri="{BB962C8B-B14F-4D97-AF65-F5344CB8AC3E}">
        <p14:creationId xmlns:p14="http://schemas.microsoft.com/office/powerpoint/2010/main" val="297973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D404A-B5CE-4D1E-81CA-30FF479DA24C}" type="slidenum">
              <a:rPr lang="en-US" smtClean="0"/>
              <a:t>6</a:t>
            </a:fld>
            <a:endParaRPr lang="en-US"/>
          </a:p>
        </p:txBody>
      </p:sp>
    </p:spTree>
    <p:extLst>
      <p:ext uri="{BB962C8B-B14F-4D97-AF65-F5344CB8AC3E}">
        <p14:creationId xmlns:p14="http://schemas.microsoft.com/office/powerpoint/2010/main" val="40970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 be the number of searches.  Solve</a:t>
            </a:r>
            <a:r>
              <a:rPr lang="en-US" baseline="0" dirty="0" smtClean="0"/>
              <a:t> for m:  </a:t>
            </a:r>
            <a:r>
              <a:rPr lang="en-US" baseline="0" dirty="0" err="1" smtClean="0"/>
              <a:t>mn</a:t>
            </a:r>
            <a:r>
              <a:rPr lang="en-US" baseline="0" dirty="0" smtClean="0"/>
              <a:t> &gt; </a:t>
            </a:r>
            <a:r>
              <a:rPr lang="en-US" baseline="0" dirty="0" err="1" smtClean="0"/>
              <a:t>mlog</a:t>
            </a:r>
            <a:r>
              <a:rPr lang="en-US" baseline="0" dirty="0" smtClean="0"/>
              <a:t>(n) + </a:t>
            </a:r>
            <a:r>
              <a:rPr lang="en-US" baseline="0" dirty="0" err="1" smtClean="0"/>
              <a:t>nlog</a:t>
            </a:r>
            <a:r>
              <a:rPr lang="en-US" baseline="0" dirty="0" smtClean="0"/>
              <a:t>(n) =&gt;  m &gt; </a:t>
            </a:r>
            <a:r>
              <a:rPr lang="en-US" baseline="0" dirty="0" err="1" smtClean="0"/>
              <a:t>nlog</a:t>
            </a:r>
            <a:r>
              <a:rPr lang="en-US" baseline="0" dirty="0" smtClean="0"/>
              <a:t>(n)/(n-log(n)).  E.g. break even for n=1000, m=3</a:t>
            </a:r>
            <a:endParaRPr lang="en-US" dirty="0"/>
          </a:p>
        </p:txBody>
      </p:sp>
      <p:sp>
        <p:nvSpPr>
          <p:cNvPr id="4" name="Slide Number Placeholder 3"/>
          <p:cNvSpPr>
            <a:spLocks noGrp="1"/>
          </p:cNvSpPr>
          <p:nvPr>
            <p:ph type="sldNum" sz="quarter" idx="10"/>
          </p:nvPr>
        </p:nvSpPr>
        <p:spPr/>
        <p:txBody>
          <a:bodyPr/>
          <a:lstStyle/>
          <a:p>
            <a:fld id="{EBDD404A-B5CE-4D1E-81CA-30FF479DA24C}" type="slidenum">
              <a:rPr lang="en-US" smtClean="0"/>
              <a:t>54</a:t>
            </a:fld>
            <a:endParaRPr lang="en-US"/>
          </a:p>
        </p:txBody>
      </p:sp>
    </p:spTree>
    <p:extLst>
      <p:ext uri="{BB962C8B-B14F-4D97-AF65-F5344CB8AC3E}">
        <p14:creationId xmlns:p14="http://schemas.microsoft.com/office/powerpoint/2010/main" val="410923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9DC4C9-5F15-4A32-94C5-0578717736F1}" type="slidenum">
              <a:rPr lang="en-US" altLang="en-US"/>
              <a:pPr/>
              <a:t>170</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9DC4C9-5F15-4A32-94C5-0578717736F1}" type="slidenum">
              <a:rPr lang="en-US" altLang="en-US"/>
              <a:pPr/>
              <a:t>171</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099"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100"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1"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2"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3"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4"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5"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6"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109" name="Rectangle 13"/>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FFFFFF"/>
              </a:solidFill>
            </a:endParaRPr>
          </a:p>
        </p:txBody>
      </p:sp>
      <p:sp>
        <p:nvSpPr>
          <p:cNvPr id="4110" name="Rectangle 14"/>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FFFFFF"/>
              </a:solidFill>
            </a:endParaRPr>
          </a:p>
        </p:txBody>
      </p:sp>
      <p:sp>
        <p:nvSpPr>
          <p:cNvPr id="4111" name="Rectangle 15"/>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1F72AA57-DEF1-4D46-8974-7430EE802CA3}" type="slidenum">
              <a:rPr lang="en-US" altLang="en-US">
                <a:solidFill>
                  <a:srgbClr val="FFFFFF"/>
                </a:solidFill>
              </a:rPr>
              <a:pPr eaLnBrk="0" fontAlgn="base" hangingPunct="0">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360478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34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1268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23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62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7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505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2374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303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91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07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07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7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7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7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8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8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8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083" name="Rectangle 11"/>
          <p:cNvSpPr>
            <a:spLocks noGrp="1" noChangeArrowheads="1"/>
          </p:cNvSpPr>
          <p:nvPr>
            <p:ph type="title"/>
          </p:nvPr>
        </p:nvSpPr>
        <p:spPr bwMode="auto">
          <a:xfrm>
            <a:off x="304800" y="3810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4" name="Rectangle 12"/>
          <p:cNvSpPr>
            <a:spLocks noGrp="1" noChangeArrowheads="1"/>
          </p:cNvSpPr>
          <p:nvPr>
            <p:ph type="body" idx="1"/>
          </p:nvPr>
        </p:nvSpPr>
        <p:spPr bwMode="auto">
          <a:xfrm>
            <a:off x="685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017954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wipe(left)">
                                      <p:cBhvr>
                                        <p:cTn id="7" dur="500"/>
                                        <p:tgtEl>
                                          <p:spTgt spid="3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4">
                                            <p:txEl>
                                              <p:pRg st="1" end="1"/>
                                            </p:txEl>
                                          </p:spTgt>
                                        </p:tgtEl>
                                        <p:attrNameLst>
                                          <p:attrName>style.visibility</p:attrName>
                                        </p:attrNameLst>
                                      </p:cBhvr>
                                      <p:to>
                                        <p:strVal val="visible"/>
                                      </p:to>
                                    </p:set>
                                    <p:animEffect transition="in" filter="wipe(left)">
                                      <p:cBhvr>
                                        <p:cTn id="12" dur="500"/>
                                        <p:tgtEl>
                                          <p:spTgt spid="30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4">
                                            <p:txEl>
                                              <p:pRg st="2" end="2"/>
                                            </p:txEl>
                                          </p:spTgt>
                                        </p:tgtEl>
                                        <p:attrNameLst>
                                          <p:attrName>style.visibility</p:attrName>
                                        </p:attrNameLst>
                                      </p:cBhvr>
                                      <p:to>
                                        <p:strVal val="visible"/>
                                      </p:to>
                                    </p:set>
                                    <p:animEffect transition="in" filter="wipe(left)">
                                      <p:cBhvr>
                                        <p:cTn id="17" dur="500"/>
                                        <p:tgtEl>
                                          <p:spTgt spid="30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4">
                                            <p:txEl>
                                              <p:pRg st="3" end="3"/>
                                            </p:txEl>
                                          </p:spTgt>
                                        </p:tgtEl>
                                        <p:attrNameLst>
                                          <p:attrName>style.visibility</p:attrName>
                                        </p:attrNameLst>
                                      </p:cBhvr>
                                      <p:to>
                                        <p:strVal val="visible"/>
                                      </p:to>
                                    </p:set>
                                    <p:animEffect transition="in" filter="wipe(left)">
                                      <p:cBhvr>
                                        <p:cTn id="22" dur="500"/>
                                        <p:tgtEl>
                                          <p:spTgt spid="3084">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84">
                                            <p:txEl>
                                              <p:pRg st="4" end="4"/>
                                            </p:txEl>
                                          </p:spTgt>
                                        </p:tgtEl>
                                        <p:attrNameLst>
                                          <p:attrName>style.visibility</p:attrName>
                                        </p:attrNameLst>
                                      </p:cBhvr>
                                      <p:to>
                                        <p:strVal val="visible"/>
                                      </p:to>
                                    </p:set>
                                    <p:animEffect transition="in" filter="wipe(left)">
                                      <p:cBhvr>
                                        <p:cTn id="25" dur="500"/>
                                        <p:tgtEl>
                                          <p:spTgt spid="3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wipe(left)">
                      <p:cBhvr>
                        <p:cTn dur="500"/>
                        <p:tgtEl>
                          <p:spTgt spid="308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wipe(left)">
                      <p:cBhvr>
                        <p:cTn dur="500"/>
                        <p:tgtEl>
                          <p:spTgt spid="308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wipe(left)">
                      <p:cBhvr>
                        <p:cTn dur="500"/>
                        <p:tgtEl>
                          <p:spTgt spid="308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wipe(left)">
                      <p:cBhvr>
                        <p:cTn dur="500"/>
                        <p:tgtEl>
                          <p:spTgt spid="308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wipe(left)">
                      <p:cBhvr>
                        <p:cTn dur="500"/>
                        <p:tgtEl>
                          <p:spTgt spid="3084"/>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3" Type="http://schemas.openxmlformats.org/officeDocument/2006/relationships/image" Target="../media/image19.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4.emf"/><Relationship Id="rId21" Type="http://schemas.openxmlformats.org/officeDocument/2006/relationships/image" Target="../media/image23.emf"/><Relationship Id="rId34" Type="http://schemas.openxmlformats.org/officeDocument/2006/relationships/customXml" Target="../ink/ink17.xml"/><Relationship Id="rId7" Type="http://schemas.openxmlformats.org/officeDocument/2006/relationships/image" Target="../media/image16.emf"/><Relationship Id="rId12" Type="http://schemas.openxmlformats.org/officeDocument/2006/relationships/customXml" Target="../ink/ink6.xml"/><Relationship Id="rId17" Type="http://schemas.openxmlformats.org/officeDocument/2006/relationships/image" Target="../media/image21.emf"/><Relationship Id="rId25" Type="http://schemas.openxmlformats.org/officeDocument/2006/relationships/image" Target="../media/image25.emf"/><Relationship Id="rId33" Type="http://schemas.openxmlformats.org/officeDocument/2006/relationships/image" Target="../media/image29.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8.emf"/><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22.emf"/><Relationship Id="rId31" Type="http://schemas.openxmlformats.org/officeDocument/2006/relationships/image" Target="../media/image28.emf"/><Relationship Id="rId4" Type="http://schemas.openxmlformats.org/officeDocument/2006/relationships/customXml" Target="../ink/ink2.xml"/><Relationship Id="rId9" Type="http://schemas.openxmlformats.org/officeDocument/2006/relationships/image" Target="../media/image17.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6.emf"/><Relationship Id="rId30" Type="http://schemas.openxmlformats.org/officeDocument/2006/relationships/customXml" Target="../ink/ink15.xml"/><Relationship Id="rId35" Type="http://schemas.openxmlformats.org/officeDocument/2006/relationships/image" Target="../media/image30.emf"/><Relationship Id="rId8" Type="http://schemas.openxmlformats.org/officeDocument/2006/relationships/customXml" Target="../ink/ink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6.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8.bin"/></Relationships>
</file>

<file path=ppt/slides/_rels/slide25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5.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Parallel_computing" TargetMode="External"/><Relationship Id="rId2" Type="http://schemas.openxmlformats.org/officeDocument/2006/relationships/hyperlink" Target="https://en.wikipedia.org/wiki/Concurrent_comput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7772400" cy="1470025"/>
          </a:xfrm>
        </p:spPr>
        <p:txBody>
          <a:bodyPr>
            <a:normAutofit fontScale="90000"/>
          </a:bodyPr>
          <a:lstStyle/>
          <a:p>
            <a:r>
              <a:rPr lang="en-US" dirty="0" smtClean="0"/>
              <a:t>A Brief Introduction to Algorithms, Complexity, and Computability</a:t>
            </a:r>
            <a:endParaRPr lang="en-US" dirty="0"/>
          </a:p>
        </p:txBody>
      </p:sp>
      <p:sp>
        <p:nvSpPr>
          <p:cNvPr id="3" name="Subtitle 2"/>
          <p:cNvSpPr>
            <a:spLocks noGrp="1"/>
          </p:cNvSpPr>
          <p:nvPr>
            <p:ph type="subTitle" idx="1"/>
          </p:nvPr>
        </p:nvSpPr>
        <p:spPr>
          <a:xfrm>
            <a:off x="1371600" y="3276600"/>
            <a:ext cx="6400800" cy="1752600"/>
          </a:xfrm>
        </p:spPr>
        <p:txBody>
          <a:bodyPr>
            <a:normAutofit fontScale="85000" lnSpcReduction="20000"/>
          </a:bodyPr>
          <a:lstStyle/>
          <a:p>
            <a:r>
              <a:rPr lang="en-US" dirty="0" smtClean="0"/>
              <a:t>TACT Boot Camp</a:t>
            </a:r>
          </a:p>
          <a:p>
            <a:r>
              <a:rPr lang="en-US" dirty="0" smtClean="0"/>
              <a:t>July 2016</a:t>
            </a:r>
          </a:p>
          <a:p>
            <a:r>
              <a:rPr lang="en-US" dirty="0" smtClean="0"/>
              <a:t>Matthew Patitz</a:t>
            </a:r>
          </a:p>
          <a:p>
            <a:r>
              <a:rPr lang="en-US" dirty="0" smtClean="0"/>
              <a:t>University of Arkansas</a:t>
            </a:r>
            <a:endParaRPr lang="en-US" dirty="0"/>
          </a:p>
        </p:txBody>
      </p:sp>
    </p:spTree>
    <p:extLst>
      <p:ext uri="{BB962C8B-B14F-4D97-AF65-F5344CB8AC3E}">
        <p14:creationId xmlns:p14="http://schemas.microsoft.com/office/powerpoint/2010/main" val="4113588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find the maximum element in an array?</a:t>
            </a:r>
            <a:endParaRPr lang="en-US" dirty="0"/>
          </a:p>
        </p:txBody>
      </p:sp>
      <p:sp>
        <p:nvSpPr>
          <p:cNvPr id="3" name="Content Placeholder 2"/>
          <p:cNvSpPr>
            <a:spLocks noGrp="1"/>
          </p:cNvSpPr>
          <p:nvPr>
            <p:ph idx="1"/>
          </p:nvPr>
        </p:nvSpPr>
        <p:spPr>
          <a:xfrm>
            <a:off x="457200" y="2103437"/>
            <a:ext cx="8229600" cy="4525963"/>
          </a:xfrm>
        </p:spPr>
        <p:txBody>
          <a:bodyPr/>
          <a:lstStyle/>
          <a:p>
            <a:r>
              <a:rPr lang="en-US" dirty="0" smtClean="0"/>
              <a:t>High-level description in spoken language</a:t>
            </a:r>
          </a:p>
          <a:p>
            <a:pPr marL="0" indent="0">
              <a:buNone/>
            </a:pPr>
            <a:endParaRPr lang="en-US" dirty="0"/>
          </a:p>
          <a:p>
            <a:r>
              <a:rPr lang="en-US" dirty="0" smtClean="0"/>
              <a:t>Pseudo-code</a:t>
            </a:r>
          </a:p>
          <a:p>
            <a:endParaRPr lang="en-US" dirty="0"/>
          </a:p>
          <a:p>
            <a:r>
              <a:rPr lang="en-US" dirty="0" smtClean="0"/>
              <a:t>Code in a programming language</a:t>
            </a:r>
            <a:endParaRPr lang="en-US" dirty="0"/>
          </a:p>
        </p:txBody>
      </p:sp>
    </p:spTree>
    <p:extLst>
      <p:ext uri="{BB962C8B-B14F-4D97-AF65-F5344CB8AC3E}">
        <p14:creationId xmlns:p14="http://schemas.microsoft.com/office/powerpoint/2010/main" val="34267972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Quicksort Analysis</a:t>
            </a:r>
          </a:p>
        </p:txBody>
      </p:sp>
      <p:sp>
        <p:nvSpPr>
          <p:cNvPr id="51203"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What is best case running time?</a:t>
            </a:r>
          </a:p>
          <a:p>
            <a:pPr marL="990600" lvl="1" indent="-533400" eaLnBrk="1" hangingPunct="1"/>
            <a:r>
              <a:rPr lang="en-US" altLang="en-US" smtClean="0"/>
              <a:t>Recursion:</a:t>
            </a:r>
          </a:p>
          <a:p>
            <a:pPr marL="1371600" lvl="2" indent="-457200" eaLnBrk="1" hangingPunct="1">
              <a:buFontTx/>
              <a:buAutoNum type="arabicPeriod"/>
            </a:pPr>
            <a:r>
              <a:rPr lang="en-US" altLang="en-US" smtClean="0"/>
              <a:t>Partition splits array in two sub-arrays of size n/2 </a:t>
            </a:r>
          </a:p>
          <a:p>
            <a:pPr marL="1371600" lvl="2" indent="-457200" eaLnBrk="1" hangingPunct="1">
              <a:buFontTx/>
              <a:buAutoNum type="arabicPeriod"/>
            </a:pPr>
            <a:r>
              <a:rPr lang="en-US" altLang="en-US" smtClean="0"/>
              <a:t>Quicksort each sub-array</a:t>
            </a:r>
          </a:p>
          <a:p>
            <a:pPr marL="990600" lvl="1" indent="-533400" eaLnBrk="1" hangingPunct="1"/>
            <a:r>
              <a:rPr lang="en-US" altLang="en-US" smtClean="0"/>
              <a:t>Depth of recursion tree? O(log</a:t>
            </a:r>
            <a:r>
              <a:rPr lang="en-US" altLang="en-US" baseline="-25000" smtClean="0"/>
              <a:t>2</a:t>
            </a:r>
            <a:r>
              <a:rPr lang="en-US" altLang="en-US" smtClean="0"/>
              <a:t>n)</a:t>
            </a:r>
          </a:p>
          <a:p>
            <a:pPr marL="990600" lvl="1" indent="-533400" eaLnBrk="1" hangingPunct="1"/>
            <a:r>
              <a:rPr lang="en-US" altLang="en-US" smtClean="0"/>
              <a:t>Number of accesses in partition? O(n)</a:t>
            </a:r>
          </a:p>
        </p:txBody>
      </p:sp>
    </p:spTree>
    <p:extLst>
      <p:ext uri="{BB962C8B-B14F-4D97-AF65-F5344CB8AC3E}">
        <p14:creationId xmlns:p14="http://schemas.microsoft.com/office/powerpoint/2010/main" val="20337576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Quicksort Analysis</a:t>
            </a:r>
          </a:p>
        </p:txBody>
      </p:sp>
      <p:sp>
        <p:nvSpPr>
          <p:cNvPr id="52227"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Best case running time: O(n log</a:t>
            </a:r>
            <a:r>
              <a:rPr lang="en-US" altLang="en-US" baseline="-25000" smtClean="0"/>
              <a:t>2</a:t>
            </a:r>
            <a:r>
              <a:rPr lang="en-US" altLang="en-US" smtClean="0"/>
              <a:t>n)</a:t>
            </a:r>
          </a:p>
          <a:p>
            <a:pPr marL="609600" indent="-609600" eaLnBrk="1" hangingPunct="1">
              <a:buFontTx/>
              <a:buNone/>
            </a:pPr>
            <a:endParaRPr lang="en-US" altLang="en-US" smtClean="0"/>
          </a:p>
        </p:txBody>
      </p:sp>
    </p:spTree>
    <p:extLst>
      <p:ext uri="{BB962C8B-B14F-4D97-AF65-F5344CB8AC3E}">
        <p14:creationId xmlns:p14="http://schemas.microsoft.com/office/powerpoint/2010/main" val="8917645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Quicksort Analysis</a:t>
            </a:r>
          </a:p>
        </p:txBody>
      </p:sp>
      <p:sp>
        <p:nvSpPr>
          <p:cNvPr id="53251"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Best case running time: O(n log</a:t>
            </a:r>
            <a:r>
              <a:rPr lang="en-US" altLang="en-US" baseline="-25000" smtClean="0"/>
              <a:t>2</a:t>
            </a:r>
            <a:r>
              <a:rPr lang="en-US" altLang="en-US" smtClean="0"/>
              <a:t>n)</a:t>
            </a:r>
          </a:p>
          <a:p>
            <a:pPr marL="609600" indent="-609600" eaLnBrk="1" hangingPunct="1"/>
            <a:r>
              <a:rPr lang="en-US" altLang="en-US" smtClean="0"/>
              <a:t>Worst case running time?</a:t>
            </a:r>
          </a:p>
          <a:p>
            <a:pPr marL="609600" indent="-609600" eaLnBrk="1" hangingPunct="1">
              <a:buFontTx/>
              <a:buNone/>
            </a:pPr>
            <a:endParaRPr lang="en-US" altLang="en-US" smtClean="0"/>
          </a:p>
        </p:txBody>
      </p:sp>
    </p:spTree>
    <p:extLst>
      <p:ext uri="{BB962C8B-B14F-4D97-AF65-F5344CB8AC3E}">
        <p14:creationId xmlns:p14="http://schemas.microsoft.com/office/powerpoint/2010/main" val="307856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Quicksort: Worst Case</a:t>
            </a:r>
          </a:p>
        </p:txBody>
      </p:sp>
      <p:sp>
        <p:nvSpPr>
          <p:cNvPr id="54275" name="Rectangle 3"/>
          <p:cNvSpPr>
            <a:spLocks noGrp="1" noChangeArrowheads="1"/>
          </p:cNvSpPr>
          <p:nvPr>
            <p:ph type="body" idx="1"/>
          </p:nvPr>
        </p:nvSpPr>
        <p:spPr/>
        <p:txBody>
          <a:bodyPr/>
          <a:lstStyle/>
          <a:p>
            <a:pPr eaLnBrk="1" hangingPunct="1"/>
            <a:r>
              <a:rPr lang="en-US" altLang="en-US" smtClean="0"/>
              <a:t>Assume first element is chosen as pivot.</a:t>
            </a:r>
          </a:p>
          <a:p>
            <a:pPr eaLnBrk="1" hangingPunct="1"/>
            <a:r>
              <a:rPr lang="en-US" altLang="en-US" smtClean="0"/>
              <a:t>Assume we get array that is already in order:</a:t>
            </a:r>
          </a:p>
          <a:p>
            <a:pPr eaLnBrk="1" hangingPunct="1">
              <a:buFontTx/>
              <a:buNone/>
            </a:pPr>
            <a:endParaRPr lang="en-US" altLang="en-US" smtClean="0"/>
          </a:p>
        </p:txBody>
      </p:sp>
      <p:sp>
        <p:nvSpPr>
          <p:cNvPr id="54276" name="Rectangle 4"/>
          <p:cNvSpPr>
            <a:spLocks noChangeArrowheads="1"/>
          </p:cNvSpPr>
          <p:nvPr/>
        </p:nvSpPr>
        <p:spPr bwMode="auto">
          <a:xfrm>
            <a:off x="2438400" y="35814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4277" name="Rectangle 5"/>
          <p:cNvSpPr>
            <a:spLocks noChangeArrowheads="1"/>
          </p:cNvSpPr>
          <p:nvPr/>
        </p:nvSpPr>
        <p:spPr bwMode="auto">
          <a:xfrm>
            <a:off x="30480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4278" name="Rectangle 6"/>
          <p:cNvSpPr>
            <a:spLocks noChangeArrowheads="1"/>
          </p:cNvSpPr>
          <p:nvPr/>
        </p:nvSpPr>
        <p:spPr bwMode="auto">
          <a:xfrm>
            <a:off x="36576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4279" name="Rectangle 7"/>
          <p:cNvSpPr>
            <a:spLocks noChangeArrowheads="1"/>
          </p:cNvSpPr>
          <p:nvPr/>
        </p:nvSpPr>
        <p:spPr bwMode="auto">
          <a:xfrm>
            <a:off x="42672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4280" name="Rectangle 8"/>
          <p:cNvSpPr>
            <a:spLocks noChangeArrowheads="1"/>
          </p:cNvSpPr>
          <p:nvPr/>
        </p:nvSpPr>
        <p:spPr bwMode="auto">
          <a:xfrm>
            <a:off x="48768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4281" name="Rectangle 9"/>
          <p:cNvSpPr>
            <a:spLocks noChangeArrowheads="1"/>
          </p:cNvSpPr>
          <p:nvPr/>
        </p:nvSpPr>
        <p:spPr bwMode="auto">
          <a:xfrm>
            <a:off x="54864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4282" name="Rectangle 10"/>
          <p:cNvSpPr>
            <a:spLocks noChangeArrowheads="1"/>
          </p:cNvSpPr>
          <p:nvPr/>
        </p:nvSpPr>
        <p:spPr bwMode="auto">
          <a:xfrm>
            <a:off x="60960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4283" name="Rectangle 11"/>
          <p:cNvSpPr>
            <a:spLocks noChangeArrowheads="1"/>
          </p:cNvSpPr>
          <p:nvPr/>
        </p:nvSpPr>
        <p:spPr bwMode="auto">
          <a:xfrm>
            <a:off x="67056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4284" name="Rectangle 12"/>
          <p:cNvSpPr>
            <a:spLocks noChangeArrowheads="1"/>
          </p:cNvSpPr>
          <p:nvPr/>
        </p:nvSpPr>
        <p:spPr bwMode="auto">
          <a:xfrm>
            <a:off x="7315200" y="3581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4285" name="Text Box 13"/>
          <p:cNvSpPr txBox="1">
            <a:spLocks noChangeArrowheads="1"/>
          </p:cNvSpPr>
          <p:nvPr/>
        </p:nvSpPr>
        <p:spPr bwMode="auto">
          <a:xfrm>
            <a:off x="762000" y="36718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4286" name="Text Box 14"/>
          <p:cNvSpPr txBox="1">
            <a:spLocks noChangeArrowheads="1"/>
          </p:cNvSpPr>
          <p:nvPr/>
        </p:nvSpPr>
        <p:spPr bwMode="auto">
          <a:xfrm>
            <a:off x="2482850" y="41910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4287" name="Text Box 15"/>
          <p:cNvSpPr txBox="1">
            <a:spLocks noChangeArrowheads="1"/>
          </p:cNvSpPr>
          <p:nvPr/>
        </p:nvSpPr>
        <p:spPr bwMode="auto">
          <a:xfrm>
            <a:off x="2362200" y="4953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4288" name="Text Box 16"/>
          <p:cNvSpPr txBox="1">
            <a:spLocks noChangeArrowheads="1"/>
          </p:cNvSpPr>
          <p:nvPr/>
        </p:nvSpPr>
        <p:spPr bwMode="auto">
          <a:xfrm>
            <a:off x="6705600" y="49672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54289" name="Line 17"/>
          <p:cNvSpPr>
            <a:spLocks noChangeShapeType="1"/>
          </p:cNvSpPr>
          <p:nvPr/>
        </p:nvSpPr>
        <p:spPr bwMode="auto">
          <a:xfrm flipV="1">
            <a:off x="7391400" y="46482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Line 18"/>
          <p:cNvSpPr>
            <a:spLocks noChangeShapeType="1"/>
          </p:cNvSpPr>
          <p:nvPr/>
        </p:nvSpPr>
        <p:spPr bwMode="auto">
          <a:xfrm flipV="1">
            <a:off x="3124200" y="46482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323063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55299" name="Line 18"/>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Rectangle 19"/>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5301" name="Rectangle 20"/>
          <p:cNvSpPr>
            <a:spLocks noChangeArrowheads="1"/>
          </p:cNvSpPr>
          <p:nvPr/>
        </p:nvSpPr>
        <p:spPr bwMode="auto">
          <a:xfrm>
            <a:off x="30480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5302" name="Rectangle 21"/>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5303" name="Rectangle 22"/>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5304" name="Rectangle 23"/>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5305" name="Rectangle 24"/>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5306" name="Rectangle 25"/>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5307" name="Rectangle 26"/>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5308" name="Rectangle 27"/>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5309" name="Text Box 28"/>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5310" name="Text Box 29"/>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5311" name="Text Box 30"/>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5312" name="Line 31"/>
          <p:cNvSpPr>
            <a:spLocks noChangeShapeType="1"/>
          </p:cNvSpPr>
          <p:nvPr/>
        </p:nvSpPr>
        <p:spPr bwMode="auto">
          <a:xfrm flipV="1">
            <a:off x="7391400" y="548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32"/>
          <p:cNvSpPr>
            <a:spLocks noChangeShapeType="1"/>
          </p:cNvSpPr>
          <p:nvPr/>
        </p:nvSpPr>
        <p:spPr bwMode="auto">
          <a:xfrm flipV="1">
            <a:off x="3124200" y="548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Text Box 33"/>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712452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56323" name="Line 3"/>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6325"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6326"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6327"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6328"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6329"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6330"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6331"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6332"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6333"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6334"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6335" name="Text Box 15"/>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6336" name="Line 16"/>
          <p:cNvSpPr>
            <a:spLocks noChangeShapeType="1"/>
          </p:cNvSpPr>
          <p:nvPr/>
        </p:nvSpPr>
        <p:spPr bwMode="auto">
          <a:xfrm flipV="1">
            <a:off x="7391400" y="548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Line 17"/>
          <p:cNvSpPr>
            <a:spLocks noChangeShapeType="1"/>
          </p:cNvSpPr>
          <p:nvPr/>
        </p:nvSpPr>
        <p:spPr bwMode="auto">
          <a:xfrm flipV="1">
            <a:off x="3124200" y="5486400"/>
            <a:ext cx="434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Text Box 18"/>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15350723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57347" name="Line 3"/>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8"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7349"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7350"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7351"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7352"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7353"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7354"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7355"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7356"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7357"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7358"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7359" name="Text Box 15"/>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7360" name="Line 16"/>
          <p:cNvSpPr>
            <a:spLocks noChangeShapeType="1"/>
          </p:cNvSpPr>
          <p:nvPr/>
        </p:nvSpPr>
        <p:spPr bwMode="auto">
          <a:xfrm flipH="1" flipV="1">
            <a:off x="2971800" y="5410200"/>
            <a:ext cx="441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1" name="Line 17"/>
          <p:cNvSpPr>
            <a:spLocks noChangeShapeType="1"/>
          </p:cNvSpPr>
          <p:nvPr/>
        </p:nvSpPr>
        <p:spPr bwMode="auto">
          <a:xfrm flipV="1">
            <a:off x="3124200" y="5486400"/>
            <a:ext cx="434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2" name="Text Box 18"/>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39659782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58371" name="Line 3"/>
          <p:cNvSpPr>
            <a:spLocks noChangeShapeType="1"/>
          </p:cNvSpPr>
          <p:nvPr/>
        </p:nvSpPr>
        <p:spPr bwMode="auto">
          <a:xfrm>
            <a:off x="609600" y="2590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2"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8373"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8374"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8375"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8376"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8377"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8378"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8379"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8380"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8381"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8382"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8383" name="Text Box 15"/>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8384" name="Line 16"/>
          <p:cNvSpPr>
            <a:spLocks noChangeShapeType="1"/>
          </p:cNvSpPr>
          <p:nvPr/>
        </p:nvSpPr>
        <p:spPr bwMode="auto">
          <a:xfrm flipH="1" flipV="1">
            <a:off x="2971800" y="5410200"/>
            <a:ext cx="441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5" name="Line 17"/>
          <p:cNvSpPr>
            <a:spLocks noChangeShapeType="1"/>
          </p:cNvSpPr>
          <p:nvPr/>
        </p:nvSpPr>
        <p:spPr bwMode="auto">
          <a:xfrm flipV="1">
            <a:off x="3124200" y="5486400"/>
            <a:ext cx="434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Text Box 18"/>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35993999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59395" name="Line 3"/>
          <p:cNvSpPr>
            <a:spLocks noChangeShapeType="1"/>
          </p:cNvSpPr>
          <p:nvPr/>
        </p:nvSpPr>
        <p:spPr bwMode="auto">
          <a:xfrm>
            <a:off x="609600" y="3352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6"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59397"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59398"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59399"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59400"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59401"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59402"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59403"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59404"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59405"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59406"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59407" name="Text Box 15"/>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59408" name="Line 16"/>
          <p:cNvSpPr>
            <a:spLocks noChangeShapeType="1"/>
          </p:cNvSpPr>
          <p:nvPr/>
        </p:nvSpPr>
        <p:spPr bwMode="auto">
          <a:xfrm flipH="1" flipV="1">
            <a:off x="2971800" y="5410200"/>
            <a:ext cx="441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9" name="Line 17"/>
          <p:cNvSpPr>
            <a:spLocks noChangeShapeType="1"/>
          </p:cNvSpPr>
          <p:nvPr/>
        </p:nvSpPr>
        <p:spPr bwMode="auto">
          <a:xfrm flipV="1">
            <a:off x="3124200" y="5486400"/>
            <a:ext cx="434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0" name="Text Box 18"/>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37445888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60419" name="Line 3"/>
          <p:cNvSpPr>
            <a:spLocks noChangeShapeType="1"/>
          </p:cNvSpPr>
          <p:nvPr/>
        </p:nvSpPr>
        <p:spPr bwMode="auto">
          <a:xfrm>
            <a:off x="609600" y="3733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0"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60421"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60422"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60423"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60424"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60425"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60426"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60427"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60428"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60429"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60430"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60431" name="Text Box 15"/>
          <p:cNvSpPr txBox="1">
            <a:spLocks noChangeArrowheads="1"/>
          </p:cNvSpPr>
          <p:nvPr/>
        </p:nvSpPr>
        <p:spPr bwMode="auto">
          <a:xfrm>
            <a:off x="2362200" y="5791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60432" name="Line 16"/>
          <p:cNvSpPr>
            <a:spLocks noChangeShapeType="1"/>
          </p:cNvSpPr>
          <p:nvPr/>
        </p:nvSpPr>
        <p:spPr bwMode="auto">
          <a:xfrm flipH="1" flipV="1">
            <a:off x="2971800" y="5410200"/>
            <a:ext cx="441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Line 17"/>
          <p:cNvSpPr>
            <a:spLocks noChangeShapeType="1"/>
          </p:cNvSpPr>
          <p:nvPr/>
        </p:nvSpPr>
        <p:spPr bwMode="auto">
          <a:xfrm flipV="1">
            <a:off x="3124200" y="5486400"/>
            <a:ext cx="434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4" name="Text Box 18"/>
          <p:cNvSpPr txBox="1">
            <a:spLocks noChangeArrowheads="1"/>
          </p:cNvSpPr>
          <p:nvPr/>
        </p:nvSpPr>
        <p:spPr bwMode="auto">
          <a:xfrm>
            <a:off x="6629400" y="579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Tree>
    <p:extLst>
      <p:ext uri="{BB962C8B-B14F-4D97-AF65-F5344CB8AC3E}">
        <p14:creationId xmlns:p14="http://schemas.microsoft.com/office/powerpoint/2010/main" val="4049447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 array max</a:t>
            </a:r>
            <a:endParaRPr lang="en-US" dirty="0"/>
          </a:p>
        </p:txBody>
      </p:sp>
      <p:sp>
        <p:nvSpPr>
          <p:cNvPr id="3" name="Content Placeholder 2"/>
          <p:cNvSpPr>
            <a:spLocks noGrp="1"/>
          </p:cNvSpPr>
          <p:nvPr>
            <p:ph idx="1"/>
          </p:nvPr>
        </p:nvSpPr>
        <p:spPr>
          <a:xfrm>
            <a:off x="762000" y="1828800"/>
            <a:ext cx="5867400" cy="4525963"/>
          </a:xfrm>
        </p:spPr>
        <p:txBody>
          <a:bodyPr/>
          <a:lstStyle/>
          <a:p>
            <a:pPr marL="0" indent="0">
              <a:buNone/>
            </a:pPr>
            <a:r>
              <a:rPr lang="nn-NO" dirty="0" smtClean="0"/>
              <a:t>(n = length of M)</a:t>
            </a:r>
          </a:p>
          <a:p>
            <a:pPr marL="0" indent="0">
              <a:buNone/>
            </a:pPr>
            <a:r>
              <a:rPr lang="nn-NO" dirty="0" smtClean="0"/>
              <a:t>int M </a:t>
            </a:r>
            <a:r>
              <a:rPr lang="nn-NO" dirty="0"/>
              <a:t>= A[ 0 </a:t>
            </a:r>
            <a:r>
              <a:rPr lang="nn-NO" dirty="0" smtClean="0"/>
              <a:t>];</a:t>
            </a:r>
            <a:endParaRPr lang="nn-NO" dirty="0"/>
          </a:p>
          <a:p>
            <a:pPr marL="0" indent="0">
              <a:buNone/>
            </a:pPr>
            <a:r>
              <a:rPr lang="nn-NO" dirty="0"/>
              <a:t>for ( </a:t>
            </a:r>
            <a:r>
              <a:rPr lang="nn-NO" dirty="0" smtClean="0"/>
              <a:t>int i </a:t>
            </a:r>
            <a:r>
              <a:rPr lang="nn-NO" dirty="0"/>
              <a:t>= 0; i &lt; n; ++i ) {</a:t>
            </a:r>
          </a:p>
          <a:p>
            <a:pPr marL="0" indent="0">
              <a:buNone/>
            </a:pPr>
            <a:r>
              <a:rPr lang="nn-NO" dirty="0" smtClean="0"/>
              <a:t>	if </a:t>
            </a:r>
            <a:r>
              <a:rPr lang="nn-NO" dirty="0"/>
              <a:t>( A[ i ] &gt;= M ) {</a:t>
            </a:r>
          </a:p>
          <a:p>
            <a:pPr marL="0" indent="0">
              <a:buNone/>
            </a:pPr>
            <a:r>
              <a:rPr lang="nn-NO" dirty="0" smtClean="0"/>
              <a:t>		M </a:t>
            </a:r>
            <a:r>
              <a:rPr lang="nn-NO" dirty="0"/>
              <a:t>= A[ i ];</a:t>
            </a:r>
          </a:p>
          <a:p>
            <a:pPr marL="0" indent="0">
              <a:buNone/>
            </a:pPr>
            <a:r>
              <a:rPr lang="nn-NO" dirty="0" smtClean="0"/>
              <a:t>	}</a:t>
            </a:r>
            <a:endParaRPr lang="nn-NO" dirty="0"/>
          </a:p>
          <a:p>
            <a:pPr marL="0" indent="0">
              <a:buNone/>
            </a:pPr>
            <a:r>
              <a:rPr lang="nn-NO" dirty="0"/>
              <a:t>}</a:t>
            </a:r>
            <a:endParaRPr lang="en-US" dirty="0"/>
          </a:p>
        </p:txBody>
      </p:sp>
    </p:spTree>
    <p:extLst>
      <p:ext uri="{BB962C8B-B14F-4D97-AF65-F5344CB8AC3E}">
        <p14:creationId xmlns:p14="http://schemas.microsoft.com/office/powerpoint/2010/main" val="29542097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61443" name="Line 3"/>
          <p:cNvSpPr>
            <a:spLocks noChangeShapeType="1"/>
          </p:cNvSpPr>
          <p:nvPr/>
        </p:nvSpPr>
        <p:spPr bwMode="auto">
          <a:xfrm>
            <a:off x="609600" y="3733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4" name="Rectangle 4"/>
          <p:cNvSpPr>
            <a:spLocks noChangeArrowheads="1"/>
          </p:cNvSpPr>
          <p:nvPr/>
        </p:nvSpPr>
        <p:spPr bwMode="auto">
          <a:xfrm>
            <a:off x="2438400" y="44196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a:t>
            </a:r>
          </a:p>
        </p:txBody>
      </p:sp>
      <p:sp>
        <p:nvSpPr>
          <p:cNvPr id="61445" name="Rectangle 5"/>
          <p:cNvSpPr>
            <a:spLocks noChangeArrowheads="1"/>
          </p:cNvSpPr>
          <p:nvPr/>
        </p:nvSpPr>
        <p:spPr bwMode="auto">
          <a:xfrm>
            <a:off x="3048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a:t>
            </a:r>
          </a:p>
        </p:txBody>
      </p:sp>
      <p:sp>
        <p:nvSpPr>
          <p:cNvPr id="61446" name="Rectangle 6"/>
          <p:cNvSpPr>
            <a:spLocks noChangeArrowheads="1"/>
          </p:cNvSpPr>
          <p:nvPr/>
        </p:nvSpPr>
        <p:spPr bwMode="auto">
          <a:xfrm>
            <a:off x="3657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61447" name="Rectangle 7"/>
          <p:cNvSpPr>
            <a:spLocks noChangeArrowheads="1"/>
          </p:cNvSpPr>
          <p:nvPr/>
        </p:nvSpPr>
        <p:spPr bwMode="auto">
          <a:xfrm>
            <a:off x="42672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12</a:t>
            </a:r>
          </a:p>
        </p:txBody>
      </p:sp>
      <p:sp>
        <p:nvSpPr>
          <p:cNvPr id="61448" name="Rectangle 8"/>
          <p:cNvSpPr>
            <a:spLocks noChangeArrowheads="1"/>
          </p:cNvSpPr>
          <p:nvPr/>
        </p:nvSpPr>
        <p:spPr bwMode="auto">
          <a:xfrm>
            <a:off x="48768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13</a:t>
            </a:r>
          </a:p>
        </p:txBody>
      </p:sp>
      <p:sp>
        <p:nvSpPr>
          <p:cNvPr id="61449" name="Rectangle 9"/>
          <p:cNvSpPr>
            <a:spLocks noChangeArrowheads="1"/>
          </p:cNvSpPr>
          <p:nvPr/>
        </p:nvSpPr>
        <p:spPr bwMode="auto">
          <a:xfrm>
            <a:off x="54864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61450" name="Rectangle 10"/>
          <p:cNvSpPr>
            <a:spLocks noChangeArrowheads="1"/>
          </p:cNvSpPr>
          <p:nvPr/>
        </p:nvSpPr>
        <p:spPr bwMode="auto">
          <a:xfrm>
            <a:off x="60960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57</a:t>
            </a:r>
          </a:p>
        </p:txBody>
      </p:sp>
      <p:sp>
        <p:nvSpPr>
          <p:cNvPr id="61451" name="Rectangle 11"/>
          <p:cNvSpPr>
            <a:spLocks noChangeArrowheads="1"/>
          </p:cNvSpPr>
          <p:nvPr/>
        </p:nvSpPr>
        <p:spPr bwMode="auto">
          <a:xfrm>
            <a:off x="6705600" y="44196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63</a:t>
            </a:r>
          </a:p>
        </p:txBody>
      </p:sp>
      <p:sp>
        <p:nvSpPr>
          <p:cNvPr id="61452" name="Rectangle 12"/>
          <p:cNvSpPr>
            <a:spLocks noChangeArrowheads="1"/>
          </p:cNvSpPr>
          <p:nvPr/>
        </p:nvSpPr>
        <p:spPr bwMode="auto">
          <a:xfrm>
            <a:off x="7315200" y="44196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61453" name="Text Box 13"/>
          <p:cNvSpPr txBox="1">
            <a:spLocks noChangeArrowheads="1"/>
          </p:cNvSpPr>
          <p:nvPr/>
        </p:nvSpPr>
        <p:spPr bwMode="auto">
          <a:xfrm>
            <a:off x="762000" y="45100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61454" name="Text Box 14"/>
          <p:cNvSpPr txBox="1">
            <a:spLocks noChangeArrowheads="1"/>
          </p:cNvSpPr>
          <p:nvPr/>
        </p:nvSpPr>
        <p:spPr bwMode="auto">
          <a:xfrm>
            <a:off x="2482850" y="50292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61455" name="AutoShape 20"/>
          <p:cNvSpPr>
            <a:spLocks/>
          </p:cNvSpPr>
          <p:nvPr/>
        </p:nvSpPr>
        <p:spPr bwMode="auto">
          <a:xfrm rot="5400000" flipV="1">
            <a:off x="5410200" y="1828800"/>
            <a:ext cx="152400" cy="4876800"/>
          </a:xfrm>
          <a:prstGeom prst="leftBrace">
            <a:avLst>
              <a:gd name="adj1" fmla="val 266667"/>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56" name="Line 21"/>
          <p:cNvSpPr>
            <a:spLocks noChangeShapeType="1"/>
          </p:cNvSpPr>
          <p:nvPr/>
        </p:nvSpPr>
        <p:spPr bwMode="auto">
          <a:xfrm>
            <a:off x="3048000" y="44196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7" name="Line 22"/>
          <p:cNvSpPr>
            <a:spLocks noChangeShapeType="1"/>
          </p:cNvSpPr>
          <p:nvPr/>
        </p:nvSpPr>
        <p:spPr bwMode="auto">
          <a:xfrm>
            <a:off x="3124200" y="5943600"/>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8" name="Text Box 23"/>
          <p:cNvSpPr txBox="1">
            <a:spLocks noChangeArrowheads="1"/>
          </p:cNvSpPr>
          <p:nvPr/>
        </p:nvSpPr>
        <p:spPr bwMode="auto">
          <a:xfrm>
            <a:off x="3124200" y="6019800"/>
            <a:ext cx="176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&gt; data[pivot]</a:t>
            </a:r>
          </a:p>
        </p:txBody>
      </p:sp>
      <p:sp>
        <p:nvSpPr>
          <p:cNvPr id="61459" name="Line 24"/>
          <p:cNvSpPr>
            <a:spLocks noChangeShapeType="1"/>
          </p:cNvSpPr>
          <p:nvPr/>
        </p:nvSpPr>
        <p:spPr bwMode="auto">
          <a:xfrm>
            <a:off x="2438400" y="44196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0" name="Line 25"/>
          <p:cNvSpPr>
            <a:spLocks noChangeShapeType="1"/>
          </p:cNvSpPr>
          <p:nvPr/>
        </p:nvSpPr>
        <p:spPr bwMode="auto">
          <a:xfrm flipH="1">
            <a:off x="381000" y="59436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1" name="Text Box 26"/>
          <p:cNvSpPr txBox="1">
            <a:spLocks noChangeArrowheads="1"/>
          </p:cNvSpPr>
          <p:nvPr/>
        </p:nvSpPr>
        <p:spPr bwMode="auto">
          <a:xfrm>
            <a:off x="457200" y="601980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&lt;= data[pivot]</a:t>
            </a:r>
          </a:p>
        </p:txBody>
      </p:sp>
    </p:spTree>
    <p:extLst>
      <p:ext uri="{BB962C8B-B14F-4D97-AF65-F5344CB8AC3E}">
        <p14:creationId xmlns:p14="http://schemas.microsoft.com/office/powerpoint/2010/main" val="12618844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Quicksort Analysis</a:t>
            </a:r>
          </a:p>
        </p:txBody>
      </p:sp>
      <p:sp>
        <p:nvSpPr>
          <p:cNvPr id="62467" name="Rectangle 3"/>
          <p:cNvSpPr>
            <a:spLocks noGrp="1" noChangeArrowheads="1"/>
          </p:cNvSpPr>
          <p:nvPr>
            <p:ph type="body" idx="1"/>
          </p:nvPr>
        </p:nvSpPr>
        <p:spPr/>
        <p:txBody>
          <a:bodyPr/>
          <a:lstStyle/>
          <a:p>
            <a:pPr marL="609600" indent="-609600" eaLnBrk="1" hangingPunct="1">
              <a:lnSpc>
                <a:spcPct val="90000"/>
              </a:lnSpc>
            </a:pPr>
            <a:r>
              <a:rPr lang="en-US" altLang="en-US" sz="2800" smtClean="0"/>
              <a:t>Assume that keys are random, uniformly distributed.</a:t>
            </a:r>
          </a:p>
          <a:p>
            <a:pPr marL="609600" indent="-609600" eaLnBrk="1" hangingPunct="1">
              <a:lnSpc>
                <a:spcPct val="90000"/>
              </a:lnSpc>
            </a:pPr>
            <a:r>
              <a:rPr lang="en-US" altLang="en-US" sz="2800" smtClean="0"/>
              <a:t>Best case running time: O(n log</a:t>
            </a:r>
            <a:r>
              <a:rPr lang="en-US" altLang="en-US" sz="2800" baseline="-25000" smtClean="0"/>
              <a:t>2</a:t>
            </a:r>
            <a:r>
              <a:rPr lang="en-US" altLang="en-US" sz="2800" smtClean="0"/>
              <a:t>n)</a:t>
            </a:r>
          </a:p>
          <a:p>
            <a:pPr marL="609600" indent="-609600" eaLnBrk="1" hangingPunct="1">
              <a:lnSpc>
                <a:spcPct val="90000"/>
              </a:lnSpc>
            </a:pPr>
            <a:r>
              <a:rPr lang="en-US" altLang="en-US" sz="2800" smtClean="0"/>
              <a:t>Worst case running time?</a:t>
            </a:r>
          </a:p>
          <a:p>
            <a:pPr marL="990600" lvl="1" indent="-533400" eaLnBrk="1" hangingPunct="1">
              <a:lnSpc>
                <a:spcPct val="90000"/>
              </a:lnSpc>
            </a:pPr>
            <a:r>
              <a:rPr lang="en-US" altLang="en-US" sz="2400" smtClean="0"/>
              <a:t>Recursion:</a:t>
            </a:r>
          </a:p>
          <a:p>
            <a:pPr marL="1371600" lvl="2" indent="-457200" eaLnBrk="1" hangingPunct="1">
              <a:lnSpc>
                <a:spcPct val="90000"/>
              </a:lnSpc>
              <a:buFontTx/>
              <a:buAutoNum type="arabicPeriod"/>
            </a:pPr>
            <a:r>
              <a:rPr lang="en-US" altLang="en-US" sz="2000" smtClean="0"/>
              <a:t>Partition splits array in two sub-arrays:</a:t>
            </a:r>
          </a:p>
          <a:p>
            <a:pPr marL="1752600" lvl="3" indent="-381000" eaLnBrk="1" hangingPunct="1">
              <a:lnSpc>
                <a:spcPct val="90000"/>
              </a:lnSpc>
              <a:buFontTx/>
              <a:buChar char="•"/>
            </a:pPr>
            <a:r>
              <a:rPr lang="en-US" altLang="en-US" sz="1800" smtClean="0"/>
              <a:t>one sub-array of size 0</a:t>
            </a:r>
          </a:p>
          <a:p>
            <a:pPr marL="1752600" lvl="3" indent="-381000" eaLnBrk="1" hangingPunct="1">
              <a:lnSpc>
                <a:spcPct val="90000"/>
              </a:lnSpc>
              <a:buFontTx/>
              <a:buChar char="•"/>
            </a:pPr>
            <a:r>
              <a:rPr lang="en-US" altLang="en-US" sz="1800" smtClean="0"/>
              <a:t>the other sub-array of size n-1</a:t>
            </a:r>
          </a:p>
          <a:p>
            <a:pPr marL="1371600" lvl="2" indent="-457200" eaLnBrk="1" hangingPunct="1">
              <a:lnSpc>
                <a:spcPct val="90000"/>
              </a:lnSpc>
              <a:buFontTx/>
              <a:buAutoNum type="arabicPeriod"/>
            </a:pPr>
            <a:r>
              <a:rPr lang="en-US" altLang="en-US" sz="2000" smtClean="0"/>
              <a:t>Quicksort each sub-array</a:t>
            </a:r>
          </a:p>
          <a:p>
            <a:pPr marL="990600" lvl="1" indent="-533400" eaLnBrk="1" hangingPunct="1">
              <a:lnSpc>
                <a:spcPct val="90000"/>
              </a:lnSpc>
            </a:pPr>
            <a:r>
              <a:rPr lang="en-US" altLang="en-US" sz="2400" smtClean="0"/>
              <a:t>Depth of recursion tree? </a:t>
            </a:r>
          </a:p>
          <a:p>
            <a:pPr marL="990600" lvl="1" indent="-533400" eaLnBrk="1" hangingPunct="1">
              <a:lnSpc>
                <a:spcPct val="90000"/>
              </a:lnSpc>
            </a:pPr>
            <a:endParaRPr lang="en-US" altLang="en-US" sz="2400" smtClean="0"/>
          </a:p>
          <a:p>
            <a:pPr marL="990600" lvl="1" indent="-533400" eaLnBrk="1" hangingPunct="1">
              <a:lnSpc>
                <a:spcPct val="90000"/>
              </a:lnSpc>
            </a:pPr>
            <a:endParaRPr lang="en-US" altLang="en-US" sz="2400" smtClean="0"/>
          </a:p>
          <a:p>
            <a:pPr marL="609600" indent="-609600" eaLnBrk="1" hangingPunct="1">
              <a:lnSpc>
                <a:spcPct val="90000"/>
              </a:lnSpc>
              <a:buFontTx/>
              <a:buNone/>
            </a:pPr>
            <a:endParaRPr lang="en-US" altLang="en-US" sz="2800" smtClean="0"/>
          </a:p>
        </p:txBody>
      </p:sp>
    </p:spTree>
    <p:extLst>
      <p:ext uri="{BB962C8B-B14F-4D97-AF65-F5344CB8AC3E}">
        <p14:creationId xmlns:p14="http://schemas.microsoft.com/office/powerpoint/2010/main" val="42351661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Quicksort Analysis</a:t>
            </a:r>
          </a:p>
        </p:txBody>
      </p:sp>
      <p:sp>
        <p:nvSpPr>
          <p:cNvPr id="63491" name="Rectangle 3"/>
          <p:cNvSpPr>
            <a:spLocks noGrp="1" noChangeArrowheads="1"/>
          </p:cNvSpPr>
          <p:nvPr>
            <p:ph type="body" idx="1"/>
          </p:nvPr>
        </p:nvSpPr>
        <p:spPr/>
        <p:txBody>
          <a:bodyPr/>
          <a:lstStyle/>
          <a:p>
            <a:pPr marL="609600" indent="-609600" eaLnBrk="1" hangingPunct="1">
              <a:lnSpc>
                <a:spcPct val="90000"/>
              </a:lnSpc>
            </a:pPr>
            <a:r>
              <a:rPr lang="en-US" altLang="en-US" sz="2800" smtClean="0"/>
              <a:t>Assume that keys are random, uniformly distributed.</a:t>
            </a:r>
          </a:p>
          <a:p>
            <a:pPr marL="609600" indent="-609600" eaLnBrk="1" hangingPunct="1">
              <a:lnSpc>
                <a:spcPct val="90000"/>
              </a:lnSpc>
            </a:pPr>
            <a:r>
              <a:rPr lang="en-US" altLang="en-US" sz="2800" smtClean="0"/>
              <a:t>Best case running time: O(n log</a:t>
            </a:r>
            <a:r>
              <a:rPr lang="en-US" altLang="en-US" sz="2800" baseline="-25000" smtClean="0"/>
              <a:t>2</a:t>
            </a:r>
            <a:r>
              <a:rPr lang="en-US" altLang="en-US" sz="2800" smtClean="0"/>
              <a:t>n)</a:t>
            </a:r>
          </a:p>
          <a:p>
            <a:pPr marL="609600" indent="-609600" eaLnBrk="1" hangingPunct="1">
              <a:lnSpc>
                <a:spcPct val="90000"/>
              </a:lnSpc>
            </a:pPr>
            <a:r>
              <a:rPr lang="en-US" altLang="en-US" sz="2800" smtClean="0"/>
              <a:t>Worst case running time?</a:t>
            </a:r>
          </a:p>
          <a:p>
            <a:pPr marL="990600" lvl="1" indent="-533400" eaLnBrk="1" hangingPunct="1">
              <a:lnSpc>
                <a:spcPct val="90000"/>
              </a:lnSpc>
            </a:pPr>
            <a:r>
              <a:rPr lang="en-US" altLang="en-US" sz="2400" smtClean="0"/>
              <a:t>Recursion:</a:t>
            </a:r>
          </a:p>
          <a:p>
            <a:pPr marL="1371600" lvl="2" indent="-457200" eaLnBrk="1" hangingPunct="1">
              <a:lnSpc>
                <a:spcPct val="90000"/>
              </a:lnSpc>
              <a:buFontTx/>
              <a:buAutoNum type="arabicPeriod"/>
            </a:pPr>
            <a:r>
              <a:rPr lang="en-US" altLang="en-US" sz="2000" smtClean="0"/>
              <a:t>Partition splits array in two sub-arrays:</a:t>
            </a:r>
          </a:p>
          <a:p>
            <a:pPr marL="1752600" lvl="3" indent="-381000" eaLnBrk="1" hangingPunct="1">
              <a:lnSpc>
                <a:spcPct val="90000"/>
              </a:lnSpc>
              <a:buFontTx/>
              <a:buChar char="•"/>
            </a:pPr>
            <a:r>
              <a:rPr lang="en-US" altLang="en-US" sz="1800" smtClean="0"/>
              <a:t>one sub-array of size 0</a:t>
            </a:r>
          </a:p>
          <a:p>
            <a:pPr marL="1752600" lvl="3" indent="-381000" eaLnBrk="1" hangingPunct="1">
              <a:lnSpc>
                <a:spcPct val="90000"/>
              </a:lnSpc>
              <a:buFontTx/>
              <a:buChar char="•"/>
            </a:pPr>
            <a:r>
              <a:rPr lang="en-US" altLang="en-US" sz="1800" smtClean="0"/>
              <a:t>the other sub-array of size n-1</a:t>
            </a:r>
          </a:p>
          <a:p>
            <a:pPr marL="1371600" lvl="2" indent="-457200" eaLnBrk="1" hangingPunct="1">
              <a:lnSpc>
                <a:spcPct val="90000"/>
              </a:lnSpc>
              <a:buFontTx/>
              <a:buAutoNum type="arabicPeriod"/>
            </a:pPr>
            <a:r>
              <a:rPr lang="en-US" altLang="en-US" sz="2000" smtClean="0"/>
              <a:t>Quicksort each sub-array</a:t>
            </a:r>
          </a:p>
          <a:p>
            <a:pPr marL="990600" lvl="1" indent="-533400" eaLnBrk="1" hangingPunct="1">
              <a:lnSpc>
                <a:spcPct val="90000"/>
              </a:lnSpc>
            </a:pPr>
            <a:r>
              <a:rPr lang="en-US" altLang="en-US" sz="2400" smtClean="0"/>
              <a:t>Depth of recursion tree? O(n)</a:t>
            </a:r>
          </a:p>
          <a:p>
            <a:pPr marL="990600" lvl="1" indent="-533400" eaLnBrk="1" hangingPunct="1">
              <a:lnSpc>
                <a:spcPct val="90000"/>
              </a:lnSpc>
            </a:pPr>
            <a:endParaRPr lang="en-US" altLang="en-US" sz="2400" smtClean="0"/>
          </a:p>
          <a:p>
            <a:pPr marL="990600" lvl="1" indent="-533400" eaLnBrk="1" hangingPunct="1">
              <a:lnSpc>
                <a:spcPct val="90000"/>
              </a:lnSpc>
            </a:pPr>
            <a:endParaRPr lang="en-US" altLang="en-US" sz="2400" smtClean="0"/>
          </a:p>
          <a:p>
            <a:pPr marL="609600" indent="-609600" eaLnBrk="1" hangingPunct="1">
              <a:lnSpc>
                <a:spcPct val="90000"/>
              </a:lnSpc>
              <a:buFontTx/>
              <a:buNone/>
            </a:pPr>
            <a:endParaRPr lang="en-US" altLang="en-US" sz="2800" smtClean="0"/>
          </a:p>
        </p:txBody>
      </p:sp>
    </p:spTree>
    <p:extLst>
      <p:ext uri="{BB962C8B-B14F-4D97-AF65-F5344CB8AC3E}">
        <p14:creationId xmlns:p14="http://schemas.microsoft.com/office/powerpoint/2010/main" val="3325113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Quicksort Analysis</a:t>
            </a:r>
          </a:p>
        </p:txBody>
      </p:sp>
      <p:sp>
        <p:nvSpPr>
          <p:cNvPr id="64515" name="Rectangle 3"/>
          <p:cNvSpPr>
            <a:spLocks noGrp="1" noChangeArrowheads="1"/>
          </p:cNvSpPr>
          <p:nvPr>
            <p:ph type="body" idx="1"/>
          </p:nvPr>
        </p:nvSpPr>
        <p:spPr/>
        <p:txBody>
          <a:bodyPr/>
          <a:lstStyle/>
          <a:p>
            <a:pPr marL="609600" indent="-609600" eaLnBrk="1" hangingPunct="1">
              <a:lnSpc>
                <a:spcPct val="90000"/>
              </a:lnSpc>
            </a:pPr>
            <a:r>
              <a:rPr lang="en-US" altLang="en-US" sz="2800" smtClean="0"/>
              <a:t>Assume that keys are random, uniformly distributed.</a:t>
            </a:r>
          </a:p>
          <a:p>
            <a:pPr marL="609600" indent="-609600" eaLnBrk="1" hangingPunct="1">
              <a:lnSpc>
                <a:spcPct val="90000"/>
              </a:lnSpc>
            </a:pPr>
            <a:r>
              <a:rPr lang="en-US" altLang="en-US" sz="2800" smtClean="0"/>
              <a:t>Best case running time: O(n log</a:t>
            </a:r>
            <a:r>
              <a:rPr lang="en-US" altLang="en-US" sz="2800" baseline="-25000" smtClean="0"/>
              <a:t>2</a:t>
            </a:r>
            <a:r>
              <a:rPr lang="en-US" altLang="en-US" sz="2800" smtClean="0"/>
              <a:t>n)</a:t>
            </a:r>
          </a:p>
          <a:p>
            <a:pPr marL="609600" indent="-609600" eaLnBrk="1" hangingPunct="1">
              <a:lnSpc>
                <a:spcPct val="90000"/>
              </a:lnSpc>
            </a:pPr>
            <a:r>
              <a:rPr lang="en-US" altLang="en-US" sz="2800" smtClean="0"/>
              <a:t>Worst case running time?</a:t>
            </a:r>
          </a:p>
          <a:p>
            <a:pPr marL="990600" lvl="1" indent="-533400" eaLnBrk="1" hangingPunct="1">
              <a:lnSpc>
                <a:spcPct val="90000"/>
              </a:lnSpc>
            </a:pPr>
            <a:r>
              <a:rPr lang="en-US" altLang="en-US" sz="2400" smtClean="0"/>
              <a:t>Recursion:</a:t>
            </a:r>
          </a:p>
          <a:p>
            <a:pPr marL="1371600" lvl="2" indent="-457200" eaLnBrk="1" hangingPunct="1">
              <a:lnSpc>
                <a:spcPct val="90000"/>
              </a:lnSpc>
              <a:buFontTx/>
              <a:buAutoNum type="arabicPeriod"/>
            </a:pPr>
            <a:r>
              <a:rPr lang="en-US" altLang="en-US" sz="2000" smtClean="0"/>
              <a:t>Partition splits array in two sub-arrays:</a:t>
            </a:r>
          </a:p>
          <a:p>
            <a:pPr marL="1752600" lvl="3" indent="-381000" eaLnBrk="1" hangingPunct="1">
              <a:lnSpc>
                <a:spcPct val="90000"/>
              </a:lnSpc>
              <a:buFontTx/>
              <a:buChar char="•"/>
            </a:pPr>
            <a:r>
              <a:rPr lang="en-US" altLang="en-US" sz="1800" smtClean="0"/>
              <a:t>one sub-array of size 0</a:t>
            </a:r>
          </a:p>
          <a:p>
            <a:pPr marL="1752600" lvl="3" indent="-381000" eaLnBrk="1" hangingPunct="1">
              <a:lnSpc>
                <a:spcPct val="90000"/>
              </a:lnSpc>
              <a:buFontTx/>
              <a:buChar char="•"/>
            </a:pPr>
            <a:r>
              <a:rPr lang="en-US" altLang="en-US" sz="1800" smtClean="0"/>
              <a:t>the other sub-array of size n-1</a:t>
            </a:r>
          </a:p>
          <a:p>
            <a:pPr marL="1371600" lvl="2" indent="-457200" eaLnBrk="1" hangingPunct="1">
              <a:lnSpc>
                <a:spcPct val="90000"/>
              </a:lnSpc>
              <a:buFontTx/>
              <a:buAutoNum type="arabicPeriod"/>
            </a:pPr>
            <a:r>
              <a:rPr lang="en-US" altLang="en-US" sz="2000" smtClean="0"/>
              <a:t>Quicksort each sub-array</a:t>
            </a:r>
          </a:p>
          <a:p>
            <a:pPr marL="990600" lvl="1" indent="-533400" eaLnBrk="1" hangingPunct="1">
              <a:lnSpc>
                <a:spcPct val="90000"/>
              </a:lnSpc>
            </a:pPr>
            <a:r>
              <a:rPr lang="en-US" altLang="en-US" sz="2400" smtClean="0"/>
              <a:t>Depth of recursion tree? O(n)</a:t>
            </a:r>
          </a:p>
          <a:p>
            <a:pPr marL="990600" lvl="1" indent="-533400" eaLnBrk="1" hangingPunct="1">
              <a:lnSpc>
                <a:spcPct val="90000"/>
              </a:lnSpc>
            </a:pPr>
            <a:r>
              <a:rPr lang="en-US" altLang="en-US" sz="2400" smtClean="0"/>
              <a:t>Number of accesses per partition? </a:t>
            </a:r>
          </a:p>
          <a:p>
            <a:pPr marL="990600" lvl="1" indent="-533400" eaLnBrk="1" hangingPunct="1">
              <a:lnSpc>
                <a:spcPct val="90000"/>
              </a:lnSpc>
            </a:pPr>
            <a:endParaRPr lang="en-US" altLang="en-US" sz="2400" smtClean="0"/>
          </a:p>
          <a:p>
            <a:pPr marL="990600" lvl="1" indent="-533400" eaLnBrk="1" hangingPunct="1">
              <a:lnSpc>
                <a:spcPct val="90000"/>
              </a:lnSpc>
            </a:pPr>
            <a:endParaRPr lang="en-US" altLang="en-US" sz="2400" smtClean="0"/>
          </a:p>
          <a:p>
            <a:pPr marL="609600" indent="-609600" eaLnBrk="1" hangingPunct="1">
              <a:lnSpc>
                <a:spcPct val="90000"/>
              </a:lnSpc>
              <a:buFontTx/>
              <a:buNone/>
            </a:pPr>
            <a:endParaRPr lang="en-US" altLang="en-US" sz="2800" smtClean="0"/>
          </a:p>
        </p:txBody>
      </p:sp>
    </p:spTree>
    <p:extLst>
      <p:ext uri="{BB962C8B-B14F-4D97-AF65-F5344CB8AC3E}">
        <p14:creationId xmlns:p14="http://schemas.microsoft.com/office/powerpoint/2010/main" val="4308887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Quicksort Analysis</a:t>
            </a:r>
          </a:p>
        </p:txBody>
      </p:sp>
      <p:sp>
        <p:nvSpPr>
          <p:cNvPr id="65539" name="Rectangle 3"/>
          <p:cNvSpPr>
            <a:spLocks noGrp="1" noChangeArrowheads="1"/>
          </p:cNvSpPr>
          <p:nvPr>
            <p:ph type="body" idx="1"/>
          </p:nvPr>
        </p:nvSpPr>
        <p:spPr/>
        <p:txBody>
          <a:bodyPr/>
          <a:lstStyle/>
          <a:p>
            <a:pPr marL="609600" indent="-609600" eaLnBrk="1" hangingPunct="1">
              <a:lnSpc>
                <a:spcPct val="90000"/>
              </a:lnSpc>
            </a:pPr>
            <a:r>
              <a:rPr lang="en-US" altLang="en-US" sz="2800" smtClean="0"/>
              <a:t>Assume that keys are random, uniformly distributed.</a:t>
            </a:r>
          </a:p>
          <a:p>
            <a:pPr marL="609600" indent="-609600" eaLnBrk="1" hangingPunct="1">
              <a:lnSpc>
                <a:spcPct val="90000"/>
              </a:lnSpc>
            </a:pPr>
            <a:r>
              <a:rPr lang="en-US" altLang="en-US" sz="2800" smtClean="0"/>
              <a:t>Best case running time: O(n log</a:t>
            </a:r>
            <a:r>
              <a:rPr lang="en-US" altLang="en-US" sz="2800" baseline="-25000" smtClean="0"/>
              <a:t>2</a:t>
            </a:r>
            <a:r>
              <a:rPr lang="en-US" altLang="en-US" sz="2800" smtClean="0"/>
              <a:t>n)</a:t>
            </a:r>
          </a:p>
          <a:p>
            <a:pPr marL="609600" indent="-609600" eaLnBrk="1" hangingPunct="1">
              <a:lnSpc>
                <a:spcPct val="90000"/>
              </a:lnSpc>
            </a:pPr>
            <a:r>
              <a:rPr lang="en-US" altLang="en-US" sz="2800" smtClean="0"/>
              <a:t>Worst case running time?</a:t>
            </a:r>
          </a:p>
          <a:p>
            <a:pPr marL="990600" lvl="1" indent="-533400" eaLnBrk="1" hangingPunct="1">
              <a:lnSpc>
                <a:spcPct val="90000"/>
              </a:lnSpc>
            </a:pPr>
            <a:r>
              <a:rPr lang="en-US" altLang="en-US" sz="2400" smtClean="0"/>
              <a:t>Recursion:</a:t>
            </a:r>
          </a:p>
          <a:p>
            <a:pPr marL="1371600" lvl="2" indent="-457200" eaLnBrk="1" hangingPunct="1">
              <a:lnSpc>
                <a:spcPct val="90000"/>
              </a:lnSpc>
              <a:buFontTx/>
              <a:buAutoNum type="arabicPeriod"/>
            </a:pPr>
            <a:r>
              <a:rPr lang="en-US" altLang="en-US" sz="2000" smtClean="0"/>
              <a:t>Partition splits array in two sub-arrays:</a:t>
            </a:r>
          </a:p>
          <a:p>
            <a:pPr marL="1752600" lvl="3" indent="-381000" eaLnBrk="1" hangingPunct="1">
              <a:lnSpc>
                <a:spcPct val="90000"/>
              </a:lnSpc>
              <a:buFontTx/>
              <a:buChar char="•"/>
            </a:pPr>
            <a:r>
              <a:rPr lang="en-US" altLang="en-US" sz="1800" smtClean="0"/>
              <a:t>one sub-array of size 0</a:t>
            </a:r>
          </a:p>
          <a:p>
            <a:pPr marL="1752600" lvl="3" indent="-381000" eaLnBrk="1" hangingPunct="1">
              <a:lnSpc>
                <a:spcPct val="90000"/>
              </a:lnSpc>
              <a:buFontTx/>
              <a:buChar char="•"/>
            </a:pPr>
            <a:r>
              <a:rPr lang="en-US" altLang="en-US" sz="1800" smtClean="0"/>
              <a:t>the other sub-array of size n-1</a:t>
            </a:r>
          </a:p>
          <a:p>
            <a:pPr marL="1371600" lvl="2" indent="-457200" eaLnBrk="1" hangingPunct="1">
              <a:lnSpc>
                <a:spcPct val="90000"/>
              </a:lnSpc>
              <a:buFontTx/>
              <a:buAutoNum type="arabicPeriod"/>
            </a:pPr>
            <a:r>
              <a:rPr lang="en-US" altLang="en-US" sz="2000" smtClean="0"/>
              <a:t>Quicksort each sub-array</a:t>
            </a:r>
          </a:p>
          <a:p>
            <a:pPr marL="990600" lvl="1" indent="-533400" eaLnBrk="1" hangingPunct="1">
              <a:lnSpc>
                <a:spcPct val="90000"/>
              </a:lnSpc>
            </a:pPr>
            <a:r>
              <a:rPr lang="en-US" altLang="en-US" sz="2400" smtClean="0"/>
              <a:t>Depth of recursion tree? O(n)</a:t>
            </a:r>
          </a:p>
          <a:p>
            <a:pPr marL="990600" lvl="1" indent="-533400" eaLnBrk="1" hangingPunct="1">
              <a:lnSpc>
                <a:spcPct val="90000"/>
              </a:lnSpc>
            </a:pPr>
            <a:r>
              <a:rPr lang="en-US" altLang="en-US" sz="2400" smtClean="0"/>
              <a:t>Number of accesses per partition? O(n)</a:t>
            </a:r>
          </a:p>
          <a:p>
            <a:pPr marL="990600" lvl="1" indent="-533400" eaLnBrk="1" hangingPunct="1">
              <a:lnSpc>
                <a:spcPct val="90000"/>
              </a:lnSpc>
            </a:pPr>
            <a:endParaRPr lang="en-US" altLang="en-US" sz="2400" smtClean="0"/>
          </a:p>
          <a:p>
            <a:pPr marL="990600" lvl="1" indent="-533400" eaLnBrk="1" hangingPunct="1">
              <a:lnSpc>
                <a:spcPct val="90000"/>
              </a:lnSpc>
            </a:pPr>
            <a:endParaRPr lang="en-US" altLang="en-US" sz="2400" smtClean="0"/>
          </a:p>
          <a:p>
            <a:pPr marL="609600" indent="-609600" eaLnBrk="1" hangingPunct="1">
              <a:lnSpc>
                <a:spcPct val="90000"/>
              </a:lnSpc>
              <a:buFontTx/>
              <a:buNone/>
            </a:pPr>
            <a:endParaRPr lang="en-US" altLang="en-US" sz="2800" smtClean="0"/>
          </a:p>
        </p:txBody>
      </p:sp>
    </p:spTree>
    <p:extLst>
      <p:ext uri="{BB962C8B-B14F-4D97-AF65-F5344CB8AC3E}">
        <p14:creationId xmlns:p14="http://schemas.microsoft.com/office/powerpoint/2010/main" val="1762276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Quicksort Analysis</a:t>
            </a:r>
          </a:p>
        </p:txBody>
      </p:sp>
      <p:sp>
        <p:nvSpPr>
          <p:cNvPr id="66563" name="Rectangle 3"/>
          <p:cNvSpPr>
            <a:spLocks noGrp="1" noChangeArrowheads="1"/>
          </p:cNvSpPr>
          <p:nvPr>
            <p:ph type="body" idx="1"/>
          </p:nvPr>
        </p:nvSpPr>
        <p:spPr/>
        <p:txBody>
          <a:bodyPr/>
          <a:lstStyle/>
          <a:p>
            <a:pPr marL="609600" indent="-609600" eaLnBrk="1" hangingPunct="1"/>
            <a:r>
              <a:rPr lang="en-US" altLang="en-US" sz="2800" smtClean="0"/>
              <a:t>Assume that keys are random, uniformly distributed.</a:t>
            </a:r>
          </a:p>
          <a:p>
            <a:pPr marL="609600" indent="-609600" eaLnBrk="1" hangingPunct="1"/>
            <a:r>
              <a:rPr lang="en-US" altLang="en-US" sz="2800" smtClean="0"/>
              <a:t>Best case running time: O(n log</a:t>
            </a:r>
            <a:r>
              <a:rPr lang="en-US" altLang="en-US" sz="2800" baseline="-25000" smtClean="0"/>
              <a:t>2</a:t>
            </a:r>
            <a:r>
              <a:rPr lang="en-US" altLang="en-US" sz="2800" smtClean="0"/>
              <a:t>n)</a:t>
            </a:r>
          </a:p>
          <a:p>
            <a:pPr marL="609600" indent="-609600" eaLnBrk="1" hangingPunct="1"/>
            <a:r>
              <a:rPr lang="en-US" altLang="en-US" sz="2800" smtClean="0"/>
              <a:t>Worst case running time: O(n</a:t>
            </a:r>
            <a:r>
              <a:rPr lang="en-US" altLang="en-US" sz="2800" baseline="30000" smtClean="0"/>
              <a:t>2</a:t>
            </a:r>
            <a:r>
              <a:rPr lang="en-US" altLang="en-US" sz="2800" smtClean="0"/>
              <a:t>)!!!</a:t>
            </a:r>
          </a:p>
          <a:p>
            <a:pPr marL="990600" lvl="1" indent="-533400" eaLnBrk="1" hangingPunct="1"/>
            <a:endParaRPr lang="en-US" altLang="en-US" smtClean="0"/>
          </a:p>
          <a:p>
            <a:pPr marL="609600" indent="-609600" eaLnBrk="1" hangingPunct="1">
              <a:buFontTx/>
              <a:buNone/>
            </a:pPr>
            <a:endParaRPr lang="en-US" altLang="en-US" sz="2800" smtClean="0"/>
          </a:p>
        </p:txBody>
      </p:sp>
    </p:spTree>
    <p:extLst>
      <p:ext uri="{BB962C8B-B14F-4D97-AF65-F5344CB8AC3E}">
        <p14:creationId xmlns:p14="http://schemas.microsoft.com/office/powerpoint/2010/main" val="35320530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Quicksort Analysis</a:t>
            </a:r>
          </a:p>
        </p:txBody>
      </p:sp>
      <p:sp>
        <p:nvSpPr>
          <p:cNvPr id="67587" name="Rectangle 3"/>
          <p:cNvSpPr>
            <a:spLocks noGrp="1" noChangeArrowheads="1"/>
          </p:cNvSpPr>
          <p:nvPr>
            <p:ph type="body" idx="1"/>
          </p:nvPr>
        </p:nvSpPr>
        <p:spPr/>
        <p:txBody>
          <a:bodyPr/>
          <a:lstStyle/>
          <a:p>
            <a:pPr marL="609600" indent="-609600" eaLnBrk="1" hangingPunct="1"/>
            <a:r>
              <a:rPr lang="en-US" altLang="en-US" sz="2800" smtClean="0"/>
              <a:t>Assume that keys are random, uniformly distributed.</a:t>
            </a:r>
          </a:p>
          <a:p>
            <a:pPr marL="609600" indent="-609600" eaLnBrk="1" hangingPunct="1"/>
            <a:r>
              <a:rPr lang="en-US" altLang="en-US" sz="2800" smtClean="0"/>
              <a:t>Best case running time: O(n log</a:t>
            </a:r>
            <a:r>
              <a:rPr lang="en-US" altLang="en-US" sz="2800" baseline="-25000" smtClean="0"/>
              <a:t>2</a:t>
            </a:r>
            <a:r>
              <a:rPr lang="en-US" altLang="en-US" sz="2800" smtClean="0"/>
              <a:t>n)</a:t>
            </a:r>
          </a:p>
          <a:p>
            <a:pPr marL="609600" indent="-609600" eaLnBrk="1" hangingPunct="1"/>
            <a:r>
              <a:rPr lang="en-US" altLang="en-US" sz="2800" smtClean="0"/>
              <a:t>Worst case running time: O(n</a:t>
            </a:r>
            <a:r>
              <a:rPr lang="en-US" altLang="en-US" sz="2800" baseline="30000" smtClean="0"/>
              <a:t>2</a:t>
            </a:r>
            <a:r>
              <a:rPr lang="en-US" altLang="en-US" sz="2800" smtClean="0"/>
              <a:t>)!!!</a:t>
            </a:r>
          </a:p>
          <a:p>
            <a:pPr marL="609600" indent="-609600" eaLnBrk="1" hangingPunct="1"/>
            <a:r>
              <a:rPr lang="en-US" altLang="en-US" sz="2800" smtClean="0"/>
              <a:t>What can we do to avoid worst case?</a:t>
            </a:r>
          </a:p>
          <a:p>
            <a:pPr marL="990600" lvl="1" indent="-533400" eaLnBrk="1" hangingPunct="1"/>
            <a:endParaRPr lang="en-US" altLang="en-US" smtClean="0"/>
          </a:p>
          <a:p>
            <a:pPr marL="609600" indent="-609600" eaLnBrk="1" hangingPunct="1">
              <a:buFontTx/>
              <a:buNone/>
            </a:pPr>
            <a:endParaRPr lang="en-US" altLang="en-US" sz="2800" smtClean="0"/>
          </a:p>
        </p:txBody>
      </p:sp>
    </p:spTree>
    <p:extLst>
      <p:ext uri="{BB962C8B-B14F-4D97-AF65-F5344CB8AC3E}">
        <p14:creationId xmlns:p14="http://schemas.microsoft.com/office/powerpoint/2010/main" val="1521213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Improved Pivot Selection</a:t>
            </a:r>
          </a:p>
        </p:txBody>
      </p:sp>
      <p:sp>
        <p:nvSpPr>
          <p:cNvPr id="68611" name="Rectangle 3"/>
          <p:cNvSpPr>
            <a:spLocks noGrp="1" noChangeArrowheads="1"/>
          </p:cNvSpPr>
          <p:nvPr>
            <p:ph type="body" idx="1"/>
          </p:nvPr>
        </p:nvSpPr>
        <p:spPr/>
        <p:txBody>
          <a:bodyPr/>
          <a:lstStyle/>
          <a:p>
            <a:pPr marL="609600" indent="-609600" eaLnBrk="1" hangingPunct="1">
              <a:buFontTx/>
              <a:buNone/>
            </a:pPr>
            <a:r>
              <a:rPr lang="en-US" altLang="en-US" sz="2800" dirty="0" smtClean="0"/>
              <a:t>Pick median value of three elements from data array:</a:t>
            </a:r>
          </a:p>
          <a:p>
            <a:pPr marL="609600" indent="-609600" eaLnBrk="1" hangingPunct="1">
              <a:buFontTx/>
              <a:buNone/>
            </a:pPr>
            <a:r>
              <a:rPr lang="en-US" altLang="en-US" sz="2800" dirty="0" smtClean="0"/>
              <a:t>	data[0], data[n/2], and data[n-1].</a:t>
            </a:r>
          </a:p>
          <a:p>
            <a:pPr marL="609600" indent="-609600" eaLnBrk="1" hangingPunct="1">
              <a:buFontTx/>
              <a:buNone/>
            </a:pPr>
            <a:endParaRPr lang="en-US" altLang="en-US" sz="2800" dirty="0" smtClean="0"/>
          </a:p>
          <a:p>
            <a:pPr marL="609600" indent="-609600" eaLnBrk="1" hangingPunct="1">
              <a:buFontTx/>
              <a:buNone/>
            </a:pPr>
            <a:r>
              <a:rPr lang="en-US" altLang="en-US" sz="2800" dirty="0" smtClean="0"/>
              <a:t>Use this median value as pivot.</a:t>
            </a:r>
          </a:p>
        </p:txBody>
      </p:sp>
    </p:spTree>
    <p:extLst>
      <p:ext uri="{BB962C8B-B14F-4D97-AF65-F5344CB8AC3E}">
        <p14:creationId xmlns:p14="http://schemas.microsoft.com/office/powerpoint/2010/main" val="4797186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altLang="en-US" smtClean="0"/>
              <a:t>Improving Performance of Quicksort</a:t>
            </a:r>
          </a:p>
        </p:txBody>
      </p:sp>
      <p:sp>
        <p:nvSpPr>
          <p:cNvPr id="69635" name="Rectangle 3"/>
          <p:cNvSpPr>
            <a:spLocks noGrp="1" noChangeArrowheads="1"/>
          </p:cNvSpPr>
          <p:nvPr>
            <p:ph type="body" idx="1"/>
          </p:nvPr>
        </p:nvSpPr>
        <p:spPr/>
        <p:txBody>
          <a:bodyPr/>
          <a:lstStyle/>
          <a:p>
            <a:pPr eaLnBrk="1" hangingPunct="1"/>
            <a:r>
              <a:rPr lang="en-US" altLang="en-US" smtClean="0"/>
              <a:t>Improved selection of pivot.</a:t>
            </a:r>
          </a:p>
          <a:p>
            <a:pPr eaLnBrk="1" hangingPunct="1"/>
            <a:r>
              <a:rPr lang="en-US" altLang="en-US" smtClean="0"/>
              <a:t>For sub-arrays of size 3 or less, apply brute force search:</a:t>
            </a:r>
          </a:p>
          <a:p>
            <a:pPr lvl="1" eaLnBrk="1" hangingPunct="1"/>
            <a:r>
              <a:rPr lang="en-US" altLang="en-US" smtClean="0"/>
              <a:t>Sub-array of size 1: trivial</a:t>
            </a:r>
          </a:p>
          <a:p>
            <a:pPr lvl="1" eaLnBrk="1" hangingPunct="1"/>
            <a:r>
              <a:rPr lang="en-US" altLang="en-US" smtClean="0"/>
              <a:t>Sub-array of size 2:</a:t>
            </a:r>
          </a:p>
          <a:p>
            <a:pPr lvl="2" eaLnBrk="1" hangingPunct="1"/>
            <a:r>
              <a:rPr lang="en-US" altLang="en-US" smtClean="0"/>
              <a:t>if(data[first] &gt; data[second]) swap them</a:t>
            </a:r>
          </a:p>
          <a:p>
            <a:pPr lvl="1" eaLnBrk="1" hangingPunct="1"/>
            <a:r>
              <a:rPr lang="en-US" altLang="en-US" smtClean="0"/>
              <a:t>Sub-array of size 3: left as an exercise.</a:t>
            </a:r>
          </a:p>
        </p:txBody>
      </p:sp>
    </p:spTree>
    <p:extLst>
      <p:ext uri="{BB962C8B-B14F-4D97-AF65-F5344CB8AC3E}">
        <p14:creationId xmlns:p14="http://schemas.microsoft.com/office/powerpoint/2010/main" val="4565011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t>Merge Sort</a:t>
            </a:r>
          </a:p>
        </p:txBody>
      </p:sp>
      <p:sp>
        <p:nvSpPr>
          <p:cNvPr id="4099" name="Rectangle 3"/>
          <p:cNvSpPr>
            <a:spLocks noGrp="1" noChangeArrowheads="1"/>
          </p:cNvSpPr>
          <p:nvPr>
            <p:ph type="body" idx="1"/>
          </p:nvPr>
        </p:nvSpPr>
        <p:spPr>
          <a:xfrm>
            <a:off x="457200" y="1981200"/>
            <a:ext cx="8001000" cy="4114800"/>
          </a:xfrm>
        </p:spPr>
        <p:txBody>
          <a:bodyPr/>
          <a:lstStyle/>
          <a:p>
            <a:pPr eaLnBrk="1" hangingPunct="1"/>
            <a:r>
              <a:rPr lang="en-US" altLang="en-US" smtClean="0"/>
              <a:t>The key to Merge Sort is merging two sorted lists into one, such that if you have two lists X (x</a:t>
            </a:r>
            <a:r>
              <a:rPr lang="en-US" altLang="en-US" baseline="-25000" smtClean="0"/>
              <a:t>1</a:t>
            </a:r>
            <a:r>
              <a:rPr lang="en-US" altLang="en-US" smtClean="0">
                <a:cs typeface="Times New Roman" pitchFamily="18" charset="0"/>
                <a:sym typeface="Symbol" pitchFamily="18" charset="2"/>
              </a:rPr>
              <a:t></a:t>
            </a:r>
            <a:r>
              <a:rPr lang="en-US" altLang="en-US" smtClean="0"/>
              <a:t>x</a:t>
            </a:r>
            <a:r>
              <a:rPr lang="en-US" altLang="en-US" baseline="-25000" smtClean="0"/>
              <a:t>2</a:t>
            </a:r>
            <a:r>
              <a:rPr lang="en-US" altLang="en-US" smtClean="0">
                <a:cs typeface="Times New Roman" pitchFamily="18" charset="0"/>
                <a:sym typeface="Symbol" pitchFamily="18" charset="2"/>
              </a:rPr>
              <a:t></a:t>
            </a:r>
            <a:r>
              <a:rPr lang="en-US" altLang="en-US" baseline="30000" smtClean="0">
                <a:cs typeface="Times New Roman" pitchFamily="18" charset="0"/>
                <a:sym typeface="Symbol" pitchFamily="18" charset="2"/>
              </a:rPr>
              <a:t>…</a:t>
            </a:r>
            <a:r>
              <a:rPr lang="en-US" altLang="en-US" smtClean="0">
                <a:cs typeface="Times New Roman" pitchFamily="18" charset="0"/>
                <a:sym typeface="Symbol" pitchFamily="18" charset="2"/>
              </a:rPr>
              <a:t>x</a:t>
            </a:r>
            <a:r>
              <a:rPr lang="en-US" altLang="en-US" baseline="-25000" smtClean="0">
                <a:cs typeface="Times New Roman" pitchFamily="18" charset="0"/>
                <a:sym typeface="Symbol" pitchFamily="18" charset="2"/>
              </a:rPr>
              <a:t>m</a:t>
            </a:r>
            <a:r>
              <a:rPr lang="en-US" altLang="en-US" smtClean="0">
                <a:cs typeface="Times New Roman" pitchFamily="18" charset="0"/>
                <a:sym typeface="Symbol" pitchFamily="18" charset="2"/>
              </a:rPr>
              <a:t>) and Y(y</a:t>
            </a:r>
            <a:r>
              <a:rPr lang="en-US" altLang="en-US" baseline="-25000" smtClean="0">
                <a:cs typeface="Times New Roman" pitchFamily="18" charset="0"/>
                <a:sym typeface="Symbol" pitchFamily="18" charset="2"/>
              </a:rPr>
              <a:t>1</a:t>
            </a:r>
            <a:r>
              <a:rPr lang="en-US" altLang="en-US" smtClean="0">
                <a:cs typeface="Times New Roman" pitchFamily="18" charset="0"/>
                <a:sym typeface="Symbol" pitchFamily="18" charset="2"/>
              </a:rPr>
              <a:t>y</a:t>
            </a:r>
            <a:r>
              <a:rPr lang="en-US" altLang="en-US" baseline="-25000" smtClean="0">
                <a:cs typeface="Times New Roman" pitchFamily="18" charset="0"/>
                <a:sym typeface="Symbol" pitchFamily="18" charset="2"/>
              </a:rPr>
              <a:t>2</a:t>
            </a:r>
            <a:r>
              <a:rPr lang="en-US" altLang="en-US" smtClean="0">
                <a:cs typeface="Times New Roman" pitchFamily="18" charset="0"/>
                <a:sym typeface="Symbol" pitchFamily="18" charset="2"/>
              </a:rPr>
              <a:t></a:t>
            </a:r>
            <a:r>
              <a:rPr lang="en-US" altLang="en-US" baseline="30000" smtClean="0">
                <a:cs typeface="Times New Roman" pitchFamily="18" charset="0"/>
                <a:sym typeface="Symbol" pitchFamily="18" charset="2"/>
              </a:rPr>
              <a:t>…</a:t>
            </a:r>
            <a:r>
              <a:rPr lang="en-US" altLang="en-US" smtClean="0">
                <a:cs typeface="Times New Roman" pitchFamily="18" charset="0"/>
                <a:sym typeface="Symbol" pitchFamily="18" charset="2"/>
              </a:rPr>
              <a:t>y</a:t>
            </a:r>
            <a:r>
              <a:rPr lang="en-US" altLang="en-US" baseline="-25000" smtClean="0">
                <a:cs typeface="Times New Roman" pitchFamily="18" charset="0"/>
                <a:sym typeface="Symbol" pitchFamily="18" charset="2"/>
              </a:rPr>
              <a:t>n</a:t>
            </a:r>
            <a:r>
              <a:rPr lang="en-US" altLang="en-US" smtClean="0">
                <a:cs typeface="Times New Roman" pitchFamily="18" charset="0"/>
                <a:sym typeface="Symbol" pitchFamily="18" charset="2"/>
              </a:rPr>
              <a:t>) the resulting list is Z(z</a:t>
            </a:r>
            <a:r>
              <a:rPr lang="en-US" altLang="en-US" baseline="-25000" smtClean="0">
                <a:cs typeface="Times New Roman" pitchFamily="18" charset="0"/>
                <a:sym typeface="Symbol" pitchFamily="18" charset="2"/>
              </a:rPr>
              <a:t>1</a:t>
            </a:r>
            <a:r>
              <a:rPr lang="en-US" altLang="en-US" smtClean="0">
                <a:cs typeface="Times New Roman" pitchFamily="18" charset="0"/>
                <a:sym typeface="Symbol" pitchFamily="18" charset="2"/>
              </a:rPr>
              <a:t>z</a:t>
            </a:r>
            <a:r>
              <a:rPr lang="en-US" altLang="en-US" baseline="-25000" smtClean="0">
                <a:cs typeface="Times New Roman" pitchFamily="18" charset="0"/>
                <a:sym typeface="Symbol" pitchFamily="18" charset="2"/>
              </a:rPr>
              <a:t>2</a:t>
            </a:r>
            <a:r>
              <a:rPr lang="en-US" altLang="en-US" smtClean="0">
                <a:cs typeface="Times New Roman" pitchFamily="18" charset="0"/>
                <a:sym typeface="Symbol" pitchFamily="18" charset="2"/>
              </a:rPr>
              <a:t></a:t>
            </a:r>
            <a:r>
              <a:rPr lang="en-US" altLang="en-US" baseline="30000" smtClean="0">
                <a:cs typeface="Times New Roman" pitchFamily="18" charset="0"/>
                <a:sym typeface="Symbol" pitchFamily="18" charset="2"/>
              </a:rPr>
              <a:t>…</a:t>
            </a:r>
            <a:r>
              <a:rPr lang="en-US" altLang="en-US" smtClean="0">
                <a:cs typeface="Times New Roman" pitchFamily="18" charset="0"/>
                <a:sym typeface="Symbol" pitchFamily="18" charset="2"/>
              </a:rPr>
              <a:t>z</a:t>
            </a:r>
            <a:r>
              <a:rPr lang="en-US" altLang="en-US" baseline="-25000" smtClean="0">
                <a:cs typeface="Times New Roman" pitchFamily="18" charset="0"/>
                <a:sym typeface="Symbol" pitchFamily="18" charset="2"/>
              </a:rPr>
              <a:t>m+n</a:t>
            </a:r>
            <a:r>
              <a:rPr lang="en-US" altLang="en-US" smtClean="0">
                <a:cs typeface="Times New Roman" pitchFamily="18" charset="0"/>
                <a:sym typeface="Symbol" pitchFamily="18" charset="2"/>
              </a:rPr>
              <a:t>)</a:t>
            </a:r>
          </a:p>
          <a:p>
            <a:pPr eaLnBrk="1" hangingPunct="1"/>
            <a:r>
              <a:rPr lang="en-US" altLang="en-US" smtClean="0">
                <a:cs typeface="Times New Roman" pitchFamily="18" charset="0"/>
                <a:sym typeface="Symbol" pitchFamily="18" charset="2"/>
              </a:rPr>
              <a:t>Example:</a:t>
            </a:r>
          </a:p>
          <a:p>
            <a:pPr eaLnBrk="1" hangingPunct="1">
              <a:buFont typeface="Wingdings" pitchFamily="2" charset="2"/>
              <a:buNone/>
            </a:pPr>
            <a:r>
              <a:rPr lang="en-US" altLang="en-US" smtClean="0">
                <a:cs typeface="Times New Roman" pitchFamily="18" charset="0"/>
                <a:sym typeface="Symbol" pitchFamily="18" charset="2"/>
              </a:rPr>
              <a:t>L</a:t>
            </a:r>
            <a:r>
              <a:rPr lang="en-US" altLang="en-US" baseline="-25000" smtClean="0">
                <a:cs typeface="Times New Roman" pitchFamily="18" charset="0"/>
                <a:sym typeface="Symbol" pitchFamily="18" charset="2"/>
              </a:rPr>
              <a:t>1</a:t>
            </a:r>
            <a:r>
              <a:rPr lang="en-US" altLang="en-US" smtClean="0">
                <a:cs typeface="Times New Roman" pitchFamily="18" charset="0"/>
                <a:sym typeface="Symbol" pitchFamily="18" charset="2"/>
              </a:rPr>
              <a:t> = { 3 8 9 }   L</a:t>
            </a:r>
            <a:r>
              <a:rPr lang="en-US" altLang="en-US" baseline="-25000" smtClean="0">
                <a:cs typeface="Times New Roman" pitchFamily="18" charset="0"/>
                <a:sym typeface="Symbol" pitchFamily="18" charset="2"/>
              </a:rPr>
              <a:t>2</a:t>
            </a:r>
            <a:r>
              <a:rPr lang="en-US" altLang="en-US" smtClean="0">
                <a:cs typeface="Times New Roman" pitchFamily="18" charset="0"/>
                <a:sym typeface="Symbol" pitchFamily="18" charset="2"/>
              </a:rPr>
              <a:t> = { 1 5 7 }</a:t>
            </a:r>
          </a:p>
          <a:p>
            <a:pPr eaLnBrk="1" hangingPunct="1">
              <a:buFont typeface="Wingdings" pitchFamily="2" charset="2"/>
              <a:buNone/>
            </a:pPr>
            <a:r>
              <a:rPr lang="en-US" altLang="en-US" smtClean="0">
                <a:cs typeface="Times New Roman" pitchFamily="18" charset="0"/>
                <a:sym typeface="Symbol" pitchFamily="18" charset="2"/>
              </a:rPr>
              <a:t>merge(L</a:t>
            </a:r>
            <a:r>
              <a:rPr lang="en-US" altLang="en-US" baseline="-25000" smtClean="0">
                <a:cs typeface="Times New Roman" pitchFamily="18" charset="0"/>
                <a:sym typeface="Symbol" pitchFamily="18" charset="2"/>
              </a:rPr>
              <a:t>1</a:t>
            </a:r>
            <a:r>
              <a:rPr lang="en-US" altLang="en-US" smtClean="0">
                <a:cs typeface="Times New Roman" pitchFamily="18" charset="0"/>
                <a:sym typeface="Symbol" pitchFamily="18" charset="2"/>
              </a:rPr>
              <a:t>, L</a:t>
            </a:r>
            <a:r>
              <a:rPr lang="en-US" altLang="en-US" baseline="-25000" smtClean="0">
                <a:cs typeface="Times New Roman" pitchFamily="18" charset="0"/>
                <a:sym typeface="Symbol" pitchFamily="18" charset="2"/>
              </a:rPr>
              <a:t>2</a:t>
            </a:r>
            <a:r>
              <a:rPr lang="en-US" altLang="en-US" smtClean="0">
                <a:cs typeface="Times New Roman" pitchFamily="18" charset="0"/>
                <a:sym typeface="Symbol" pitchFamily="18" charset="2"/>
              </a:rPr>
              <a:t>) = { 1 3 5 7 8 9 }</a:t>
            </a:r>
            <a:endParaRPr lang="en-US" altLang="en-US" baseline="-25000" smtClean="0">
              <a:cs typeface="Times New Roman" pitchFamily="18" charset="0"/>
              <a:sym typeface="Symbol" pitchFamily="18" charset="2"/>
            </a:endParaRPr>
          </a:p>
        </p:txBody>
      </p:sp>
    </p:spTree>
    <p:extLst>
      <p:ext uri="{BB962C8B-B14F-4D97-AF65-F5344CB8AC3E}">
        <p14:creationId xmlns:p14="http://schemas.microsoft.com/office/powerpoint/2010/main" val="275019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algorithms</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r>
              <a:rPr lang="en-US" dirty="0" smtClean="0"/>
              <a:t>Assume two algorithms solve a given problem correctly</a:t>
            </a:r>
          </a:p>
          <a:p>
            <a:r>
              <a:rPr lang="en-US" dirty="0" smtClean="0"/>
              <a:t>Which is better?</a:t>
            </a:r>
          </a:p>
          <a:p>
            <a:r>
              <a:rPr lang="en-US" dirty="0" smtClean="0"/>
              <a:t>Metrics: amount of code, simplicity of code, running time, amount of memory needed</a:t>
            </a:r>
          </a:p>
          <a:p>
            <a:r>
              <a:rPr lang="en-US" dirty="0" smtClean="0"/>
              <a:t>“Simplicity” not rigorously defined</a:t>
            </a:r>
          </a:p>
          <a:p>
            <a:r>
              <a:rPr lang="en-US" dirty="0" smtClean="0"/>
              <a:t>Space:</a:t>
            </a:r>
          </a:p>
          <a:p>
            <a:pPr lvl="1"/>
            <a:r>
              <a:rPr lang="en-US" dirty="0" smtClean="0"/>
              <a:t>Is cheap</a:t>
            </a:r>
          </a:p>
          <a:p>
            <a:pPr lvl="1"/>
            <a:r>
              <a:rPr lang="en-US" dirty="0" smtClean="0"/>
              <a:t>Can be re-used</a:t>
            </a:r>
          </a:p>
          <a:p>
            <a:r>
              <a:rPr lang="en-US" dirty="0" smtClean="0"/>
              <a:t>So, let’s focus on running time (it can’t be re-used)</a:t>
            </a:r>
          </a:p>
        </p:txBody>
      </p:sp>
    </p:spTree>
    <p:extLst>
      <p:ext uri="{BB962C8B-B14F-4D97-AF65-F5344CB8AC3E}">
        <p14:creationId xmlns:p14="http://schemas.microsoft.com/office/powerpoint/2010/main" val="278835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34832" name="Group 16"/>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4833" name="Group 17"/>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4866" name="Group 50"/>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67" name="Line 51"/>
          <p:cNvSpPr>
            <a:spLocks noChangeShapeType="1"/>
          </p:cNvSpPr>
          <p:nvPr/>
        </p:nvSpPr>
        <p:spPr bwMode="auto">
          <a:xfrm flipV="1">
            <a:off x="1828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8" name="Line 52"/>
          <p:cNvSpPr>
            <a:spLocks noChangeShapeType="1"/>
          </p:cNvSpPr>
          <p:nvPr/>
        </p:nvSpPr>
        <p:spPr bwMode="auto">
          <a:xfrm flipV="1">
            <a:off x="53340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9" name="Line 53"/>
          <p:cNvSpPr>
            <a:spLocks noChangeShapeType="1"/>
          </p:cNvSpPr>
          <p:nvPr/>
        </p:nvSpPr>
        <p:spPr bwMode="auto">
          <a:xfrm flipV="1">
            <a:off x="22098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70" name="Text Box 54"/>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5171" name="Text Box 55"/>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5172" name="Text Box 56"/>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2162035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35843"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855"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867"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91" name="Line 47"/>
          <p:cNvSpPr>
            <a:spLocks noChangeShapeType="1"/>
          </p:cNvSpPr>
          <p:nvPr/>
        </p:nvSpPr>
        <p:spPr bwMode="auto">
          <a:xfrm flipV="1">
            <a:off x="1828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2" name="Line 48"/>
          <p:cNvSpPr>
            <a:spLocks noChangeShapeType="1"/>
          </p:cNvSpPr>
          <p:nvPr/>
        </p:nvSpPr>
        <p:spPr bwMode="auto">
          <a:xfrm flipV="1">
            <a:off x="60960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3" name="Line 49"/>
          <p:cNvSpPr>
            <a:spLocks noChangeShapeType="1"/>
          </p:cNvSpPr>
          <p:nvPr/>
        </p:nvSpPr>
        <p:spPr bwMode="auto">
          <a:xfrm flipV="1">
            <a:off x="28956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4"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6195"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6196"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4884137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38915"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927"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939"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215" name="Line 47"/>
          <p:cNvSpPr>
            <a:spLocks noChangeShapeType="1"/>
          </p:cNvSpPr>
          <p:nvPr/>
        </p:nvSpPr>
        <p:spPr bwMode="auto">
          <a:xfrm flipV="1">
            <a:off x="25146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16" name="Line 48"/>
          <p:cNvSpPr>
            <a:spLocks noChangeShapeType="1"/>
          </p:cNvSpPr>
          <p:nvPr/>
        </p:nvSpPr>
        <p:spPr bwMode="auto">
          <a:xfrm flipV="1">
            <a:off x="60960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17" name="Line 49"/>
          <p:cNvSpPr>
            <a:spLocks noChangeShapeType="1"/>
          </p:cNvSpPr>
          <p:nvPr/>
        </p:nvSpPr>
        <p:spPr bwMode="auto">
          <a:xfrm flipV="1">
            <a:off x="36576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18"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7219"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7220"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38801760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39939"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951"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963"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39" name="Line 47"/>
          <p:cNvSpPr>
            <a:spLocks noChangeShapeType="1"/>
          </p:cNvSpPr>
          <p:nvPr/>
        </p:nvSpPr>
        <p:spPr bwMode="auto">
          <a:xfrm flipV="1">
            <a:off x="25146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0" name="Line 48"/>
          <p:cNvSpPr>
            <a:spLocks noChangeShapeType="1"/>
          </p:cNvSpPr>
          <p:nvPr/>
        </p:nvSpPr>
        <p:spPr bwMode="auto">
          <a:xfrm flipV="1">
            <a:off x="6781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1" name="Line 49"/>
          <p:cNvSpPr>
            <a:spLocks noChangeShapeType="1"/>
          </p:cNvSpPr>
          <p:nvPr/>
        </p:nvSpPr>
        <p:spPr bwMode="auto">
          <a:xfrm flipV="1">
            <a:off x="43434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2"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8243"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8244"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15234860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40963"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0975"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0987"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263" name="Line 47"/>
          <p:cNvSpPr>
            <a:spLocks noChangeShapeType="1"/>
          </p:cNvSpPr>
          <p:nvPr/>
        </p:nvSpPr>
        <p:spPr bwMode="auto">
          <a:xfrm flipV="1">
            <a:off x="32766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4" name="Line 48"/>
          <p:cNvSpPr>
            <a:spLocks noChangeShapeType="1"/>
          </p:cNvSpPr>
          <p:nvPr/>
        </p:nvSpPr>
        <p:spPr bwMode="auto">
          <a:xfrm flipV="1">
            <a:off x="6781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5" name="Line 49"/>
          <p:cNvSpPr>
            <a:spLocks noChangeShapeType="1"/>
          </p:cNvSpPr>
          <p:nvPr/>
        </p:nvSpPr>
        <p:spPr bwMode="auto">
          <a:xfrm flipV="1">
            <a:off x="51054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6" name="Text Box 51"/>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9267" name="Text Box 52"/>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9268" name="Text Box 53"/>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30876890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41987"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1999"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2011"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287" name="Line 47"/>
          <p:cNvSpPr>
            <a:spLocks noChangeShapeType="1"/>
          </p:cNvSpPr>
          <p:nvPr/>
        </p:nvSpPr>
        <p:spPr bwMode="auto">
          <a:xfrm flipV="1">
            <a:off x="39624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88" name="Line 48"/>
          <p:cNvSpPr>
            <a:spLocks noChangeShapeType="1"/>
          </p:cNvSpPr>
          <p:nvPr/>
        </p:nvSpPr>
        <p:spPr bwMode="auto">
          <a:xfrm flipV="1">
            <a:off x="6781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89" name="Line 49"/>
          <p:cNvSpPr>
            <a:spLocks noChangeShapeType="1"/>
          </p:cNvSpPr>
          <p:nvPr/>
        </p:nvSpPr>
        <p:spPr bwMode="auto">
          <a:xfrm flipV="1">
            <a:off x="58674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90"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10291"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10292"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39631730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43011"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3023"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3035"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311" name="Line 47"/>
          <p:cNvSpPr>
            <a:spLocks noChangeShapeType="1"/>
          </p:cNvSpPr>
          <p:nvPr/>
        </p:nvSpPr>
        <p:spPr bwMode="auto">
          <a:xfrm flipV="1">
            <a:off x="39624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12" name="Line 48"/>
          <p:cNvSpPr>
            <a:spLocks noChangeShapeType="1"/>
          </p:cNvSpPr>
          <p:nvPr/>
        </p:nvSpPr>
        <p:spPr bwMode="auto">
          <a:xfrm flipV="1">
            <a:off x="7543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13" name="Line 49"/>
          <p:cNvSpPr>
            <a:spLocks noChangeShapeType="1"/>
          </p:cNvSpPr>
          <p:nvPr/>
        </p:nvSpPr>
        <p:spPr bwMode="auto">
          <a:xfrm flipV="1">
            <a:off x="65532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14"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11315"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11316"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26054575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44035"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4047"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4059"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35" name="Line 48"/>
          <p:cNvSpPr>
            <a:spLocks noChangeShapeType="1"/>
          </p:cNvSpPr>
          <p:nvPr/>
        </p:nvSpPr>
        <p:spPr bwMode="auto">
          <a:xfrm flipV="1">
            <a:off x="7543800" y="19812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336" name="Line 49"/>
          <p:cNvSpPr>
            <a:spLocks noChangeShapeType="1"/>
          </p:cNvSpPr>
          <p:nvPr/>
        </p:nvSpPr>
        <p:spPr bwMode="auto">
          <a:xfrm flipV="1">
            <a:off x="72390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337" name="Text Box 50"/>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12338" name="Text Box 51"/>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12339" name="Text Box 52"/>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10007423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762000"/>
          </a:xfrm>
        </p:spPr>
        <p:txBody>
          <a:bodyPr/>
          <a:lstStyle/>
          <a:p>
            <a:pPr eaLnBrk="1" hangingPunct="1">
              <a:defRPr/>
            </a:pPr>
            <a:r>
              <a:rPr lang="en-US" smtClean="0"/>
              <a:t>Merging </a:t>
            </a:r>
            <a:r>
              <a:rPr lang="en-US" sz="2000" smtClean="0"/>
              <a:t>(cont.)</a:t>
            </a:r>
            <a:r>
              <a:rPr lang="en-US" smtClean="0"/>
              <a:t> </a:t>
            </a:r>
          </a:p>
        </p:txBody>
      </p:sp>
      <p:graphicFrame>
        <p:nvGraphicFramePr>
          <p:cNvPr id="45059" name="Group 3"/>
          <p:cNvGraphicFramePr>
            <a:graphicFrameLocks noGrp="1"/>
          </p:cNvGraphicFramePr>
          <p:nvPr/>
        </p:nvGraphicFramePr>
        <p:xfrm>
          <a:off x="14478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5071" name="Group 15"/>
          <p:cNvGraphicFramePr>
            <a:graphicFrameLocks noGrp="1"/>
          </p:cNvGraphicFramePr>
          <p:nvPr/>
        </p:nvGraphicFramePr>
        <p:xfrm>
          <a:off x="4953000" y="1371600"/>
          <a:ext cx="28956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5083" name="Group 27"/>
          <p:cNvGraphicFramePr>
            <a:graphicFrameLocks noGrp="1"/>
          </p:cNvGraphicFramePr>
          <p:nvPr/>
        </p:nvGraphicFramePr>
        <p:xfrm>
          <a:off x="1828800" y="2743200"/>
          <a:ext cx="5791200" cy="51804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10</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23</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25</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54</a:t>
                      </a: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75</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359" name="Line 48"/>
          <p:cNvSpPr>
            <a:spLocks noChangeShapeType="1"/>
          </p:cNvSpPr>
          <p:nvPr/>
        </p:nvSpPr>
        <p:spPr bwMode="auto">
          <a:xfrm flipV="1">
            <a:off x="7239000" y="3352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60" name="Text Box 49"/>
          <p:cNvSpPr txBox="1">
            <a:spLocks noChangeArrowheads="1"/>
          </p:cNvSpPr>
          <p:nvPr/>
        </p:nvSpPr>
        <p:spPr bwMode="auto">
          <a:xfrm>
            <a:off x="990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X:</a:t>
            </a:r>
          </a:p>
        </p:txBody>
      </p:sp>
      <p:sp>
        <p:nvSpPr>
          <p:cNvPr id="13361" name="Text Box 50"/>
          <p:cNvSpPr txBox="1">
            <a:spLocks noChangeArrowheads="1"/>
          </p:cNvSpPr>
          <p:nvPr/>
        </p:nvSpPr>
        <p:spPr bwMode="auto">
          <a:xfrm>
            <a:off x="44196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Y:</a:t>
            </a:r>
          </a:p>
        </p:txBody>
      </p:sp>
      <p:sp>
        <p:nvSpPr>
          <p:cNvPr id="13362" name="Text Box 51"/>
          <p:cNvSpPr txBox="1">
            <a:spLocks noChangeArrowheads="1"/>
          </p:cNvSpPr>
          <p:nvPr/>
        </p:nvSpPr>
        <p:spPr bwMode="auto">
          <a:xfrm>
            <a:off x="6858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Result:</a:t>
            </a:r>
          </a:p>
        </p:txBody>
      </p:sp>
    </p:spTree>
    <p:extLst>
      <p:ext uri="{BB962C8B-B14F-4D97-AF65-F5344CB8AC3E}">
        <p14:creationId xmlns:p14="http://schemas.microsoft.com/office/powerpoint/2010/main" val="33452416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Divide And Conquer</a:t>
            </a:r>
          </a:p>
        </p:txBody>
      </p:sp>
      <p:sp>
        <p:nvSpPr>
          <p:cNvPr id="14339" name="Rectangle 3"/>
          <p:cNvSpPr>
            <a:spLocks noGrp="1" noChangeArrowheads="1"/>
          </p:cNvSpPr>
          <p:nvPr>
            <p:ph type="body" idx="1"/>
          </p:nvPr>
        </p:nvSpPr>
        <p:spPr/>
        <p:txBody>
          <a:bodyPr/>
          <a:lstStyle/>
          <a:p>
            <a:pPr eaLnBrk="1" hangingPunct="1"/>
            <a:r>
              <a:rPr lang="en-US" altLang="en-US" sz="2800" smtClean="0"/>
              <a:t>Merging a two lists of one element each is the same as sorting them.</a:t>
            </a:r>
          </a:p>
          <a:p>
            <a:pPr eaLnBrk="1" hangingPunct="1"/>
            <a:r>
              <a:rPr lang="en-US" altLang="en-US" sz="2800" smtClean="0"/>
              <a:t>Merge sort divides up an unsorted list until the above condition is met and then sorts the divided parts back together in pairs.</a:t>
            </a:r>
          </a:p>
          <a:p>
            <a:pPr eaLnBrk="1" hangingPunct="1"/>
            <a:r>
              <a:rPr lang="en-US" altLang="en-US" sz="2800" smtClean="0"/>
              <a:t>Specifically this can be done by recursively dividing the unsorted list in half, merge sorting the right side then the left side and then merging the right and left back together.</a:t>
            </a:r>
          </a:p>
        </p:txBody>
      </p:sp>
    </p:spTree>
    <p:extLst>
      <p:ext uri="{BB962C8B-B14F-4D97-AF65-F5344CB8AC3E}">
        <p14:creationId xmlns:p14="http://schemas.microsoft.com/office/powerpoint/2010/main" val="217300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analysis</a:t>
            </a:r>
            <a:endParaRPr lang="en-US" dirty="0"/>
          </a:p>
        </p:txBody>
      </p:sp>
      <p:sp>
        <p:nvSpPr>
          <p:cNvPr id="3" name="Content Placeholder 2"/>
          <p:cNvSpPr>
            <a:spLocks noGrp="1"/>
          </p:cNvSpPr>
          <p:nvPr>
            <p:ph idx="1"/>
          </p:nvPr>
        </p:nvSpPr>
        <p:spPr/>
        <p:txBody>
          <a:bodyPr>
            <a:normAutofit lnSpcReduction="10000"/>
          </a:bodyPr>
          <a:lstStyle/>
          <a:p>
            <a:r>
              <a:rPr lang="en-US" altLang="en-US" dirty="0"/>
              <a:t>Need </a:t>
            </a:r>
            <a:r>
              <a:rPr lang="en-US" altLang="en-US" dirty="0" smtClean="0"/>
              <a:t>a rigorous / mathematical </a:t>
            </a:r>
            <a:r>
              <a:rPr lang="en-US" altLang="en-US" dirty="0"/>
              <a:t>way to determine how “efficient” an </a:t>
            </a:r>
            <a:r>
              <a:rPr lang="en-US" altLang="en-US" dirty="0" smtClean="0"/>
              <a:t>algorithm is, with respect to execution time, </a:t>
            </a:r>
            <a:r>
              <a:rPr lang="en-US" altLang="en-US" dirty="0"/>
              <a:t>so we can compare algorithms</a:t>
            </a:r>
          </a:p>
          <a:p>
            <a:r>
              <a:rPr lang="en-US" altLang="en-US" dirty="0"/>
              <a:t>Could try timings, but they can vary a lot depending on the input and/or hardware</a:t>
            </a:r>
          </a:p>
          <a:p>
            <a:r>
              <a:rPr lang="en-US" altLang="en-US" dirty="0"/>
              <a:t>Another approach is to count the number </a:t>
            </a:r>
            <a:r>
              <a:rPr lang="en-US" altLang="en-US" dirty="0" smtClean="0"/>
              <a:t>of </a:t>
            </a:r>
            <a:r>
              <a:rPr lang="en-US" altLang="en-US" b="1" dirty="0" smtClean="0"/>
              <a:t>critical steps</a:t>
            </a:r>
            <a:r>
              <a:rPr lang="en-US" altLang="en-US" dirty="0" smtClean="0"/>
              <a:t> – of code – required </a:t>
            </a:r>
            <a:r>
              <a:rPr lang="en-US" altLang="en-US" dirty="0"/>
              <a:t>to process N </a:t>
            </a:r>
            <a:r>
              <a:rPr lang="en-US" altLang="en-US" dirty="0" smtClean="0"/>
              <a:t>elements</a:t>
            </a:r>
            <a:endParaRPr lang="en-US" altLang="en-US" dirty="0"/>
          </a:p>
        </p:txBody>
      </p:sp>
    </p:spTree>
    <p:extLst>
      <p:ext uri="{BB962C8B-B14F-4D97-AF65-F5344CB8AC3E}">
        <p14:creationId xmlns:p14="http://schemas.microsoft.com/office/powerpoint/2010/main" val="28080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Merge Sort Algorithm</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altLang="en-US" dirty="0" smtClean="0"/>
              <a:t>Given a list L with a length n:</a:t>
            </a:r>
          </a:p>
          <a:p>
            <a:pPr eaLnBrk="1" hangingPunct="1"/>
            <a:r>
              <a:rPr lang="en-US" altLang="en-US" dirty="0" smtClean="0"/>
              <a:t>If n == 1 </a:t>
            </a:r>
            <a:r>
              <a:rPr lang="en-US" altLang="en-US" dirty="0" smtClean="0">
                <a:sym typeface="Wingdings" pitchFamily="2" charset="2"/>
              </a:rPr>
              <a:t></a:t>
            </a:r>
            <a:r>
              <a:rPr lang="en-US" altLang="en-US" dirty="0" smtClean="0"/>
              <a:t> the list is sorted</a:t>
            </a:r>
          </a:p>
          <a:p>
            <a:pPr eaLnBrk="1" hangingPunct="1"/>
            <a:r>
              <a:rPr lang="en-US" altLang="en-US" dirty="0" smtClean="0"/>
              <a:t>Else:</a:t>
            </a:r>
          </a:p>
          <a:p>
            <a:pPr lvl="1" eaLnBrk="1" hangingPunct="1"/>
            <a:r>
              <a:rPr lang="en-US" altLang="en-US" dirty="0" smtClean="0"/>
              <a:t>Merge Sort the left side (1 thru n/2)</a:t>
            </a:r>
          </a:p>
          <a:p>
            <a:pPr lvl="1" eaLnBrk="1" hangingPunct="1"/>
            <a:r>
              <a:rPr lang="en-US" altLang="en-US" dirty="0" smtClean="0"/>
              <a:t>Merge Sort the right side (n/2+1 thru n)</a:t>
            </a:r>
          </a:p>
          <a:p>
            <a:pPr lvl="1" eaLnBrk="1" hangingPunct="1"/>
            <a:r>
              <a:rPr lang="en-US" altLang="en-US" dirty="0" smtClean="0"/>
              <a:t>Merge the right side with the left side</a:t>
            </a:r>
          </a:p>
        </p:txBody>
      </p:sp>
    </p:spTree>
    <p:extLst>
      <p:ext uri="{BB962C8B-B14F-4D97-AF65-F5344CB8AC3E}">
        <p14:creationId xmlns:p14="http://schemas.microsoft.com/office/powerpoint/2010/main" val="7754536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52253" name="Group 29"/>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62785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57347"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369"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7381"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56713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58371"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393"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405"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419"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427"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435"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443"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92218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59395"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17"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29"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43"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51"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59"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67"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77" name="Group 85"/>
          <p:cNvGraphicFramePr>
            <a:graphicFrameLocks noGrp="1"/>
          </p:cNvGraphicFramePr>
          <p:nvPr/>
        </p:nvGraphicFramePr>
        <p:xfrm>
          <a:off x="4572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83" name="Group 91"/>
          <p:cNvGraphicFramePr>
            <a:graphicFrameLocks noGrp="1"/>
          </p:cNvGraphicFramePr>
          <p:nvPr/>
        </p:nvGraphicFramePr>
        <p:xfrm>
          <a:off x="1371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89" name="Group 97"/>
          <p:cNvGraphicFramePr>
            <a:graphicFrameLocks noGrp="1"/>
          </p:cNvGraphicFramePr>
          <p:nvPr/>
        </p:nvGraphicFramePr>
        <p:xfrm>
          <a:off x="24384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495" name="Group 103"/>
          <p:cNvGraphicFramePr>
            <a:graphicFrameLocks noGrp="1"/>
          </p:cNvGraphicFramePr>
          <p:nvPr/>
        </p:nvGraphicFramePr>
        <p:xfrm>
          <a:off x="3352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01" name="Group 109"/>
          <p:cNvGraphicFramePr>
            <a:graphicFrameLocks noGrp="1"/>
          </p:cNvGraphicFramePr>
          <p:nvPr/>
        </p:nvGraphicFramePr>
        <p:xfrm>
          <a:off x="4419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07" name="Group 115"/>
          <p:cNvGraphicFramePr>
            <a:graphicFrameLocks noGrp="1"/>
          </p:cNvGraphicFramePr>
          <p:nvPr/>
        </p:nvGraphicFramePr>
        <p:xfrm>
          <a:off x="53340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13" name="Group 121"/>
          <p:cNvGraphicFramePr>
            <a:graphicFrameLocks noGrp="1"/>
          </p:cNvGraphicFramePr>
          <p:nvPr/>
        </p:nvGraphicFramePr>
        <p:xfrm>
          <a:off x="6400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19" name="Group 127"/>
          <p:cNvGraphicFramePr>
            <a:graphicFrameLocks noGrp="1"/>
          </p:cNvGraphicFramePr>
          <p:nvPr/>
        </p:nvGraphicFramePr>
        <p:xfrm>
          <a:off x="7391400" y="48006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23006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56323"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45"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57"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71"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79"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87"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395"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05" name="Group 85"/>
          <p:cNvGraphicFramePr>
            <a:graphicFrameLocks noGrp="1"/>
          </p:cNvGraphicFramePr>
          <p:nvPr/>
        </p:nvGraphicFramePr>
        <p:xfrm>
          <a:off x="4572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11" name="Group 91"/>
          <p:cNvGraphicFramePr>
            <a:graphicFrameLocks noGrp="1"/>
          </p:cNvGraphicFramePr>
          <p:nvPr/>
        </p:nvGraphicFramePr>
        <p:xfrm>
          <a:off x="1371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17" name="Group 97"/>
          <p:cNvGraphicFramePr>
            <a:graphicFrameLocks noGrp="1"/>
          </p:cNvGraphicFramePr>
          <p:nvPr/>
        </p:nvGraphicFramePr>
        <p:xfrm>
          <a:off x="24384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23" name="Group 103"/>
          <p:cNvGraphicFramePr>
            <a:graphicFrameLocks noGrp="1"/>
          </p:cNvGraphicFramePr>
          <p:nvPr/>
        </p:nvGraphicFramePr>
        <p:xfrm>
          <a:off x="3352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29" name="Group 109"/>
          <p:cNvGraphicFramePr>
            <a:graphicFrameLocks noGrp="1"/>
          </p:cNvGraphicFramePr>
          <p:nvPr/>
        </p:nvGraphicFramePr>
        <p:xfrm>
          <a:off x="4419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35" name="Group 115"/>
          <p:cNvGraphicFramePr>
            <a:graphicFrameLocks noGrp="1"/>
          </p:cNvGraphicFramePr>
          <p:nvPr/>
        </p:nvGraphicFramePr>
        <p:xfrm>
          <a:off x="53340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41" name="Group 121"/>
          <p:cNvGraphicFramePr>
            <a:graphicFrameLocks noGrp="1"/>
          </p:cNvGraphicFramePr>
          <p:nvPr/>
        </p:nvGraphicFramePr>
        <p:xfrm>
          <a:off x="6400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47" name="Group 127"/>
          <p:cNvGraphicFramePr>
            <a:graphicFrameLocks noGrp="1"/>
          </p:cNvGraphicFramePr>
          <p:nvPr/>
        </p:nvGraphicFramePr>
        <p:xfrm>
          <a:off x="7391400" y="48006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63" name="Group 143"/>
          <p:cNvGraphicFramePr>
            <a:graphicFrameLocks noGrp="1"/>
          </p:cNvGraphicFramePr>
          <p:nvPr/>
        </p:nvGraphicFramePr>
        <p:xfrm>
          <a:off x="7391400" y="60198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6472" name="Group 152"/>
          <p:cNvGraphicFramePr>
            <a:graphicFrameLocks noGrp="1"/>
          </p:cNvGraphicFramePr>
          <p:nvPr/>
        </p:nvGraphicFramePr>
        <p:xfrm>
          <a:off x="8229600" y="60198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754480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60419"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41"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53"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67"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75"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83"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491"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01" name="Group 85"/>
          <p:cNvGraphicFramePr>
            <a:graphicFrameLocks noGrp="1"/>
          </p:cNvGraphicFramePr>
          <p:nvPr/>
        </p:nvGraphicFramePr>
        <p:xfrm>
          <a:off x="4572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07" name="Group 91"/>
          <p:cNvGraphicFramePr>
            <a:graphicFrameLocks noGrp="1"/>
          </p:cNvGraphicFramePr>
          <p:nvPr/>
        </p:nvGraphicFramePr>
        <p:xfrm>
          <a:off x="1371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13" name="Group 97"/>
          <p:cNvGraphicFramePr>
            <a:graphicFrameLocks noGrp="1"/>
          </p:cNvGraphicFramePr>
          <p:nvPr/>
        </p:nvGraphicFramePr>
        <p:xfrm>
          <a:off x="24384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19" name="Group 103"/>
          <p:cNvGraphicFramePr>
            <a:graphicFrameLocks noGrp="1"/>
          </p:cNvGraphicFramePr>
          <p:nvPr/>
        </p:nvGraphicFramePr>
        <p:xfrm>
          <a:off x="3352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25" name="Group 109"/>
          <p:cNvGraphicFramePr>
            <a:graphicFrameLocks noGrp="1"/>
          </p:cNvGraphicFramePr>
          <p:nvPr/>
        </p:nvGraphicFramePr>
        <p:xfrm>
          <a:off x="4419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31" name="Group 115"/>
          <p:cNvGraphicFramePr>
            <a:graphicFrameLocks noGrp="1"/>
          </p:cNvGraphicFramePr>
          <p:nvPr/>
        </p:nvGraphicFramePr>
        <p:xfrm>
          <a:off x="53340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37" name="Group 121"/>
          <p:cNvGraphicFramePr>
            <a:graphicFrameLocks noGrp="1"/>
          </p:cNvGraphicFramePr>
          <p:nvPr/>
        </p:nvGraphicFramePr>
        <p:xfrm>
          <a:off x="6400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43" name="Group 127"/>
          <p:cNvGraphicFramePr>
            <a:graphicFrameLocks noGrp="1"/>
          </p:cNvGraphicFramePr>
          <p:nvPr/>
        </p:nvGraphicFramePr>
        <p:xfrm>
          <a:off x="7391400" y="48006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51" name="Group 135"/>
          <p:cNvGraphicFramePr>
            <a:graphicFrameLocks noGrp="1"/>
          </p:cNvGraphicFramePr>
          <p:nvPr/>
        </p:nvGraphicFramePr>
        <p:xfrm>
          <a:off x="7391400" y="60198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57" name="Group 141"/>
          <p:cNvGraphicFramePr>
            <a:graphicFrameLocks noGrp="1"/>
          </p:cNvGraphicFramePr>
          <p:nvPr/>
        </p:nvGraphicFramePr>
        <p:xfrm>
          <a:off x="8229600" y="60198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651" name="Text Box 147"/>
          <p:cNvSpPr txBox="1">
            <a:spLocks noChangeArrowheads="1"/>
          </p:cNvSpPr>
          <p:nvPr/>
        </p:nvSpPr>
        <p:spPr bwMode="auto">
          <a:xfrm>
            <a:off x="609600" y="6019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Merge</a:t>
            </a:r>
          </a:p>
        </p:txBody>
      </p:sp>
      <p:sp>
        <p:nvSpPr>
          <p:cNvPr id="21652" name="Line 151"/>
          <p:cNvSpPr>
            <a:spLocks noChangeShapeType="1"/>
          </p:cNvSpPr>
          <p:nvPr/>
        </p:nvSpPr>
        <p:spPr bwMode="auto">
          <a:xfrm flipH="1" flipV="1">
            <a:off x="7772400" y="5334000"/>
            <a:ext cx="838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53" name="Line 152"/>
          <p:cNvSpPr>
            <a:spLocks noChangeShapeType="1"/>
          </p:cNvSpPr>
          <p:nvPr/>
        </p:nvSpPr>
        <p:spPr bwMode="auto">
          <a:xfrm flipV="1">
            <a:off x="7696200" y="533400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4668568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61443"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465"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477"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491"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499"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07"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15"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25" name="Group 85"/>
          <p:cNvGraphicFramePr>
            <a:graphicFrameLocks noGrp="1"/>
          </p:cNvGraphicFramePr>
          <p:nvPr/>
        </p:nvGraphicFramePr>
        <p:xfrm>
          <a:off x="4572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31" name="Group 91"/>
          <p:cNvGraphicFramePr>
            <a:graphicFrameLocks noGrp="1"/>
          </p:cNvGraphicFramePr>
          <p:nvPr/>
        </p:nvGraphicFramePr>
        <p:xfrm>
          <a:off x="1371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37" name="Group 97"/>
          <p:cNvGraphicFramePr>
            <a:graphicFrameLocks noGrp="1"/>
          </p:cNvGraphicFramePr>
          <p:nvPr/>
        </p:nvGraphicFramePr>
        <p:xfrm>
          <a:off x="24384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43" name="Group 103"/>
          <p:cNvGraphicFramePr>
            <a:graphicFrameLocks noGrp="1"/>
          </p:cNvGraphicFramePr>
          <p:nvPr/>
        </p:nvGraphicFramePr>
        <p:xfrm>
          <a:off x="3352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49" name="Group 109"/>
          <p:cNvGraphicFramePr>
            <a:graphicFrameLocks noGrp="1"/>
          </p:cNvGraphicFramePr>
          <p:nvPr/>
        </p:nvGraphicFramePr>
        <p:xfrm>
          <a:off x="4419600" y="4800600"/>
          <a:ext cx="676275" cy="533400"/>
        </p:xfrm>
        <a:graphic>
          <a:graphicData uri="http://schemas.openxmlformats.org/drawingml/2006/table">
            <a:tbl>
              <a:tblPr/>
              <a:tblGrid>
                <a:gridCol w="6762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55" name="Group 115"/>
          <p:cNvGraphicFramePr>
            <a:graphicFrameLocks noGrp="1"/>
          </p:cNvGraphicFramePr>
          <p:nvPr/>
        </p:nvGraphicFramePr>
        <p:xfrm>
          <a:off x="53340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61" name="Group 121"/>
          <p:cNvGraphicFramePr>
            <a:graphicFrameLocks noGrp="1"/>
          </p:cNvGraphicFramePr>
          <p:nvPr/>
        </p:nvGraphicFramePr>
        <p:xfrm>
          <a:off x="6400800" y="4800600"/>
          <a:ext cx="677863" cy="533400"/>
        </p:xfrm>
        <a:graphic>
          <a:graphicData uri="http://schemas.openxmlformats.org/drawingml/2006/table">
            <a:tbl>
              <a:tblPr/>
              <a:tblGrid>
                <a:gridCol w="677863">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67" name="Group 127"/>
          <p:cNvGraphicFramePr>
            <a:graphicFrameLocks noGrp="1"/>
          </p:cNvGraphicFramePr>
          <p:nvPr/>
        </p:nvGraphicFramePr>
        <p:xfrm>
          <a:off x="7391400" y="48006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663" name="Text Box 147"/>
          <p:cNvSpPr txBox="1">
            <a:spLocks noChangeArrowheads="1"/>
          </p:cNvSpPr>
          <p:nvPr/>
        </p:nvSpPr>
        <p:spPr bwMode="auto">
          <a:xfrm>
            <a:off x="609600" y="6019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Merge</a:t>
            </a:r>
          </a:p>
        </p:txBody>
      </p:sp>
      <p:sp>
        <p:nvSpPr>
          <p:cNvPr id="22664" name="Line 150"/>
          <p:cNvSpPr>
            <a:spLocks noChangeShapeType="1"/>
          </p:cNvSpPr>
          <p:nvPr/>
        </p:nvSpPr>
        <p:spPr bwMode="auto">
          <a:xfrm flipH="1" flipV="1">
            <a:off x="7467600" y="3962400"/>
            <a:ext cx="914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5" name="Line 151"/>
          <p:cNvSpPr>
            <a:spLocks noChangeShapeType="1"/>
          </p:cNvSpPr>
          <p:nvPr/>
        </p:nvSpPr>
        <p:spPr bwMode="auto">
          <a:xfrm flipV="1">
            <a:off x="6705600" y="396240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6" name="Line 152"/>
          <p:cNvSpPr>
            <a:spLocks noChangeShapeType="1"/>
          </p:cNvSpPr>
          <p:nvPr/>
        </p:nvSpPr>
        <p:spPr bwMode="auto">
          <a:xfrm flipH="1" flipV="1">
            <a:off x="6858000" y="39624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7" name="Line 154"/>
          <p:cNvSpPr>
            <a:spLocks noChangeShapeType="1"/>
          </p:cNvSpPr>
          <p:nvPr/>
        </p:nvSpPr>
        <p:spPr bwMode="auto">
          <a:xfrm flipH="1" flipV="1">
            <a:off x="4800600" y="4038600"/>
            <a:ext cx="838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8" name="Line 155"/>
          <p:cNvSpPr>
            <a:spLocks noChangeShapeType="1"/>
          </p:cNvSpPr>
          <p:nvPr/>
        </p:nvSpPr>
        <p:spPr bwMode="auto">
          <a:xfrm flipV="1">
            <a:off x="4724400" y="4038600"/>
            <a:ext cx="685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9" name="Line 156"/>
          <p:cNvSpPr>
            <a:spLocks noChangeShapeType="1"/>
          </p:cNvSpPr>
          <p:nvPr/>
        </p:nvSpPr>
        <p:spPr bwMode="auto">
          <a:xfrm flipH="1" flipV="1">
            <a:off x="3124200" y="4038600"/>
            <a:ext cx="533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70" name="Line 157"/>
          <p:cNvSpPr>
            <a:spLocks noChangeShapeType="1"/>
          </p:cNvSpPr>
          <p:nvPr/>
        </p:nvSpPr>
        <p:spPr bwMode="auto">
          <a:xfrm flipV="1">
            <a:off x="2743200" y="4038600"/>
            <a:ext cx="914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71" name="Line 158"/>
          <p:cNvSpPr>
            <a:spLocks noChangeShapeType="1"/>
          </p:cNvSpPr>
          <p:nvPr/>
        </p:nvSpPr>
        <p:spPr bwMode="auto">
          <a:xfrm flipH="1" flipV="1">
            <a:off x="1066800" y="3962400"/>
            <a:ext cx="609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72" name="Line 159"/>
          <p:cNvSpPr>
            <a:spLocks noChangeShapeType="1"/>
          </p:cNvSpPr>
          <p:nvPr/>
        </p:nvSpPr>
        <p:spPr bwMode="auto">
          <a:xfrm flipV="1">
            <a:off x="762000" y="3962400"/>
            <a:ext cx="914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7714577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62467"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489"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501"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515" name="Group 51"/>
          <p:cNvGraphicFramePr>
            <a:graphicFrameLocks noGrp="1"/>
          </p:cNvGraphicFramePr>
          <p:nvPr/>
        </p:nvGraphicFramePr>
        <p:xfrm>
          <a:off x="2667000" y="3429000"/>
          <a:ext cx="1355725"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523" name="Group 59"/>
          <p:cNvGraphicFramePr>
            <a:graphicFrameLocks noGrp="1"/>
          </p:cNvGraphicFramePr>
          <p:nvPr/>
        </p:nvGraphicFramePr>
        <p:xfrm>
          <a:off x="685800" y="3429000"/>
          <a:ext cx="1354138"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531" name="Group 67"/>
          <p:cNvGraphicFramePr>
            <a:graphicFrameLocks noGrp="1"/>
          </p:cNvGraphicFramePr>
          <p:nvPr/>
        </p:nvGraphicFramePr>
        <p:xfrm>
          <a:off x="4419600" y="3429000"/>
          <a:ext cx="1354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539" name="Group 75"/>
          <p:cNvGraphicFramePr>
            <a:graphicFrameLocks noGrp="1"/>
          </p:cNvGraphicFramePr>
          <p:nvPr/>
        </p:nvGraphicFramePr>
        <p:xfrm>
          <a:off x="6400800" y="3429000"/>
          <a:ext cx="2032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637" name="Text Box 135"/>
          <p:cNvSpPr txBox="1">
            <a:spLocks noChangeArrowheads="1"/>
          </p:cNvSpPr>
          <p:nvPr/>
        </p:nvSpPr>
        <p:spPr bwMode="auto">
          <a:xfrm>
            <a:off x="609600" y="6019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Merge</a:t>
            </a:r>
          </a:p>
        </p:txBody>
      </p:sp>
      <p:sp>
        <p:nvSpPr>
          <p:cNvPr id="23638" name="Line 145"/>
          <p:cNvSpPr>
            <a:spLocks noChangeShapeType="1"/>
          </p:cNvSpPr>
          <p:nvPr/>
        </p:nvSpPr>
        <p:spPr bwMode="auto">
          <a:xfrm flipV="1">
            <a:off x="1143000" y="2667000"/>
            <a:ext cx="533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9" name="Line 146"/>
          <p:cNvSpPr>
            <a:spLocks noChangeShapeType="1"/>
          </p:cNvSpPr>
          <p:nvPr/>
        </p:nvSpPr>
        <p:spPr bwMode="auto">
          <a:xfrm flipH="1" flipV="1">
            <a:off x="2286000" y="2667000"/>
            <a:ext cx="762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0" name="Line 147"/>
          <p:cNvSpPr>
            <a:spLocks noChangeShapeType="1"/>
          </p:cNvSpPr>
          <p:nvPr/>
        </p:nvSpPr>
        <p:spPr bwMode="auto">
          <a:xfrm flipV="1">
            <a:off x="1676400" y="2667000"/>
            <a:ext cx="1981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1" name="Line 148"/>
          <p:cNvSpPr>
            <a:spLocks noChangeShapeType="1"/>
          </p:cNvSpPr>
          <p:nvPr/>
        </p:nvSpPr>
        <p:spPr bwMode="auto">
          <a:xfrm flipH="1" flipV="1">
            <a:off x="2971800" y="2667000"/>
            <a:ext cx="685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2" name="Line 149"/>
          <p:cNvSpPr>
            <a:spLocks noChangeShapeType="1"/>
          </p:cNvSpPr>
          <p:nvPr/>
        </p:nvSpPr>
        <p:spPr bwMode="auto">
          <a:xfrm flipV="1">
            <a:off x="4800600" y="2667000"/>
            <a:ext cx="1981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3" name="Line 151"/>
          <p:cNvSpPr>
            <a:spLocks noChangeShapeType="1"/>
          </p:cNvSpPr>
          <p:nvPr/>
        </p:nvSpPr>
        <p:spPr bwMode="auto">
          <a:xfrm flipH="1" flipV="1">
            <a:off x="4800600" y="2667000"/>
            <a:ext cx="1981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4" name="Line 152"/>
          <p:cNvSpPr>
            <a:spLocks noChangeShapeType="1"/>
          </p:cNvSpPr>
          <p:nvPr/>
        </p:nvSpPr>
        <p:spPr bwMode="auto">
          <a:xfrm flipH="1" flipV="1">
            <a:off x="5486400" y="2667000"/>
            <a:ext cx="1981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5" name="Line 153"/>
          <p:cNvSpPr>
            <a:spLocks noChangeShapeType="1"/>
          </p:cNvSpPr>
          <p:nvPr/>
        </p:nvSpPr>
        <p:spPr bwMode="auto">
          <a:xfrm flipV="1">
            <a:off x="5486400" y="26670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6" name="Line 154"/>
          <p:cNvSpPr>
            <a:spLocks noChangeShapeType="1"/>
          </p:cNvSpPr>
          <p:nvPr/>
        </p:nvSpPr>
        <p:spPr bwMode="auto">
          <a:xfrm flipH="1" flipV="1">
            <a:off x="7467600" y="26670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774386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67587"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7609" name="Group 25"/>
          <p:cNvGraphicFramePr>
            <a:graphicFrameLocks noGrp="1"/>
          </p:cNvGraphicFramePr>
          <p:nvPr/>
        </p:nvGraphicFramePr>
        <p:xfrm>
          <a:off x="1295400" y="2133600"/>
          <a:ext cx="2709863"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7621" name="Group 37"/>
          <p:cNvGraphicFramePr>
            <a:graphicFrameLocks noGrp="1"/>
          </p:cNvGraphicFramePr>
          <p:nvPr/>
        </p:nvGraphicFramePr>
        <p:xfrm>
          <a:off x="4419600" y="2133600"/>
          <a:ext cx="3386138" cy="533400"/>
        </p:xfrm>
        <a:graphic>
          <a:graphicData uri="http://schemas.openxmlformats.org/drawingml/2006/table">
            <a:tbl>
              <a:tblPr/>
              <a:tblGrid>
                <a:gridCol w="676275">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627" name="Text Box 85"/>
          <p:cNvSpPr txBox="1">
            <a:spLocks noChangeArrowheads="1"/>
          </p:cNvSpPr>
          <p:nvPr/>
        </p:nvSpPr>
        <p:spPr bwMode="auto">
          <a:xfrm>
            <a:off x="609600" y="6019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Merge</a:t>
            </a:r>
          </a:p>
        </p:txBody>
      </p:sp>
      <p:sp>
        <p:nvSpPr>
          <p:cNvPr id="24628" name="Line 95"/>
          <p:cNvSpPr>
            <a:spLocks noChangeShapeType="1"/>
          </p:cNvSpPr>
          <p:nvPr/>
        </p:nvSpPr>
        <p:spPr bwMode="auto">
          <a:xfrm flipV="1">
            <a:off x="2971800" y="1524000"/>
            <a:ext cx="2971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29" name="Line 96"/>
          <p:cNvSpPr>
            <a:spLocks noChangeShapeType="1"/>
          </p:cNvSpPr>
          <p:nvPr/>
        </p:nvSpPr>
        <p:spPr bwMode="auto">
          <a:xfrm flipH="1" flipV="1">
            <a:off x="6629400" y="15240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411548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steps</a:t>
            </a:r>
            <a:endParaRPr lang="en-US" dirty="0"/>
          </a:p>
        </p:txBody>
      </p:sp>
      <p:sp>
        <p:nvSpPr>
          <p:cNvPr id="3" name="Content Placeholder 2"/>
          <p:cNvSpPr>
            <a:spLocks noGrp="1"/>
          </p:cNvSpPr>
          <p:nvPr>
            <p:ph idx="1"/>
          </p:nvPr>
        </p:nvSpPr>
        <p:spPr/>
        <p:txBody>
          <a:bodyPr>
            <a:normAutofit/>
          </a:bodyPr>
          <a:lstStyle/>
          <a:p>
            <a:r>
              <a:rPr lang="en-US" altLang="en-US" dirty="0"/>
              <a:t>To get a feel for the behavior of the algorithm, we just count the dominant </a:t>
            </a:r>
            <a:r>
              <a:rPr lang="en-US" altLang="en-US" dirty="0" smtClean="0"/>
              <a:t>instructions</a:t>
            </a:r>
          </a:p>
          <a:p>
            <a:pPr lvl="1"/>
            <a:r>
              <a:rPr lang="en-US" altLang="en-US" dirty="0"/>
              <a:t>F</a:t>
            </a:r>
            <a:r>
              <a:rPr lang="en-US" altLang="en-US" dirty="0" smtClean="0"/>
              <a:t>or </a:t>
            </a:r>
            <a:r>
              <a:rPr lang="en-US" altLang="en-US" dirty="0"/>
              <a:t>a sort, it would be the comparison of array </a:t>
            </a:r>
            <a:r>
              <a:rPr lang="en-US" altLang="en-US" dirty="0" smtClean="0"/>
              <a:t>elements</a:t>
            </a:r>
          </a:p>
          <a:p>
            <a:pPr lvl="2"/>
            <a:r>
              <a:rPr lang="en-US" altLang="en-US" dirty="0" smtClean="0"/>
              <a:t>Or number of times elements are swapped</a:t>
            </a:r>
          </a:p>
          <a:p>
            <a:pPr lvl="1"/>
            <a:r>
              <a:rPr lang="en-US" altLang="en-US" dirty="0"/>
              <a:t>F</a:t>
            </a:r>
            <a:r>
              <a:rPr lang="en-US" altLang="en-US" dirty="0" smtClean="0"/>
              <a:t>or </a:t>
            </a:r>
            <a:r>
              <a:rPr lang="en-US" altLang="en-US" dirty="0"/>
              <a:t>a search, it would be the comparison of an array element to the item being searched </a:t>
            </a:r>
            <a:r>
              <a:rPr lang="en-US" altLang="en-US" dirty="0" smtClean="0"/>
              <a:t>for</a:t>
            </a:r>
          </a:p>
          <a:p>
            <a:r>
              <a:rPr lang="en-US" altLang="en-US" dirty="0" smtClean="0"/>
              <a:t>The </a:t>
            </a:r>
            <a:r>
              <a:rPr lang="en-US" altLang="en-US" dirty="0"/>
              <a:t>count will be some function of N, i.e., the number of items being </a:t>
            </a:r>
            <a:r>
              <a:rPr lang="en-US" altLang="en-US" dirty="0" smtClean="0"/>
              <a:t>processed</a:t>
            </a:r>
          </a:p>
        </p:txBody>
      </p:sp>
    </p:spTree>
    <p:extLst>
      <p:ext uri="{BB962C8B-B14F-4D97-AF65-F5344CB8AC3E}">
        <p14:creationId xmlns:p14="http://schemas.microsoft.com/office/powerpoint/2010/main" val="5291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914400"/>
          </a:xfrm>
        </p:spPr>
        <p:txBody>
          <a:bodyPr/>
          <a:lstStyle/>
          <a:p>
            <a:pPr eaLnBrk="1" hangingPunct="1">
              <a:defRPr/>
            </a:pPr>
            <a:r>
              <a:rPr lang="en-US" smtClean="0"/>
              <a:t>Merge Sort Example</a:t>
            </a:r>
          </a:p>
        </p:txBody>
      </p:sp>
      <p:graphicFrame>
        <p:nvGraphicFramePr>
          <p:cNvPr id="63491" name="Group 3"/>
          <p:cNvGraphicFramePr>
            <a:graphicFrameLocks noGrp="1"/>
          </p:cNvGraphicFramePr>
          <p:nvPr/>
        </p:nvGraphicFramePr>
        <p:xfrm>
          <a:off x="1524000" y="990600"/>
          <a:ext cx="6096000" cy="53340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6926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152400"/>
            <a:ext cx="7772400" cy="1143000"/>
          </a:xfrm>
        </p:spPr>
        <p:txBody>
          <a:bodyPr/>
          <a:lstStyle/>
          <a:p>
            <a:pPr eaLnBrk="1" hangingPunct="1">
              <a:defRPr/>
            </a:pPr>
            <a:r>
              <a:rPr lang="en-US" smtClean="0"/>
              <a:t>Implementing Merge Sort</a:t>
            </a:r>
          </a:p>
        </p:txBody>
      </p:sp>
      <p:sp>
        <p:nvSpPr>
          <p:cNvPr id="26627" name="Rectangle 3"/>
          <p:cNvSpPr>
            <a:spLocks noGrp="1" noChangeArrowheads="1"/>
          </p:cNvSpPr>
          <p:nvPr>
            <p:ph type="body" idx="1"/>
          </p:nvPr>
        </p:nvSpPr>
        <p:spPr>
          <a:xfrm>
            <a:off x="533400" y="1295400"/>
            <a:ext cx="8001000" cy="4876800"/>
          </a:xfrm>
        </p:spPr>
        <p:txBody>
          <a:bodyPr>
            <a:normAutofit lnSpcReduction="10000"/>
          </a:bodyPr>
          <a:lstStyle/>
          <a:p>
            <a:pPr eaLnBrk="1" hangingPunct="1"/>
            <a:r>
              <a:rPr lang="en-US" altLang="en-US" sz="2400" smtClean="0"/>
              <a:t>There are two basic ways to implement merge sort:</a:t>
            </a:r>
          </a:p>
          <a:p>
            <a:pPr lvl="1" eaLnBrk="1" hangingPunct="1"/>
            <a:r>
              <a:rPr lang="en-US" altLang="en-US" sz="2400" smtClean="0"/>
              <a:t>In Place: Merging is done with only the input array</a:t>
            </a:r>
          </a:p>
          <a:p>
            <a:pPr lvl="2" eaLnBrk="1" hangingPunct="1"/>
            <a:r>
              <a:rPr lang="en-US" altLang="en-US" smtClean="0"/>
              <a:t>Pro: Requires only the space needed to hold the array</a:t>
            </a:r>
          </a:p>
          <a:p>
            <a:pPr lvl="2" eaLnBrk="1" hangingPunct="1"/>
            <a:r>
              <a:rPr lang="en-US" altLang="en-US" smtClean="0"/>
              <a:t>Con: Takes longer to merge because if the next element is in the right side then all of the elements must be moved down.</a:t>
            </a:r>
          </a:p>
          <a:p>
            <a:pPr lvl="1" eaLnBrk="1" hangingPunct="1"/>
            <a:r>
              <a:rPr lang="en-US" altLang="en-US" sz="2400" smtClean="0"/>
              <a:t>Double Storage: Merging is done with a temporary array of the same size as the input array.</a:t>
            </a:r>
          </a:p>
          <a:p>
            <a:pPr lvl="2" eaLnBrk="1" hangingPunct="1"/>
            <a:r>
              <a:rPr lang="en-US" altLang="en-US" smtClean="0"/>
              <a:t>Pro: Faster than In Place since the temp array holds the resulting array until both left and right sides are merged into the temp array, then the temp array is appended over the input array.</a:t>
            </a:r>
          </a:p>
          <a:p>
            <a:pPr lvl="2" eaLnBrk="1" hangingPunct="1"/>
            <a:r>
              <a:rPr lang="en-US" altLang="en-US" smtClean="0"/>
              <a:t>Con: The memory requirement is doubled.</a:t>
            </a:r>
          </a:p>
        </p:txBody>
      </p:sp>
    </p:spTree>
    <p:extLst>
      <p:ext uri="{BB962C8B-B14F-4D97-AF65-F5344CB8AC3E}">
        <p14:creationId xmlns:p14="http://schemas.microsoft.com/office/powerpoint/2010/main" val="25681585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Merge Sort Analysis</a:t>
            </a:r>
          </a:p>
        </p:txBody>
      </p:sp>
      <p:sp>
        <p:nvSpPr>
          <p:cNvPr id="27651" name="Text Box 5"/>
          <p:cNvSpPr txBox="1">
            <a:spLocks noChangeArrowheads="1"/>
          </p:cNvSpPr>
          <p:nvPr/>
        </p:nvSpPr>
        <p:spPr bwMode="auto">
          <a:xfrm>
            <a:off x="533400" y="1600200"/>
            <a:ext cx="8077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dirty="0">
                <a:cs typeface="Times New Roman" pitchFamily="18" charset="0"/>
              </a:rPr>
              <a:t>The Double Memory Merge Sort runs O </a:t>
            </a:r>
            <a:r>
              <a:rPr lang="en-US" altLang="en-US" sz="2800" dirty="0" smtClean="0">
                <a:cs typeface="Times New Roman" pitchFamily="18" charset="0"/>
              </a:rPr>
              <a:t>(n </a:t>
            </a:r>
            <a:r>
              <a:rPr lang="en-US" altLang="en-US" sz="2800" dirty="0">
                <a:cs typeface="Times New Roman" pitchFamily="18" charset="0"/>
              </a:rPr>
              <a:t>log </a:t>
            </a:r>
            <a:r>
              <a:rPr lang="en-US" altLang="en-US" sz="2800" dirty="0" smtClean="0">
                <a:cs typeface="Times New Roman" pitchFamily="18" charset="0"/>
              </a:rPr>
              <a:t>n) </a:t>
            </a:r>
            <a:r>
              <a:rPr lang="en-US" altLang="en-US" sz="2800" dirty="0">
                <a:cs typeface="Times New Roman" pitchFamily="18" charset="0"/>
              </a:rPr>
              <a:t>for all cases, because of its Divide and Conquer approach.</a:t>
            </a:r>
          </a:p>
          <a:p>
            <a:pPr algn="ctr" eaLnBrk="1" hangingPunct="1">
              <a:spcBef>
                <a:spcPct val="50000"/>
              </a:spcBef>
            </a:pPr>
            <a:r>
              <a:rPr lang="en-US" altLang="en-US" sz="2800" dirty="0" smtClean="0">
                <a:cs typeface="Times New Roman" pitchFamily="18" charset="0"/>
              </a:rPr>
              <a:t>T(n) </a:t>
            </a:r>
            <a:r>
              <a:rPr lang="en-US" altLang="en-US" sz="2800" dirty="0">
                <a:cs typeface="Times New Roman" pitchFamily="18" charset="0"/>
              </a:rPr>
              <a:t>= </a:t>
            </a:r>
            <a:r>
              <a:rPr lang="en-US" altLang="en-US" sz="2800" dirty="0" smtClean="0">
                <a:cs typeface="Times New Roman" pitchFamily="18" charset="0"/>
              </a:rPr>
              <a:t>2T(n/2</a:t>
            </a:r>
            <a:r>
              <a:rPr lang="en-US" altLang="en-US" sz="2800" dirty="0">
                <a:cs typeface="Times New Roman" pitchFamily="18" charset="0"/>
              </a:rPr>
              <a:t>) + </a:t>
            </a:r>
            <a:r>
              <a:rPr lang="en-US" altLang="en-US" sz="2800" dirty="0" smtClean="0">
                <a:cs typeface="Times New Roman" pitchFamily="18" charset="0"/>
              </a:rPr>
              <a:t>n </a:t>
            </a:r>
            <a:r>
              <a:rPr lang="en-US" altLang="en-US" sz="2800" dirty="0">
                <a:cs typeface="Times New Roman" pitchFamily="18" charset="0"/>
              </a:rPr>
              <a:t>= </a:t>
            </a:r>
            <a:r>
              <a:rPr lang="en-US" altLang="en-US" sz="2800" dirty="0" smtClean="0">
                <a:cs typeface="Times New Roman" pitchFamily="18" charset="0"/>
              </a:rPr>
              <a:t>O(n log n)</a:t>
            </a:r>
            <a:endParaRPr lang="en-US" altLang="en-US" sz="2800" dirty="0">
              <a:cs typeface="Times New Roman" pitchFamily="18" charset="0"/>
            </a:endParaRPr>
          </a:p>
        </p:txBody>
      </p:sp>
      <p:sp>
        <p:nvSpPr>
          <p:cNvPr id="2" name="Rectangle 1"/>
          <p:cNvSpPr/>
          <p:nvPr/>
        </p:nvSpPr>
        <p:spPr>
          <a:xfrm>
            <a:off x="2286000" y="3657600"/>
            <a:ext cx="4572000" cy="1754326"/>
          </a:xfrm>
          <a:prstGeom prst="rect">
            <a:avLst/>
          </a:prstGeom>
        </p:spPr>
        <p:txBody>
          <a:bodyPr>
            <a:spAutoFit/>
          </a:bodyPr>
          <a:lstStyle/>
          <a:p>
            <a:r>
              <a:rPr lang="en-US" b="1" dirty="0"/>
              <a:t>Performance</a:t>
            </a:r>
            <a:endParaRPr lang="en-US" dirty="0"/>
          </a:p>
          <a:p>
            <a:r>
              <a:rPr lang="en-US" dirty="0"/>
              <a:t>Worst case performance: </a:t>
            </a:r>
            <a:r>
              <a:rPr lang="en-US" i="1" dirty="0"/>
              <a:t>O</a:t>
            </a:r>
            <a:r>
              <a:rPr lang="en-US" dirty="0"/>
              <a:t>(</a:t>
            </a:r>
            <a:r>
              <a:rPr lang="en-US" i="1" dirty="0"/>
              <a:t>n</a:t>
            </a:r>
            <a:r>
              <a:rPr lang="en-US" dirty="0"/>
              <a:t> log </a:t>
            </a:r>
            <a:r>
              <a:rPr lang="en-US" i="1" dirty="0"/>
              <a:t>n</a:t>
            </a:r>
            <a:r>
              <a:rPr lang="en-US" dirty="0"/>
              <a:t>)</a:t>
            </a:r>
          </a:p>
          <a:p>
            <a:r>
              <a:rPr lang="en-US" dirty="0"/>
              <a:t>Best case performance: </a:t>
            </a:r>
            <a:r>
              <a:rPr lang="en-US" i="1" dirty="0"/>
              <a:t>O</a:t>
            </a:r>
            <a:r>
              <a:rPr lang="en-US" dirty="0"/>
              <a:t>(</a:t>
            </a:r>
            <a:r>
              <a:rPr lang="en-US" i="1" dirty="0"/>
              <a:t>n</a:t>
            </a:r>
            <a:r>
              <a:rPr lang="en-US" dirty="0"/>
              <a:t> log </a:t>
            </a:r>
            <a:r>
              <a:rPr lang="en-US" i="1" dirty="0"/>
              <a:t>n</a:t>
            </a:r>
            <a:r>
              <a:rPr lang="en-US" dirty="0"/>
              <a:t>) typical</a:t>
            </a:r>
          </a:p>
          <a:p>
            <a:r>
              <a:rPr lang="en-US" dirty="0"/>
              <a:t>Average case </a:t>
            </a:r>
            <a:r>
              <a:rPr lang="en-US" dirty="0" err="1"/>
              <a:t>peroformance</a:t>
            </a:r>
            <a:r>
              <a:rPr lang="en-US" dirty="0"/>
              <a:t>: </a:t>
            </a:r>
            <a:r>
              <a:rPr lang="en-US" i="1" dirty="0"/>
              <a:t>O</a:t>
            </a:r>
            <a:r>
              <a:rPr lang="en-US" dirty="0"/>
              <a:t>(</a:t>
            </a:r>
            <a:r>
              <a:rPr lang="en-US" i="1" dirty="0"/>
              <a:t>n</a:t>
            </a:r>
            <a:r>
              <a:rPr lang="en-US" dirty="0"/>
              <a:t> log </a:t>
            </a:r>
            <a:r>
              <a:rPr lang="en-US" i="1" dirty="0"/>
              <a:t>n</a:t>
            </a:r>
            <a:r>
              <a:rPr lang="en-US" dirty="0"/>
              <a:t>)</a:t>
            </a:r>
          </a:p>
          <a:p>
            <a:r>
              <a:rPr lang="en-US" dirty="0"/>
              <a:t>Worst case space complexity: </a:t>
            </a:r>
            <a:r>
              <a:rPr lang="en-US" i="1" dirty="0"/>
              <a:t>O</a:t>
            </a:r>
            <a:r>
              <a:rPr lang="en-US" dirty="0"/>
              <a:t>(</a:t>
            </a:r>
            <a:r>
              <a:rPr lang="en-US" i="1" dirty="0"/>
              <a:t>n</a:t>
            </a:r>
            <a:r>
              <a:rPr lang="en-US" dirty="0"/>
              <a:t>) total, </a:t>
            </a:r>
            <a:r>
              <a:rPr lang="en-US" i="1" dirty="0"/>
              <a:t>O</a:t>
            </a:r>
            <a:r>
              <a:rPr lang="en-US" dirty="0"/>
              <a:t>(</a:t>
            </a:r>
            <a:r>
              <a:rPr lang="en-US" i="1" dirty="0"/>
              <a:t>n</a:t>
            </a:r>
            <a:r>
              <a:rPr lang="en-US" dirty="0"/>
              <a:t>) auxiliary</a:t>
            </a:r>
          </a:p>
        </p:txBody>
      </p:sp>
    </p:spTree>
    <p:extLst>
      <p:ext uri="{BB962C8B-B14F-4D97-AF65-F5344CB8AC3E}">
        <p14:creationId xmlns:p14="http://schemas.microsoft.com/office/powerpoint/2010/main" val="20722303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Finally…</a:t>
            </a:r>
          </a:p>
        </p:txBody>
      </p:sp>
      <p:sp>
        <p:nvSpPr>
          <p:cNvPr id="28675" name="Text Box 3"/>
          <p:cNvSpPr txBox="1">
            <a:spLocks noChangeArrowheads="1"/>
          </p:cNvSpPr>
          <p:nvPr/>
        </p:nvSpPr>
        <p:spPr bwMode="auto">
          <a:xfrm>
            <a:off x="685800" y="1905000"/>
            <a:ext cx="7848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	There are other variants of Merge Sorts including k-way merge sorting, but the common variant is the Double Memory Merge Sort. Though the running time is O(N logN) and runs much faster than insertion sort and bubble sort, merge sort’s large memory demands makes it not very practical for main memory sorting.</a:t>
            </a:r>
          </a:p>
        </p:txBody>
      </p:sp>
    </p:spTree>
    <p:extLst>
      <p:ext uri="{BB962C8B-B14F-4D97-AF65-F5344CB8AC3E}">
        <p14:creationId xmlns:p14="http://schemas.microsoft.com/office/powerpoint/2010/main" val="31260260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Heapsort</a:t>
            </a:r>
            <a:endParaRPr lang="en-US" altLang="en-US" dirty="0"/>
          </a:p>
        </p:txBody>
      </p:sp>
      <p:sp>
        <p:nvSpPr>
          <p:cNvPr id="5123" name="Rectangle 3"/>
          <p:cNvSpPr>
            <a:spLocks noGrp="1" noChangeArrowheads="1"/>
          </p:cNvSpPr>
          <p:nvPr>
            <p:ph type="body" idx="1"/>
          </p:nvPr>
        </p:nvSpPr>
        <p:spPr/>
        <p:txBody>
          <a:bodyPr/>
          <a:lstStyle/>
          <a:p>
            <a:r>
              <a:rPr lang="en-US" altLang="en-US" sz="3200" dirty="0" smtClean="0"/>
              <a:t>Heapsort is </a:t>
            </a:r>
            <a:r>
              <a:rPr lang="en-US" altLang="en-US" sz="3200" dirty="0"/>
              <a:t>a well-known, traditional sorting </a:t>
            </a:r>
            <a:r>
              <a:rPr lang="en-US" altLang="en-US" sz="3200" dirty="0" smtClean="0"/>
              <a:t>algorithm</a:t>
            </a:r>
            <a:endParaRPr lang="en-US" altLang="en-US" sz="3200" dirty="0"/>
          </a:p>
          <a:p>
            <a:r>
              <a:rPr lang="en-US" altLang="en-US" sz="3200" dirty="0"/>
              <a:t>Heapsort is </a:t>
            </a:r>
            <a:r>
              <a:rPr lang="en-US" altLang="en-US" sz="3200" i="1" dirty="0"/>
              <a:t>always</a:t>
            </a:r>
            <a:r>
              <a:rPr lang="en-US" altLang="en-US" sz="3200" dirty="0"/>
              <a:t> O(n log n)</a:t>
            </a:r>
          </a:p>
          <a:p>
            <a:pPr lvl="1"/>
            <a:r>
              <a:rPr lang="en-US" altLang="en-US" sz="2800" dirty="0"/>
              <a:t>Quicksort is usually O(n log n) but in the worst case slows to O(n</a:t>
            </a:r>
            <a:r>
              <a:rPr lang="en-US" altLang="en-US" sz="2800" baseline="30000" dirty="0"/>
              <a:t>2</a:t>
            </a:r>
            <a:r>
              <a:rPr lang="en-US" altLang="en-US" sz="2800" dirty="0"/>
              <a:t>)</a:t>
            </a:r>
          </a:p>
          <a:p>
            <a:pPr lvl="1"/>
            <a:r>
              <a:rPr lang="en-US" altLang="en-US" sz="2800" dirty="0"/>
              <a:t>Quicksort is generally faster, but Heapsort is better in time-critical applications</a:t>
            </a:r>
            <a:endParaRPr lang="en-US" altLang="en-US" sz="3200" dirty="0"/>
          </a:p>
          <a:p>
            <a:r>
              <a:rPr lang="en-US" altLang="en-US" sz="3200" dirty="0"/>
              <a:t>Heapsort is a </a:t>
            </a:r>
            <a:r>
              <a:rPr lang="en-US" altLang="en-US" sz="3200" i="1" dirty="0"/>
              <a:t>really cool</a:t>
            </a:r>
            <a:r>
              <a:rPr lang="en-US" altLang="en-US" sz="3200" dirty="0"/>
              <a:t> algorithm!</a:t>
            </a:r>
            <a:endParaRPr lang="en-US" altLang="en-US" dirty="0"/>
          </a:p>
        </p:txBody>
      </p:sp>
    </p:spTree>
    <p:extLst>
      <p:ext uri="{BB962C8B-B14F-4D97-AF65-F5344CB8AC3E}">
        <p14:creationId xmlns:p14="http://schemas.microsoft.com/office/powerpoint/2010/main" val="361682309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What is a “heap”?</a:t>
            </a:r>
          </a:p>
        </p:txBody>
      </p:sp>
      <p:sp>
        <p:nvSpPr>
          <p:cNvPr id="6147" name="Rectangle 3"/>
          <p:cNvSpPr>
            <a:spLocks noGrp="1" noChangeArrowheads="1"/>
          </p:cNvSpPr>
          <p:nvPr>
            <p:ph type="body" idx="1"/>
          </p:nvPr>
        </p:nvSpPr>
        <p:spPr>
          <a:xfrm>
            <a:off x="685800" y="1447800"/>
            <a:ext cx="7924800" cy="5029200"/>
          </a:xfrm>
        </p:spPr>
        <p:txBody>
          <a:bodyPr/>
          <a:lstStyle/>
          <a:p>
            <a:pPr marL="533400" indent="-533400"/>
            <a:r>
              <a:rPr lang="en-US" altLang="en-US" sz="3200"/>
              <a:t>Definitions of </a:t>
            </a:r>
            <a:r>
              <a:rPr lang="en-US" altLang="en-US" sz="3200">
                <a:solidFill>
                  <a:schemeClr val="tx2"/>
                </a:solidFill>
              </a:rPr>
              <a:t>heap</a:t>
            </a:r>
            <a:r>
              <a:rPr lang="en-US" altLang="en-US" sz="3200"/>
              <a:t>:</a:t>
            </a:r>
          </a:p>
          <a:p>
            <a:pPr marL="914400" lvl="1" indent="-457200">
              <a:buFontTx/>
              <a:buAutoNum type="arabicPeriod"/>
            </a:pPr>
            <a:r>
              <a:rPr lang="en-US" altLang="en-US" sz="2800"/>
              <a:t>A large area of memory from which the programmer can allocate blocks as needed, and deallocate them (or allow them to be garbage collected) when no longer needed</a:t>
            </a:r>
          </a:p>
          <a:p>
            <a:pPr marL="914400" lvl="1" indent="-457200">
              <a:buFontTx/>
              <a:buAutoNum type="arabicPeriod"/>
            </a:pPr>
            <a:r>
              <a:rPr lang="en-US" altLang="en-US" sz="2800"/>
              <a:t>A balanced, left-justified binary tree in which no node has a value greater than the value in its parent</a:t>
            </a:r>
            <a:endParaRPr lang="en-US" altLang="en-US" sz="3200"/>
          </a:p>
          <a:p>
            <a:pPr marL="533400" indent="-533400"/>
            <a:r>
              <a:rPr lang="en-US" altLang="en-US" sz="3200"/>
              <a:t>These two definitions have little in common</a:t>
            </a:r>
          </a:p>
          <a:p>
            <a:pPr marL="533400" indent="-533400"/>
            <a:r>
              <a:rPr lang="en-US" altLang="en-US" sz="3200"/>
              <a:t>Heapsort uses the second definition</a:t>
            </a:r>
            <a:endParaRPr lang="en-US" altLang="en-US"/>
          </a:p>
        </p:txBody>
      </p:sp>
    </p:spTree>
    <p:extLst>
      <p:ext uri="{BB962C8B-B14F-4D97-AF65-F5344CB8AC3E}">
        <p14:creationId xmlns:p14="http://schemas.microsoft.com/office/powerpoint/2010/main" val="18652522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Balanced binary trees</a:t>
            </a:r>
          </a:p>
        </p:txBody>
      </p:sp>
      <p:sp>
        <p:nvSpPr>
          <p:cNvPr id="7171" name="Rectangle 3"/>
          <p:cNvSpPr>
            <a:spLocks noGrp="1" noChangeArrowheads="1"/>
          </p:cNvSpPr>
          <p:nvPr>
            <p:ph type="body" idx="1"/>
          </p:nvPr>
        </p:nvSpPr>
        <p:spPr>
          <a:xfrm>
            <a:off x="685800" y="1447800"/>
            <a:ext cx="7772400" cy="2438400"/>
          </a:xfrm>
        </p:spPr>
        <p:txBody>
          <a:bodyPr/>
          <a:lstStyle/>
          <a:p>
            <a:r>
              <a:rPr lang="en-US" altLang="en-US" dirty="0" smtClean="0"/>
              <a:t>The </a:t>
            </a:r>
            <a:r>
              <a:rPr lang="en-US" altLang="en-US" dirty="0">
                <a:solidFill>
                  <a:schemeClr val="tx2"/>
                </a:solidFill>
              </a:rPr>
              <a:t>depth of a node</a:t>
            </a:r>
            <a:r>
              <a:rPr lang="en-US" altLang="en-US" dirty="0"/>
              <a:t> is its distance from the root</a:t>
            </a:r>
          </a:p>
          <a:p>
            <a:r>
              <a:rPr lang="en-US" altLang="en-US" dirty="0"/>
              <a:t>The </a:t>
            </a:r>
            <a:r>
              <a:rPr lang="en-US" altLang="en-US" dirty="0">
                <a:solidFill>
                  <a:schemeClr val="tx2"/>
                </a:solidFill>
              </a:rPr>
              <a:t>depth of a tree</a:t>
            </a:r>
            <a:r>
              <a:rPr lang="en-US" altLang="en-US" dirty="0"/>
              <a:t> is the depth of the deepest node</a:t>
            </a:r>
          </a:p>
          <a:p>
            <a:r>
              <a:rPr lang="en-US" altLang="en-US" dirty="0"/>
              <a:t>A binary tree of depth </a:t>
            </a:r>
            <a:r>
              <a:rPr lang="en-US" altLang="en-US" sz="2400" dirty="0">
                <a:solidFill>
                  <a:srgbClr val="FFFF99"/>
                </a:solidFill>
                <a:latin typeface="Verdana" pitchFamily="34" charset="0"/>
              </a:rPr>
              <a:t>n</a:t>
            </a:r>
            <a:r>
              <a:rPr lang="en-US" altLang="en-US" dirty="0"/>
              <a:t> is </a:t>
            </a:r>
            <a:r>
              <a:rPr lang="en-US" altLang="en-US" dirty="0">
                <a:solidFill>
                  <a:schemeClr val="tx2"/>
                </a:solidFill>
              </a:rPr>
              <a:t>balanced</a:t>
            </a:r>
            <a:r>
              <a:rPr lang="en-US" altLang="en-US" dirty="0"/>
              <a:t> if all the nodes at depths </a:t>
            </a:r>
            <a:r>
              <a:rPr lang="en-US" altLang="en-US" sz="2400" dirty="0">
                <a:solidFill>
                  <a:srgbClr val="FFFF99"/>
                </a:solidFill>
                <a:latin typeface="Verdana" pitchFamily="34" charset="0"/>
              </a:rPr>
              <a:t>0</a:t>
            </a:r>
            <a:r>
              <a:rPr lang="en-US" altLang="en-US" dirty="0"/>
              <a:t> through </a:t>
            </a:r>
            <a:r>
              <a:rPr lang="en-US" altLang="en-US" sz="2400" dirty="0">
                <a:solidFill>
                  <a:srgbClr val="FFFF99"/>
                </a:solidFill>
                <a:latin typeface="Verdana" pitchFamily="34" charset="0"/>
              </a:rPr>
              <a:t>n-2</a:t>
            </a:r>
            <a:r>
              <a:rPr lang="en-US" altLang="en-US" dirty="0"/>
              <a:t> have two children</a:t>
            </a:r>
          </a:p>
        </p:txBody>
      </p:sp>
      <p:grpSp>
        <p:nvGrpSpPr>
          <p:cNvPr id="7269" name="Group 101"/>
          <p:cNvGrpSpPr>
            <a:grpSpLocks/>
          </p:cNvGrpSpPr>
          <p:nvPr/>
        </p:nvGrpSpPr>
        <p:grpSpPr bwMode="auto">
          <a:xfrm>
            <a:off x="838200" y="4191000"/>
            <a:ext cx="2438400" cy="1600200"/>
            <a:chOff x="384" y="2640"/>
            <a:chExt cx="1536" cy="1008"/>
          </a:xfrm>
        </p:grpSpPr>
        <p:sp>
          <p:nvSpPr>
            <p:cNvPr id="7172" name="Text Box 4"/>
            <p:cNvSpPr txBox="1">
              <a:spLocks noChangeArrowheads="1"/>
            </p:cNvSpPr>
            <p:nvPr/>
          </p:nvSpPr>
          <p:spPr bwMode="auto">
            <a:xfrm>
              <a:off x="720" y="3360"/>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Balanced</a:t>
              </a:r>
            </a:p>
          </p:txBody>
        </p:sp>
        <p:sp>
          <p:nvSpPr>
            <p:cNvPr id="7175" name="Oval 7"/>
            <p:cNvSpPr>
              <a:spLocks noChangeArrowheads="1"/>
            </p:cNvSpPr>
            <p:nvPr/>
          </p:nvSpPr>
          <p:spPr bwMode="auto">
            <a:xfrm>
              <a:off x="719" y="2877"/>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76" name="Oval 8"/>
            <p:cNvSpPr>
              <a:spLocks noChangeArrowheads="1"/>
            </p:cNvSpPr>
            <p:nvPr/>
          </p:nvSpPr>
          <p:spPr bwMode="auto">
            <a:xfrm>
              <a:off x="528" y="3068"/>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77" name="Oval 9"/>
            <p:cNvSpPr>
              <a:spLocks noChangeArrowheads="1"/>
            </p:cNvSpPr>
            <p:nvPr/>
          </p:nvSpPr>
          <p:spPr bwMode="auto">
            <a:xfrm>
              <a:off x="910" y="307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78" name="Oval 10"/>
            <p:cNvSpPr>
              <a:spLocks noChangeArrowheads="1"/>
            </p:cNvSpPr>
            <p:nvPr/>
          </p:nvSpPr>
          <p:spPr bwMode="auto">
            <a:xfrm>
              <a:off x="624" y="326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79" name="Oval 11"/>
            <p:cNvSpPr>
              <a:spLocks noChangeArrowheads="1"/>
            </p:cNvSpPr>
            <p:nvPr/>
          </p:nvSpPr>
          <p:spPr bwMode="auto">
            <a:xfrm>
              <a:off x="768"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80" name="Oval 12"/>
            <p:cNvSpPr>
              <a:spLocks noChangeArrowheads="1"/>
            </p:cNvSpPr>
            <p:nvPr/>
          </p:nvSpPr>
          <p:spPr bwMode="auto">
            <a:xfrm>
              <a:off x="1006"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81" name="Oval 13"/>
            <p:cNvSpPr>
              <a:spLocks noChangeArrowheads="1"/>
            </p:cNvSpPr>
            <p:nvPr/>
          </p:nvSpPr>
          <p:spPr bwMode="auto">
            <a:xfrm>
              <a:off x="384"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83" name="Line 15"/>
            <p:cNvSpPr>
              <a:spLocks noChangeShapeType="1"/>
            </p:cNvSpPr>
            <p:nvPr/>
          </p:nvSpPr>
          <p:spPr bwMode="auto">
            <a:xfrm flipV="1">
              <a:off x="432"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84" name="Line 16"/>
            <p:cNvSpPr>
              <a:spLocks noChangeShapeType="1"/>
            </p:cNvSpPr>
            <p:nvPr/>
          </p:nvSpPr>
          <p:spPr bwMode="auto">
            <a:xfrm flipV="1">
              <a:off x="624"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85" name="Line 17"/>
            <p:cNvSpPr>
              <a:spLocks noChangeShapeType="1"/>
            </p:cNvSpPr>
            <p:nvPr/>
          </p:nvSpPr>
          <p:spPr bwMode="auto">
            <a:xfrm flipV="1">
              <a:off x="816"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86" name="Line 18"/>
            <p:cNvSpPr>
              <a:spLocks noChangeShapeType="1"/>
            </p:cNvSpPr>
            <p:nvPr/>
          </p:nvSpPr>
          <p:spPr bwMode="auto">
            <a:xfrm flipH="1" flipV="1">
              <a:off x="624"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87" name="Line 19"/>
            <p:cNvSpPr>
              <a:spLocks noChangeShapeType="1"/>
            </p:cNvSpPr>
            <p:nvPr/>
          </p:nvSpPr>
          <p:spPr bwMode="auto">
            <a:xfrm flipH="1" flipV="1">
              <a:off x="816"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88" name="Line 20"/>
            <p:cNvSpPr>
              <a:spLocks noChangeShapeType="1"/>
            </p:cNvSpPr>
            <p:nvPr/>
          </p:nvSpPr>
          <p:spPr bwMode="auto">
            <a:xfrm flipH="1" flipV="1">
              <a:off x="1008"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193" name="Oval 25"/>
            <p:cNvSpPr>
              <a:spLocks noChangeArrowheads="1"/>
            </p:cNvSpPr>
            <p:nvPr/>
          </p:nvSpPr>
          <p:spPr bwMode="auto">
            <a:xfrm>
              <a:off x="1535" y="288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4" name="Oval 26"/>
            <p:cNvSpPr>
              <a:spLocks noChangeArrowheads="1"/>
            </p:cNvSpPr>
            <p:nvPr/>
          </p:nvSpPr>
          <p:spPr bwMode="auto">
            <a:xfrm>
              <a:off x="1344" y="3071"/>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5" name="Oval 27"/>
            <p:cNvSpPr>
              <a:spLocks noChangeArrowheads="1"/>
            </p:cNvSpPr>
            <p:nvPr/>
          </p:nvSpPr>
          <p:spPr bwMode="auto">
            <a:xfrm>
              <a:off x="1726" y="307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6" name="Oval 28"/>
            <p:cNvSpPr>
              <a:spLocks noChangeArrowheads="1"/>
            </p:cNvSpPr>
            <p:nvPr/>
          </p:nvSpPr>
          <p:spPr bwMode="auto">
            <a:xfrm>
              <a:off x="1440" y="326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7" name="Oval 29"/>
            <p:cNvSpPr>
              <a:spLocks noChangeArrowheads="1"/>
            </p:cNvSpPr>
            <p:nvPr/>
          </p:nvSpPr>
          <p:spPr bwMode="auto">
            <a:xfrm>
              <a:off x="1584"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8" name="Oval 30"/>
            <p:cNvSpPr>
              <a:spLocks noChangeArrowheads="1"/>
            </p:cNvSpPr>
            <p:nvPr/>
          </p:nvSpPr>
          <p:spPr bwMode="auto">
            <a:xfrm>
              <a:off x="1822"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199" name="Oval 31"/>
            <p:cNvSpPr>
              <a:spLocks noChangeArrowheads="1"/>
            </p:cNvSpPr>
            <p:nvPr/>
          </p:nvSpPr>
          <p:spPr bwMode="auto">
            <a:xfrm>
              <a:off x="1200"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00" name="Line 32"/>
            <p:cNvSpPr>
              <a:spLocks noChangeShapeType="1"/>
            </p:cNvSpPr>
            <p:nvPr/>
          </p:nvSpPr>
          <p:spPr bwMode="auto">
            <a:xfrm flipV="1">
              <a:off x="1248"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1" name="Line 33"/>
            <p:cNvSpPr>
              <a:spLocks noChangeShapeType="1"/>
            </p:cNvSpPr>
            <p:nvPr/>
          </p:nvSpPr>
          <p:spPr bwMode="auto">
            <a:xfrm flipV="1">
              <a:off x="1440"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2" name="Line 34"/>
            <p:cNvSpPr>
              <a:spLocks noChangeShapeType="1"/>
            </p:cNvSpPr>
            <p:nvPr/>
          </p:nvSpPr>
          <p:spPr bwMode="auto">
            <a:xfrm flipV="1">
              <a:off x="1632"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3" name="Line 35"/>
            <p:cNvSpPr>
              <a:spLocks noChangeShapeType="1"/>
            </p:cNvSpPr>
            <p:nvPr/>
          </p:nvSpPr>
          <p:spPr bwMode="auto">
            <a:xfrm flipH="1" flipV="1">
              <a:off x="1440" y="3169"/>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4" name="Line 36"/>
            <p:cNvSpPr>
              <a:spLocks noChangeShapeType="1"/>
            </p:cNvSpPr>
            <p:nvPr/>
          </p:nvSpPr>
          <p:spPr bwMode="auto">
            <a:xfrm flipH="1" flipV="1">
              <a:off x="1632"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5" name="Line 37"/>
            <p:cNvSpPr>
              <a:spLocks noChangeShapeType="1"/>
            </p:cNvSpPr>
            <p:nvPr/>
          </p:nvSpPr>
          <p:spPr bwMode="auto">
            <a:xfrm flipH="1" flipV="1">
              <a:off x="1824" y="3169"/>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6" name="Oval 38"/>
            <p:cNvSpPr>
              <a:spLocks noChangeArrowheads="1"/>
            </p:cNvSpPr>
            <p:nvPr/>
          </p:nvSpPr>
          <p:spPr bwMode="auto">
            <a:xfrm>
              <a:off x="1104" y="264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07" name="Line 39"/>
            <p:cNvSpPr>
              <a:spLocks noChangeShapeType="1"/>
            </p:cNvSpPr>
            <p:nvPr/>
          </p:nvSpPr>
          <p:spPr bwMode="auto">
            <a:xfrm flipV="1">
              <a:off x="816" y="2736"/>
              <a:ext cx="28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08" name="Line 40"/>
            <p:cNvSpPr>
              <a:spLocks noChangeShapeType="1"/>
            </p:cNvSpPr>
            <p:nvPr/>
          </p:nvSpPr>
          <p:spPr bwMode="auto">
            <a:xfrm flipH="1" flipV="1">
              <a:off x="1200" y="2736"/>
              <a:ext cx="336"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7270" name="Group 102"/>
          <p:cNvGrpSpPr>
            <a:grpSpLocks/>
          </p:cNvGrpSpPr>
          <p:nvPr/>
        </p:nvGrpSpPr>
        <p:grpSpPr bwMode="auto">
          <a:xfrm>
            <a:off x="3657600" y="4191000"/>
            <a:ext cx="2286000" cy="1600200"/>
            <a:chOff x="2208" y="2640"/>
            <a:chExt cx="1440" cy="1008"/>
          </a:xfrm>
        </p:grpSpPr>
        <p:sp>
          <p:nvSpPr>
            <p:cNvPr id="7174" name="Text Box 6"/>
            <p:cNvSpPr txBox="1">
              <a:spLocks noChangeArrowheads="1"/>
            </p:cNvSpPr>
            <p:nvPr/>
          </p:nvSpPr>
          <p:spPr bwMode="auto">
            <a:xfrm>
              <a:off x="2592" y="3360"/>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Balanced</a:t>
              </a:r>
            </a:p>
          </p:txBody>
        </p:sp>
        <p:sp>
          <p:nvSpPr>
            <p:cNvPr id="7211" name="Oval 43"/>
            <p:cNvSpPr>
              <a:spLocks noChangeArrowheads="1"/>
            </p:cNvSpPr>
            <p:nvPr/>
          </p:nvSpPr>
          <p:spPr bwMode="auto">
            <a:xfrm>
              <a:off x="2543" y="2877"/>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2" name="Oval 44"/>
            <p:cNvSpPr>
              <a:spLocks noChangeArrowheads="1"/>
            </p:cNvSpPr>
            <p:nvPr/>
          </p:nvSpPr>
          <p:spPr bwMode="auto">
            <a:xfrm>
              <a:off x="2352" y="3068"/>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3" name="Oval 45"/>
            <p:cNvSpPr>
              <a:spLocks noChangeArrowheads="1"/>
            </p:cNvSpPr>
            <p:nvPr/>
          </p:nvSpPr>
          <p:spPr bwMode="auto">
            <a:xfrm>
              <a:off x="2734" y="307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5" name="Oval 47"/>
            <p:cNvSpPr>
              <a:spLocks noChangeArrowheads="1"/>
            </p:cNvSpPr>
            <p:nvPr/>
          </p:nvSpPr>
          <p:spPr bwMode="auto">
            <a:xfrm>
              <a:off x="2592"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6" name="Oval 48"/>
            <p:cNvSpPr>
              <a:spLocks noChangeArrowheads="1"/>
            </p:cNvSpPr>
            <p:nvPr/>
          </p:nvSpPr>
          <p:spPr bwMode="auto">
            <a:xfrm>
              <a:off x="2830"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7" name="Oval 49"/>
            <p:cNvSpPr>
              <a:spLocks noChangeArrowheads="1"/>
            </p:cNvSpPr>
            <p:nvPr/>
          </p:nvSpPr>
          <p:spPr bwMode="auto">
            <a:xfrm>
              <a:off x="2208"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18" name="Line 50"/>
            <p:cNvSpPr>
              <a:spLocks noChangeShapeType="1"/>
            </p:cNvSpPr>
            <p:nvPr/>
          </p:nvSpPr>
          <p:spPr bwMode="auto">
            <a:xfrm flipV="1">
              <a:off x="2256"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19" name="Line 51"/>
            <p:cNvSpPr>
              <a:spLocks noChangeShapeType="1"/>
            </p:cNvSpPr>
            <p:nvPr/>
          </p:nvSpPr>
          <p:spPr bwMode="auto">
            <a:xfrm flipV="1">
              <a:off x="2448"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20" name="Line 52"/>
            <p:cNvSpPr>
              <a:spLocks noChangeShapeType="1"/>
            </p:cNvSpPr>
            <p:nvPr/>
          </p:nvSpPr>
          <p:spPr bwMode="auto">
            <a:xfrm flipV="1">
              <a:off x="2640"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22" name="Line 54"/>
            <p:cNvSpPr>
              <a:spLocks noChangeShapeType="1"/>
            </p:cNvSpPr>
            <p:nvPr/>
          </p:nvSpPr>
          <p:spPr bwMode="auto">
            <a:xfrm flipH="1" flipV="1">
              <a:off x="2640"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23" name="Line 55"/>
            <p:cNvSpPr>
              <a:spLocks noChangeShapeType="1"/>
            </p:cNvSpPr>
            <p:nvPr/>
          </p:nvSpPr>
          <p:spPr bwMode="auto">
            <a:xfrm flipH="1" flipV="1">
              <a:off x="2832"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24" name="Oval 56"/>
            <p:cNvSpPr>
              <a:spLocks noChangeArrowheads="1"/>
            </p:cNvSpPr>
            <p:nvPr/>
          </p:nvSpPr>
          <p:spPr bwMode="auto">
            <a:xfrm>
              <a:off x="3359" y="288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25" name="Oval 57"/>
            <p:cNvSpPr>
              <a:spLocks noChangeArrowheads="1"/>
            </p:cNvSpPr>
            <p:nvPr/>
          </p:nvSpPr>
          <p:spPr bwMode="auto">
            <a:xfrm>
              <a:off x="3168" y="3071"/>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26" name="Oval 58"/>
            <p:cNvSpPr>
              <a:spLocks noChangeArrowheads="1"/>
            </p:cNvSpPr>
            <p:nvPr/>
          </p:nvSpPr>
          <p:spPr bwMode="auto">
            <a:xfrm>
              <a:off x="3550" y="307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27" name="Oval 59"/>
            <p:cNvSpPr>
              <a:spLocks noChangeArrowheads="1"/>
            </p:cNvSpPr>
            <p:nvPr/>
          </p:nvSpPr>
          <p:spPr bwMode="auto">
            <a:xfrm>
              <a:off x="3264" y="326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32" name="Line 64"/>
            <p:cNvSpPr>
              <a:spLocks noChangeShapeType="1"/>
            </p:cNvSpPr>
            <p:nvPr/>
          </p:nvSpPr>
          <p:spPr bwMode="auto">
            <a:xfrm flipV="1">
              <a:off x="3264"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34" name="Line 66"/>
            <p:cNvSpPr>
              <a:spLocks noChangeShapeType="1"/>
            </p:cNvSpPr>
            <p:nvPr/>
          </p:nvSpPr>
          <p:spPr bwMode="auto">
            <a:xfrm flipH="1" flipV="1">
              <a:off x="3264" y="3169"/>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35" name="Line 67"/>
            <p:cNvSpPr>
              <a:spLocks noChangeShapeType="1"/>
            </p:cNvSpPr>
            <p:nvPr/>
          </p:nvSpPr>
          <p:spPr bwMode="auto">
            <a:xfrm flipH="1" flipV="1">
              <a:off x="3456"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37" name="Oval 69"/>
            <p:cNvSpPr>
              <a:spLocks noChangeArrowheads="1"/>
            </p:cNvSpPr>
            <p:nvPr/>
          </p:nvSpPr>
          <p:spPr bwMode="auto">
            <a:xfrm>
              <a:off x="2928" y="264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38" name="Line 70"/>
            <p:cNvSpPr>
              <a:spLocks noChangeShapeType="1"/>
            </p:cNvSpPr>
            <p:nvPr/>
          </p:nvSpPr>
          <p:spPr bwMode="auto">
            <a:xfrm flipV="1">
              <a:off x="2640" y="2736"/>
              <a:ext cx="28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39" name="Line 71"/>
            <p:cNvSpPr>
              <a:spLocks noChangeShapeType="1"/>
            </p:cNvSpPr>
            <p:nvPr/>
          </p:nvSpPr>
          <p:spPr bwMode="auto">
            <a:xfrm flipH="1" flipV="1">
              <a:off x="3024" y="2736"/>
              <a:ext cx="336"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7271" name="Group 103"/>
          <p:cNvGrpSpPr>
            <a:grpSpLocks/>
          </p:cNvGrpSpPr>
          <p:nvPr/>
        </p:nvGrpSpPr>
        <p:grpSpPr bwMode="auto">
          <a:xfrm>
            <a:off x="6323013" y="4191000"/>
            <a:ext cx="2058987" cy="1600200"/>
            <a:chOff x="3887" y="2640"/>
            <a:chExt cx="1297" cy="1008"/>
          </a:xfrm>
        </p:grpSpPr>
        <p:sp>
          <p:nvSpPr>
            <p:cNvPr id="7173" name="Text Box 5"/>
            <p:cNvSpPr txBox="1">
              <a:spLocks noChangeArrowheads="1"/>
            </p:cNvSpPr>
            <p:nvPr/>
          </p:nvSpPr>
          <p:spPr bwMode="auto">
            <a:xfrm>
              <a:off x="3984" y="3360"/>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Not balanced</a:t>
              </a:r>
            </a:p>
          </p:txBody>
        </p:sp>
        <p:sp>
          <p:nvSpPr>
            <p:cNvPr id="7240" name="Oval 72"/>
            <p:cNvSpPr>
              <a:spLocks noChangeArrowheads="1"/>
            </p:cNvSpPr>
            <p:nvPr/>
          </p:nvSpPr>
          <p:spPr bwMode="auto">
            <a:xfrm>
              <a:off x="4222" y="2877"/>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1" name="Oval 73"/>
            <p:cNvSpPr>
              <a:spLocks noChangeArrowheads="1"/>
            </p:cNvSpPr>
            <p:nvPr/>
          </p:nvSpPr>
          <p:spPr bwMode="auto">
            <a:xfrm>
              <a:off x="4031" y="3068"/>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2" name="Oval 74"/>
            <p:cNvSpPr>
              <a:spLocks noChangeArrowheads="1"/>
            </p:cNvSpPr>
            <p:nvPr/>
          </p:nvSpPr>
          <p:spPr bwMode="auto">
            <a:xfrm>
              <a:off x="4413" y="307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3" name="Oval 75"/>
            <p:cNvSpPr>
              <a:spLocks noChangeArrowheads="1"/>
            </p:cNvSpPr>
            <p:nvPr/>
          </p:nvSpPr>
          <p:spPr bwMode="auto">
            <a:xfrm>
              <a:off x="4127" y="326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4" name="Oval 76"/>
            <p:cNvSpPr>
              <a:spLocks noChangeArrowheads="1"/>
            </p:cNvSpPr>
            <p:nvPr/>
          </p:nvSpPr>
          <p:spPr bwMode="auto">
            <a:xfrm>
              <a:off x="4271"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5" name="Oval 77"/>
            <p:cNvSpPr>
              <a:spLocks noChangeArrowheads="1"/>
            </p:cNvSpPr>
            <p:nvPr/>
          </p:nvSpPr>
          <p:spPr bwMode="auto">
            <a:xfrm>
              <a:off x="4509"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6" name="Oval 78"/>
            <p:cNvSpPr>
              <a:spLocks noChangeArrowheads="1"/>
            </p:cNvSpPr>
            <p:nvPr/>
          </p:nvSpPr>
          <p:spPr bwMode="auto">
            <a:xfrm>
              <a:off x="3887"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47" name="Line 79"/>
            <p:cNvSpPr>
              <a:spLocks noChangeShapeType="1"/>
            </p:cNvSpPr>
            <p:nvPr/>
          </p:nvSpPr>
          <p:spPr bwMode="auto">
            <a:xfrm flipV="1">
              <a:off x="3935"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48" name="Line 80"/>
            <p:cNvSpPr>
              <a:spLocks noChangeShapeType="1"/>
            </p:cNvSpPr>
            <p:nvPr/>
          </p:nvSpPr>
          <p:spPr bwMode="auto">
            <a:xfrm flipV="1">
              <a:off x="4127"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49" name="Line 81"/>
            <p:cNvSpPr>
              <a:spLocks noChangeShapeType="1"/>
            </p:cNvSpPr>
            <p:nvPr/>
          </p:nvSpPr>
          <p:spPr bwMode="auto">
            <a:xfrm flipV="1">
              <a:off x="4319"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50" name="Line 82"/>
            <p:cNvSpPr>
              <a:spLocks noChangeShapeType="1"/>
            </p:cNvSpPr>
            <p:nvPr/>
          </p:nvSpPr>
          <p:spPr bwMode="auto">
            <a:xfrm flipH="1" flipV="1">
              <a:off x="4127"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51" name="Line 83"/>
            <p:cNvSpPr>
              <a:spLocks noChangeShapeType="1"/>
            </p:cNvSpPr>
            <p:nvPr/>
          </p:nvSpPr>
          <p:spPr bwMode="auto">
            <a:xfrm flipH="1" flipV="1">
              <a:off x="4319"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52" name="Line 84"/>
            <p:cNvSpPr>
              <a:spLocks noChangeShapeType="1"/>
            </p:cNvSpPr>
            <p:nvPr/>
          </p:nvSpPr>
          <p:spPr bwMode="auto">
            <a:xfrm flipH="1" flipV="1">
              <a:off x="4511"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53" name="Oval 85"/>
            <p:cNvSpPr>
              <a:spLocks noChangeArrowheads="1"/>
            </p:cNvSpPr>
            <p:nvPr/>
          </p:nvSpPr>
          <p:spPr bwMode="auto">
            <a:xfrm>
              <a:off x="5038" y="288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54" name="Oval 86"/>
            <p:cNvSpPr>
              <a:spLocks noChangeArrowheads="1"/>
            </p:cNvSpPr>
            <p:nvPr/>
          </p:nvSpPr>
          <p:spPr bwMode="auto">
            <a:xfrm>
              <a:off x="4847" y="3071"/>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56" name="Oval 88"/>
            <p:cNvSpPr>
              <a:spLocks noChangeArrowheads="1"/>
            </p:cNvSpPr>
            <p:nvPr/>
          </p:nvSpPr>
          <p:spPr bwMode="auto">
            <a:xfrm>
              <a:off x="4943" y="326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59" name="Oval 91"/>
            <p:cNvSpPr>
              <a:spLocks noChangeArrowheads="1"/>
            </p:cNvSpPr>
            <p:nvPr/>
          </p:nvSpPr>
          <p:spPr bwMode="auto">
            <a:xfrm>
              <a:off x="4703"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60" name="Line 92"/>
            <p:cNvSpPr>
              <a:spLocks noChangeShapeType="1"/>
            </p:cNvSpPr>
            <p:nvPr/>
          </p:nvSpPr>
          <p:spPr bwMode="auto">
            <a:xfrm flipV="1">
              <a:off x="4751"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61" name="Line 93"/>
            <p:cNvSpPr>
              <a:spLocks noChangeShapeType="1"/>
            </p:cNvSpPr>
            <p:nvPr/>
          </p:nvSpPr>
          <p:spPr bwMode="auto">
            <a:xfrm flipV="1">
              <a:off x="4943"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63" name="Line 95"/>
            <p:cNvSpPr>
              <a:spLocks noChangeShapeType="1"/>
            </p:cNvSpPr>
            <p:nvPr/>
          </p:nvSpPr>
          <p:spPr bwMode="auto">
            <a:xfrm flipH="1" flipV="1">
              <a:off x="4943" y="3169"/>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66" name="Oval 98"/>
            <p:cNvSpPr>
              <a:spLocks noChangeArrowheads="1"/>
            </p:cNvSpPr>
            <p:nvPr/>
          </p:nvSpPr>
          <p:spPr bwMode="auto">
            <a:xfrm>
              <a:off x="4607" y="264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7267" name="Line 99"/>
            <p:cNvSpPr>
              <a:spLocks noChangeShapeType="1"/>
            </p:cNvSpPr>
            <p:nvPr/>
          </p:nvSpPr>
          <p:spPr bwMode="auto">
            <a:xfrm flipV="1">
              <a:off x="4319" y="2736"/>
              <a:ext cx="28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268" name="Line 100"/>
            <p:cNvSpPr>
              <a:spLocks noChangeShapeType="1"/>
            </p:cNvSpPr>
            <p:nvPr/>
          </p:nvSpPr>
          <p:spPr bwMode="auto">
            <a:xfrm flipH="1" flipV="1">
              <a:off x="4703" y="2736"/>
              <a:ext cx="336"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7275" name="Group 107"/>
          <p:cNvGrpSpPr>
            <a:grpSpLocks/>
          </p:cNvGrpSpPr>
          <p:nvPr/>
        </p:nvGrpSpPr>
        <p:grpSpPr bwMode="auto">
          <a:xfrm>
            <a:off x="457200" y="4419600"/>
            <a:ext cx="990600" cy="1006475"/>
            <a:chOff x="288" y="2784"/>
            <a:chExt cx="624" cy="634"/>
          </a:xfrm>
        </p:grpSpPr>
        <p:sp>
          <p:nvSpPr>
            <p:cNvPr id="7272" name="Text Box 104"/>
            <p:cNvSpPr txBox="1">
              <a:spLocks noChangeArrowheads="1"/>
            </p:cNvSpPr>
            <p:nvPr/>
          </p:nvSpPr>
          <p:spPr bwMode="auto">
            <a:xfrm>
              <a:off x="480" y="2784"/>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000">
                  <a:solidFill>
                    <a:srgbClr val="FFFF99"/>
                  </a:solidFill>
                  <a:latin typeface="Verdana" pitchFamily="34" charset="0"/>
                </a:rPr>
                <a:t>n-2</a:t>
              </a:r>
            </a:p>
          </p:txBody>
        </p:sp>
        <p:sp>
          <p:nvSpPr>
            <p:cNvPr id="7273" name="Text Box 105"/>
            <p:cNvSpPr txBox="1">
              <a:spLocks noChangeArrowheads="1"/>
            </p:cNvSpPr>
            <p:nvPr/>
          </p:nvSpPr>
          <p:spPr bwMode="auto">
            <a:xfrm>
              <a:off x="288" y="2976"/>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000">
                  <a:solidFill>
                    <a:srgbClr val="FFFF99"/>
                  </a:solidFill>
                  <a:latin typeface="Verdana" pitchFamily="34" charset="0"/>
                </a:rPr>
                <a:t>n-1</a:t>
              </a:r>
            </a:p>
          </p:txBody>
        </p:sp>
        <p:sp>
          <p:nvSpPr>
            <p:cNvPr id="7274" name="Text Box 106"/>
            <p:cNvSpPr txBox="1">
              <a:spLocks noChangeArrowheads="1"/>
            </p:cNvSpPr>
            <p:nvPr/>
          </p:nvSpPr>
          <p:spPr bwMode="auto">
            <a:xfrm>
              <a:off x="288" y="316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000">
                  <a:solidFill>
                    <a:srgbClr val="FFFF99"/>
                  </a:solidFill>
                  <a:latin typeface="Verdana" pitchFamily="34" charset="0"/>
                </a:rPr>
                <a:t>n</a:t>
              </a:r>
            </a:p>
          </p:txBody>
        </p:sp>
      </p:grpSp>
    </p:spTree>
    <p:extLst>
      <p:ext uri="{BB962C8B-B14F-4D97-AF65-F5344CB8AC3E}">
        <p14:creationId xmlns:p14="http://schemas.microsoft.com/office/powerpoint/2010/main" val="277093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69"/>
                                        </p:tgtEl>
                                        <p:attrNameLst>
                                          <p:attrName>style.visibility</p:attrName>
                                        </p:attrNameLst>
                                      </p:cBhvr>
                                      <p:to>
                                        <p:strVal val="visible"/>
                                      </p:to>
                                    </p:set>
                                    <p:animEffect transition="in" filter="dissolve">
                                      <p:cBhvr>
                                        <p:cTn id="7" dur="500"/>
                                        <p:tgtEl>
                                          <p:spTgt spid="7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5"/>
                                        </p:tgtEl>
                                        <p:attrNameLst>
                                          <p:attrName>style.visibility</p:attrName>
                                        </p:attrNameLst>
                                      </p:cBhvr>
                                      <p:to>
                                        <p:strVal val="visible"/>
                                      </p:to>
                                    </p:set>
                                    <p:animEffect transition="in" filter="dissolve">
                                      <p:cBhvr>
                                        <p:cTn id="12" dur="500"/>
                                        <p:tgtEl>
                                          <p:spTgt spid="7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0"/>
                                        </p:tgtEl>
                                        <p:attrNameLst>
                                          <p:attrName>style.visibility</p:attrName>
                                        </p:attrNameLst>
                                      </p:cBhvr>
                                      <p:to>
                                        <p:strVal val="visible"/>
                                      </p:to>
                                    </p:set>
                                    <p:animEffect transition="in" filter="dissolve">
                                      <p:cBhvr>
                                        <p:cTn id="17" dur="500"/>
                                        <p:tgtEl>
                                          <p:spTgt spid="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271"/>
                                        </p:tgtEl>
                                        <p:attrNameLst>
                                          <p:attrName>style.visibility</p:attrName>
                                        </p:attrNameLst>
                                      </p:cBhvr>
                                      <p:to>
                                        <p:strVal val="visible"/>
                                      </p:to>
                                    </p:set>
                                    <p:animEffect transition="in" filter="dissolve">
                                      <p:cBhvr>
                                        <p:cTn id="22" dur="500"/>
                                        <p:tgtEl>
                                          <p:spTgt spid="7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Left-justified binary trees</a:t>
            </a:r>
          </a:p>
        </p:txBody>
      </p:sp>
      <p:sp>
        <p:nvSpPr>
          <p:cNvPr id="8195" name="Rectangle 3"/>
          <p:cNvSpPr>
            <a:spLocks noGrp="1" noChangeArrowheads="1"/>
          </p:cNvSpPr>
          <p:nvPr>
            <p:ph type="body" idx="1"/>
          </p:nvPr>
        </p:nvSpPr>
        <p:spPr>
          <a:xfrm>
            <a:off x="685800" y="1447800"/>
            <a:ext cx="7772400" cy="2209800"/>
          </a:xfrm>
        </p:spPr>
        <p:txBody>
          <a:bodyPr/>
          <a:lstStyle/>
          <a:p>
            <a:r>
              <a:rPr lang="en-US" altLang="en-US" sz="3200"/>
              <a:t>A balanced binary tree is </a:t>
            </a:r>
            <a:r>
              <a:rPr lang="en-US" altLang="en-US" sz="3200">
                <a:solidFill>
                  <a:schemeClr val="tx2"/>
                </a:solidFill>
              </a:rPr>
              <a:t>left-justified</a:t>
            </a:r>
            <a:r>
              <a:rPr lang="en-US" altLang="en-US" sz="3200"/>
              <a:t> if:</a:t>
            </a:r>
          </a:p>
          <a:p>
            <a:pPr lvl="1"/>
            <a:r>
              <a:rPr lang="en-US" altLang="en-US" sz="2800"/>
              <a:t>all the leaves are at the same depth, or</a:t>
            </a:r>
          </a:p>
          <a:p>
            <a:pPr lvl="1"/>
            <a:r>
              <a:rPr lang="en-US" altLang="en-US" sz="2800"/>
              <a:t>all the leaves at depth </a:t>
            </a:r>
            <a:r>
              <a:rPr lang="en-US" altLang="en-US">
                <a:solidFill>
                  <a:srgbClr val="FFFF99"/>
                </a:solidFill>
                <a:latin typeface="Verdana" pitchFamily="34" charset="0"/>
              </a:rPr>
              <a:t>n+1</a:t>
            </a:r>
            <a:r>
              <a:rPr lang="en-US" altLang="en-US" sz="2800"/>
              <a:t> are to the left of all the nodes at depth </a:t>
            </a:r>
            <a:r>
              <a:rPr lang="en-US" altLang="en-US">
                <a:solidFill>
                  <a:srgbClr val="FFFF99"/>
                </a:solidFill>
                <a:latin typeface="Verdana" pitchFamily="34" charset="0"/>
              </a:rPr>
              <a:t>n</a:t>
            </a:r>
          </a:p>
        </p:txBody>
      </p:sp>
      <p:grpSp>
        <p:nvGrpSpPr>
          <p:cNvPr id="8258" name="Group 66"/>
          <p:cNvGrpSpPr>
            <a:grpSpLocks/>
          </p:cNvGrpSpPr>
          <p:nvPr/>
        </p:nvGrpSpPr>
        <p:grpSpPr bwMode="auto">
          <a:xfrm>
            <a:off x="1371600" y="3886200"/>
            <a:ext cx="2286000" cy="1752600"/>
            <a:chOff x="864" y="2640"/>
            <a:chExt cx="1440" cy="1104"/>
          </a:xfrm>
        </p:grpSpPr>
        <p:sp>
          <p:nvSpPr>
            <p:cNvPr id="8196" name="Text Box 4"/>
            <p:cNvSpPr txBox="1">
              <a:spLocks noChangeArrowheads="1"/>
            </p:cNvSpPr>
            <p:nvPr/>
          </p:nvSpPr>
          <p:spPr bwMode="auto">
            <a:xfrm>
              <a:off x="1056" y="3456"/>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Left-justified</a:t>
              </a:r>
            </a:p>
          </p:txBody>
        </p:sp>
        <p:sp>
          <p:nvSpPr>
            <p:cNvPr id="8200" name="Oval 8"/>
            <p:cNvSpPr>
              <a:spLocks noChangeArrowheads="1"/>
            </p:cNvSpPr>
            <p:nvPr/>
          </p:nvSpPr>
          <p:spPr bwMode="auto">
            <a:xfrm>
              <a:off x="1199" y="2877"/>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1" name="Oval 9"/>
            <p:cNvSpPr>
              <a:spLocks noChangeArrowheads="1"/>
            </p:cNvSpPr>
            <p:nvPr/>
          </p:nvSpPr>
          <p:spPr bwMode="auto">
            <a:xfrm>
              <a:off x="1008" y="3068"/>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2" name="Oval 10"/>
            <p:cNvSpPr>
              <a:spLocks noChangeArrowheads="1"/>
            </p:cNvSpPr>
            <p:nvPr/>
          </p:nvSpPr>
          <p:spPr bwMode="auto">
            <a:xfrm>
              <a:off x="1390" y="307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3" name="Oval 11"/>
            <p:cNvSpPr>
              <a:spLocks noChangeArrowheads="1"/>
            </p:cNvSpPr>
            <p:nvPr/>
          </p:nvSpPr>
          <p:spPr bwMode="auto">
            <a:xfrm>
              <a:off x="1104" y="326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4" name="Oval 12"/>
            <p:cNvSpPr>
              <a:spLocks noChangeArrowheads="1"/>
            </p:cNvSpPr>
            <p:nvPr/>
          </p:nvSpPr>
          <p:spPr bwMode="auto">
            <a:xfrm>
              <a:off x="1248"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5" name="Oval 13"/>
            <p:cNvSpPr>
              <a:spLocks noChangeArrowheads="1"/>
            </p:cNvSpPr>
            <p:nvPr/>
          </p:nvSpPr>
          <p:spPr bwMode="auto">
            <a:xfrm>
              <a:off x="1486"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6" name="Oval 14"/>
            <p:cNvSpPr>
              <a:spLocks noChangeArrowheads="1"/>
            </p:cNvSpPr>
            <p:nvPr/>
          </p:nvSpPr>
          <p:spPr bwMode="auto">
            <a:xfrm>
              <a:off x="864"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07" name="Line 15"/>
            <p:cNvSpPr>
              <a:spLocks noChangeShapeType="1"/>
            </p:cNvSpPr>
            <p:nvPr/>
          </p:nvSpPr>
          <p:spPr bwMode="auto">
            <a:xfrm flipV="1">
              <a:off x="912"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08" name="Line 16"/>
            <p:cNvSpPr>
              <a:spLocks noChangeShapeType="1"/>
            </p:cNvSpPr>
            <p:nvPr/>
          </p:nvSpPr>
          <p:spPr bwMode="auto">
            <a:xfrm flipV="1">
              <a:off x="1104"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09" name="Line 17"/>
            <p:cNvSpPr>
              <a:spLocks noChangeShapeType="1"/>
            </p:cNvSpPr>
            <p:nvPr/>
          </p:nvSpPr>
          <p:spPr bwMode="auto">
            <a:xfrm flipV="1">
              <a:off x="1296"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10" name="Line 18"/>
            <p:cNvSpPr>
              <a:spLocks noChangeShapeType="1"/>
            </p:cNvSpPr>
            <p:nvPr/>
          </p:nvSpPr>
          <p:spPr bwMode="auto">
            <a:xfrm flipH="1" flipV="1">
              <a:off x="1104"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11" name="Line 19"/>
            <p:cNvSpPr>
              <a:spLocks noChangeShapeType="1"/>
            </p:cNvSpPr>
            <p:nvPr/>
          </p:nvSpPr>
          <p:spPr bwMode="auto">
            <a:xfrm flipH="1" flipV="1">
              <a:off x="1296"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12" name="Line 20"/>
            <p:cNvSpPr>
              <a:spLocks noChangeShapeType="1"/>
            </p:cNvSpPr>
            <p:nvPr/>
          </p:nvSpPr>
          <p:spPr bwMode="auto">
            <a:xfrm flipH="1" flipV="1">
              <a:off x="1488"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13" name="Oval 21"/>
            <p:cNvSpPr>
              <a:spLocks noChangeArrowheads="1"/>
            </p:cNvSpPr>
            <p:nvPr/>
          </p:nvSpPr>
          <p:spPr bwMode="auto">
            <a:xfrm>
              <a:off x="2015" y="288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14" name="Oval 22"/>
            <p:cNvSpPr>
              <a:spLocks noChangeArrowheads="1"/>
            </p:cNvSpPr>
            <p:nvPr/>
          </p:nvSpPr>
          <p:spPr bwMode="auto">
            <a:xfrm>
              <a:off x="1824" y="3071"/>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15" name="Oval 23"/>
            <p:cNvSpPr>
              <a:spLocks noChangeArrowheads="1"/>
            </p:cNvSpPr>
            <p:nvPr/>
          </p:nvSpPr>
          <p:spPr bwMode="auto">
            <a:xfrm>
              <a:off x="2206" y="307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19" name="Oval 27"/>
            <p:cNvSpPr>
              <a:spLocks noChangeArrowheads="1"/>
            </p:cNvSpPr>
            <p:nvPr/>
          </p:nvSpPr>
          <p:spPr bwMode="auto">
            <a:xfrm>
              <a:off x="1680"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20" name="Line 28"/>
            <p:cNvSpPr>
              <a:spLocks noChangeShapeType="1"/>
            </p:cNvSpPr>
            <p:nvPr/>
          </p:nvSpPr>
          <p:spPr bwMode="auto">
            <a:xfrm flipV="1">
              <a:off x="1728"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21" name="Line 29"/>
            <p:cNvSpPr>
              <a:spLocks noChangeShapeType="1"/>
            </p:cNvSpPr>
            <p:nvPr/>
          </p:nvSpPr>
          <p:spPr bwMode="auto">
            <a:xfrm flipV="1">
              <a:off x="1920"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24" name="Line 32"/>
            <p:cNvSpPr>
              <a:spLocks noChangeShapeType="1"/>
            </p:cNvSpPr>
            <p:nvPr/>
          </p:nvSpPr>
          <p:spPr bwMode="auto">
            <a:xfrm flipH="1" flipV="1">
              <a:off x="2112"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26" name="Oval 34"/>
            <p:cNvSpPr>
              <a:spLocks noChangeArrowheads="1"/>
            </p:cNvSpPr>
            <p:nvPr/>
          </p:nvSpPr>
          <p:spPr bwMode="auto">
            <a:xfrm>
              <a:off x="1584" y="264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27" name="Line 35"/>
            <p:cNvSpPr>
              <a:spLocks noChangeShapeType="1"/>
            </p:cNvSpPr>
            <p:nvPr/>
          </p:nvSpPr>
          <p:spPr bwMode="auto">
            <a:xfrm flipV="1">
              <a:off x="1296" y="2736"/>
              <a:ext cx="28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28" name="Line 36"/>
            <p:cNvSpPr>
              <a:spLocks noChangeShapeType="1"/>
            </p:cNvSpPr>
            <p:nvPr/>
          </p:nvSpPr>
          <p:spPr bwMode="auto">
            <a:xfrm flipH="1" flipV="1">
              <a:off x="1680" y="2736"/>
              <a:ext cx="336"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8259" name="Group 67"/>
          <p:cNvGrpSpPr>
            <a:grpSpLocks/>
          </p:cNvGrpSpPr>
          <p:nvPr/>
        </p:nvGrpSpPr>
        <p:grpSpPr bwMode="auto">
          <a:xfrm>
            <a:off x="4724400" y="3886200"/>
            <a:ext cx="2590800" cy="1752600"/>
            <a:chOff x="2976" y="2640"/>
            <a:chExt cx="1632" cy="1104"/>
          </a:xfrm>
        </p:grpSpPr>
        <p:sp>
          <p:nvSpPr>
            <p:cNvPr id="8197" name="Text Box 5"/>
            <p:cNvSpPr txBox="1">
              <a:spLocks noChangeArrowheads="1"/>
            </p:cNvSpPr>
            <p:nvPr/>
          </p:nvSpPr>
          <p:spPr bwMode="auto">
            <a:xfrm>
              <a:off x="3072" y="3456"/>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Not left-justified</a:t>
              </a:r>
            </a:p>
          </p:txBody>
        </p:sp>
        <p:sp>
          <p:nvSpPr>
            <p:cNvPr id="8229" name="Oval 37"/>
            <p:cNvSpPr>
              <a:spLocks noChangeArrowheads="1"/>
            </p:cNvSpPr>
            <p:nvPr/>
          </p:nvSpPr>
          <p:spPr bwMode="auto">
            <a:xfrm>
              <a:off x="3311" y="2877"/>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0" name="Oval 38"/>
            <p:cNvSpPr>
              <a:spLocks noChangeArrowheads="1"/>
            </p:cNvSpPr>
            <p:nvPr/>
          </p:nvSpPr>
          <p:spPr bwMode="auto">
            <a:xfrm>
              <a:off x="3120" y="3068"/>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1" name="Oval 39"/>
            <p:cNvSpPr>
              <a:spLocks noChangeArrowheads="1"/>
            </p:cNvSpPr>
            <p:nvPr/>
          </p:nvSpPr>
          <p:spPr bwMode="auto">
            <a:xfrm>
              <a:off x="3502" y="307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2" name="Oval 40"/>
            <p:cNvSpPr>
              <a:spLocks noChangeArrowheads="1"/>
            </p:cNvSpPr>
            <p:nvPr/>
          </p:nvSpPr>
          <p:spPr bwMode="auto">
            <a:xfrm>
              <a:off x="3216" y="326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4" name="Oval 42"/>
            <p:cNvSpPr>
              <a:spLocks noChangeArrowheads="1"/>
            </p:cNvSpPr>
            <p:nvPr/>
          </p:nvSpPr>
          <p:spPr bwMode="auto">
            <a:xfrm>
              <a:off x="3598"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5" name="Oval 43"/>
            <p:cNvSpPr>
              <a:spLocks noChangeArrowheads="1"/>
            </p:cNvSpPr>
            <p:nvPr/>
          </p:nvSpPr>
          <p:spPr bwMode="auto">
            <a:xfrm>
              <a:off x="2976" y="3262"/>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36" name="Line 44"/>
            <p:cNvSpPr>
              <a:spLocks noChangeShapeType="1"/>
            </p:cNvSpPr>
            <p:nvPr/>
          </p:nvSpPr>
          <p:spPr bwMode="auto">
            <a:xfrm flipV="1">
              <a:off x="3024" y="3166"/>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37" name="Line 45"/>
            <p:cNvSpPr>
              <a:spLocks noChangeShapeType="1"/>
            </p:cNvSpPr>
            <p:nvPr/>
          </p:nvSpPr>
          <p:spPr bwMode="auto">
            <a:xfrm flipV="1">
              <a:off x="3216"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39" name="Line 47"/>
            <p:cNvSpPr>
              <a:spLocks noChangeShapeType="1"/>
            </p:cNvSpPr>
            <p:nvPr/>
          </p:nvSpPr>
          <p:spPr bwMode="auto">
            <a:xfrm flipH="1" flipV="1">
              <a:off x="3216"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40" name="Line 48"/>
            <p:cNvSpPr>
              <a:spLocks noChangeShapeType="1"/>
            </p:cNvSpPr>
            <p:nvPr/>
          </p:nvSpPr>
          <p:spPr bwMode="auto">
            <a:xfrm flipH="1" flipV="1">
              <a:off x="3408" y="2974"/>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41" name="Line 49"/>
            <p:cNvSpPr>
              <a:spLocks noChangeShapeType="1"/>
            </p:cNvSpPr>
            <p:nvPr/>
          </p:nvSpPr>
          <p:spPr bwMode="auto">
            <a:xfrm flipH="1" flipV="1">
              <a:off x="3600" y="3166"/>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42" name="Oval 50"/>
            <p:cNvSpPr>
              <a:spLocks noChangeArrowheads="1"/>
            </p:cNvSpPr>
            <p:nvPr/>
          </p:nvSpPr>
          <p:spPr bwMode="auto">
            <a:xfrm>
              <a:off x="4127" y="288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3" name="Oval 51"/>
            <p:cNvSpPr>
              <a:spLocks noChangeArrowheads="1"/>
            </p:cNvSpPr>
            <p:nvPr/>
          </p:nvSpPr>
          <p:spPr bwMode="auto">
            <a:xfrm>
              <a:off x="3936" y="3071"/>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4" name="Oval 52"/>
            <p:cNvSpPr>
              <a:spLocks noChangeArrowheads="1"/>
            </p:cNvSpPr>
            <p:nvPr/>
          </p:nvSpPr>
          <p:spPr bwMode="auto">
            <a:xfrm>
              <a:off x="4318" y="3073"/>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6" name="Oval 54"/>
            <p:cNvSpPr>
              <a:spLocks noChangeArrowheads="1"/>
            </p:cNvSpPr>
            <p:nvPr/>
          </p:nvSpPr>
          <p:spPr bwMode="auto">
            <a:xfrm>
              <a:off x="4176"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7" name="Oval 55"/>
            <p:cNvSpPr>
              <a:spLocks noChangeArrowheads="1"/>
            </p:cNvSpPr>
            <p:nvPr/>
          </p:nvSpPr>
          <p:spPr bwMode="auto">
            <a:xfrm>
              <a:off x="4414"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8" name="Oval 56"/>
            <p:cNvSpPr>
              <a:spLocks noChangeArrowheads="1"/>
            </p:cNvSpPr>
            <p:nvPr/>
          </p:nvSpPr>
          <p:spPr bwMode="auto">
            <a:xfrm>
              <a:off x="3792" y="3265"/>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49" name="Line 57"/>
            <p:cNvSpPr>
              <a:spLocks noChangeShapeType="1"/>
            </p:cNvSpPr>
            <p:nvPr/>
          </p:nvSpPr>
          <p:spPr bwMode="auto">
            <a:xfrm flipV="1">
              <a:off x="3840"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0" name="Line 58"/>
            <p:cNvSpPr>
              <a:spLocks noChangeShapeType="1"/>
            </p:cNvSpPr>
            <p:nvPr/>
          </p:nvSpPr>
          <p:spPr bwMode="auto">
            <a:xfrm flipV="1">
              <a:off x="4032"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1" name="Line 59"/>
            <p:cNvSpPr>
              <a:spLocks noChangeShapeType="1"/>
            </p:cNvSpPr>
            <p:nvPr/>
          </p:nvSpPr>
          <p:spPr bwMode="auto">
            <a:xfrm flipV="1">
              <a:off x="4224" y="3169"/>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3" name="Line 61"/>
            <p:cNvSpPr>
              <a:spLocks noChangeShapeType="1"/>
            </p:cNvSpPr>
            <p:nvPr/>
          </p:nvSpPr>
          <p:spPr bwMode="auto">
            <a:xfrm flipH="1" flipV="1">
              <a:off x="4224" y="2977"/>
              <a:ext cx="96"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4" name="Line 62"/>
            <p:cNvSpPr>
              <a:spLocks noChangeShapeType="1"/>
            </p:cNvSpPr>
            <p:nvPr/>
          </p:nvSpPr>
          <p:spPr bwMode="auto">
            <a:xfrm flipH="1" flipV="1">
              <a:off x="4416" y="3169"/>
              <a:ext cx="48" cy="9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5" name="Oval 63"/>
            <p:cNvSpPr>
              <a:spLocks noChangeArrowheads="1"/>
            </p:cNvSpPr>
            <p:nvPr/>
          </p:nvSpPr>
          <p:spPr bwMode="auto">
            <a:xfrm>
              <a:off x="3696" y="2640"/>
              <a:ext cx="98" cy="98"/>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8256" name="Line 64"/>
            <p:cNvSpPr>
              <a:spLocks noChangeShapeType="1"/>
            </p:cNvSpPr>
            <p:nvPr/>
          </p:nvSpPr>
          <p:spPr bwMode="auto">
            <a:xfrm flipV="1">
              <a:off x="3408" y="2736"/>
              <a:ext cx="28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257" name="Line 65"/>
            <p:cNvSpPr>
              <a:spLocks noChangeShapeType="1"/>
            </p:cNvSpPr>
            <p:nvPr/>
          </p:nvSpPr>
          <p:spPr bwMode="auto">
            <a:xfrm flipH="1" flipV="1">
              <a:off x="3792" y="2736"/>
              <a:ext cx="336"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3976027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58"/>
                                        </p:tgtEl>
                                        <p:attrNameLst>
                                          <p:attrName>style.visibility</p:attrName>
                                        </p:attrNameLst>
                                      </p:cBhvr>
                                      <p:to>
                                        <p:strVal val="visible"/>
                                      </p:to>
                                    </p:set>
                                    <p:animEffect transition="in" filter="dissolve">
                                      <p:cBhvr>
                                        <p:cTn id="7" dur="500"/>
                                        <p:tgtEl>
                                          <p:spTgt spid="8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59"/>
                                        </p:tgtEl>
                                        <p:attrNameLst>
                                          <p:attrName>style.visibility</p:attrName>
                                        </p:attrNameLst>
                                      </p:cBhvr>
                                      <p:to>
                                        <p:strVal val="visible"/>
                                      </p:to>
                                    </p:set>
                                    <p:animEffect transition="in" filter="dissolve">
                                      <p:cBhvr>
                                        <p:cTn id="12" dur="500"/>
                                        <p:tgtEl>
                                          <p:spTgt spid="8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Plan of attack</a:t>
            </a:r>
          </a:p>
        </p:txBody>
      </p:sp>
      <p:sp>
        <p:nvSpPr>
          <p:cNvPr id="9219" name="Rectangle 3"/>
          <p:cNvSpPr>
            <a:spLocks noGrp="1" noChangeArrowheads="1"/>
          </p:cNvSpPr>
          <p:nvPr>
            <p:ph type="body" idx="1"/>
          </p:nvPr>
        </p:nvSpPr>
        <p:spPr/>
        <p:txBody>
          <a:bodyPr/>
          <a:lstStyle/>
          <a:p>
            <a:r>
              <a:rPr lang="en-US" altLang="en-US"/>
              <a:t>First, we will learn how to turn a binary tree into a heap</a:t>
            </a:r>
          </a:p>
          <a:p>
            <a:r>
              <a:rPr lang="en-US" altLang="en-US"/>
              <a:t>Next, we will learn how to turn a binary tree </a:t>
            </a:r>
            <a:r>
              <a:rPr lang="en-US" altLang="en-US" i="1"/>
              <a:t>back</a:t>
            </a:r>
            <a:r>
              <a:rPr lang="en-US" altLang="en-US"/>
              <a:t> into a heap after it has been changed in a certain way</a:t>
            </a:r>
          </a:p>
          <a:p>
            <a:r>
              <a:rPr lang="en-US" altLang="en-US"/>
              <a:t>Finally (this is the cool part) we will see how to use these ideas to sort an </a:t>
            </a:r>
            <a:r>
              <a:rPr lang="en-US" altLang="en-US" i="1"/>
              <a:t>array</a:t>
            </a:r>
            <a:endParaRPr lang="en-US" altLang="en-US"/>
          </a:p>
        </p:txBody>
      </p:sp>
    </p:spTree>
    <p:extLst>
      <p:ext uri="{BB962C8B-B14F-4D97-AF65-F5344CB8AC3E}">
        <p14:creationId xmlns:p14="http://schemas.microsoft.com/office/powerpoint/2010/main" val="791995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heap property</a:t>
            </a:r>
          </a:p>
        </p:txBody>
      </p:sp>
      <p:sp>
        <p:nvSpPr>
          <p:cNvPr id="10243" name="Rectangle 3"/>
          <p:cNvSpPr>
            <a:spLocks noGrp="1" noChangeArrowheads="1"/>
          </p:cNvSpPr>
          <p:nvPr>
            <p:ph type="body" sz="half" idx="1"/>
          </p:nvPr>
        </p:nvSpPr>
        <p:spPr>
          <a:xfrm>
            <a:off x="685800" y="1371600"/>
            <a:ext cx="7772400" cy="1447800"/>
          </a:xfrm>
        </p:spPr>
        <p:txBody>
          <a:bodyPr/>
          <a:lstStyle/>
          <a:p>
            <a:r>
              <a:rPr lang="en-US" altLang="en-US"/>
              <a:t>A node has the </a:t>
            </a:r>
            <a:r>
              <a:rPr lang="en-US" altLang="en-US">
                <a:solidFill>
                  <a:schemeClr val="tx2"/>
                </a:solidFill>
              </a:rPr>
              <a:t>heap property</a:t>
            </a:r>
            <a:r>
              <a:rPr lang="en-US" altLang="en-US"/>
              <a:t> if the value in the node is as large as or larger than the values in its children</a:t>
            </a:r>
          </a:p>
        </p:txBody>
      </p:sp>
      <p:sp>
        <p:nvSpPr>
          <p:cNvPr id="10265" name="Rectangle 25"/>
          <p:cNvSpPr>
            <a:spLocks noGrp="1" noChangeArrowheads="1"/>
          </p:cNvSpPr>
          <p:nvPr>
            <p:ph type="body" sz="half" idx="2"/>
          </p:nvPr>
        </p:nvSpPr>
        <p:spPr>
          <a:xfrm>
            <a:off x="685800" y="5257800"/>
            <a:ext cx="8001000" cy="1371600"/>
          </a:xfrm>
        </p:spPr>
        <p:txBody>
          <a:bodyPr/>
          <a:lstStyle/>
          <a:p>
            <a:pPr>
              <a:lnSpc>
                <a:spcPct val="90000"/>
              </a:lnSpc>
            </a:pPr>
            <a:r>
              <a:rPr lang="en-US" altLang="en-US"/>
              <a:t>All leaf nodes automatically have the heap property</a:t>
            </a:r>
          </a:p>
          <a:p>
            <a:pPr>
              <a:lnSpc>
                <a:spcPct val="90000"/>
              </a:lnSpc>
            </a:pPr>
            <a:r>
              <a:rPr lang="en-US" altLang="en-US"/>
              <a:t>A binary tree is a </a:t>
            </a:r>
            <a:r>
              <a:rPr lang="en-US" altLang="en-US">
                <a:solidFill>
                  <a:schemeClr val="tx2"/>
                </a:solidFill>
              </a:rPr>
              <a:t>heap</a:t>
            </a:r>
            <a:r>
              <a:rPr lang="en-US" altLang="en-US"/>
              <a:t> if </a:t>
            </a:r>
            <a:r>
              <a:rPr lang="en-US" altLang="en-US" i="1"/>
              <a:t>all</a:t>
            </a:r>
            <a:r>
              <a:rPr lang="en-US" altLang="en-US"/>
              <a:t> nodes in it have the heap property</a:t>
            </a:r>
          </a:p>
        </p:txBody>
      </p:sp>
      <p:grpSp>
        <p:nvGrpSpPr>
          <p:cNvPr id="10262" name="Group 22"/>
          <p:cNvGrpSpPr>
            <a:grpSpLocks/>
          </p:cNvGrpSpPr>
          <p:nvPr/>
        </p:nvGrpSpPr>
        <p:grpSpPr bwMode="auto">
          <a:xfrm>
            <a:off x="990600" y="2895600"/>
            <a:ext cx="2057400" cy="2193925"/>
            <a:chOff x="624" y="2256"/>
            <a:chExt cx="1296" cy="1382"/>
          </a:xfrm>
        </p:grpSpPr>
        <p:sp>
          <p:nvSpPr>
            <p:cNvPr id="10244" name="Oval 4"/>
            <p:cNvSpPr>
              <a:spLocks noChangeArrowheads="1"/>
            </p:cNvSpPr>
            <p:nvPr/>
          </p:nvSpPr>
          <p:spPr bwMode="auto">
            <a:xfrm>
              <a:off x="1056" y="2256"/>
              <a:ext cx="432" cy="336"/>
            </a:xfrm>
            <a:prstGeom prst="ellipse">
              <a:avLst/>
            </a:prstGeom>
            <a:noFill/>
            <a:ln w="15875">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66CCFF"/>
                  </a:solidFill>
                  <a:latin typeface="Verdana" pitchFamily="34" charset="0"/>
                </a:rPr>
                <a:t>12</a:t>
              </a:r>
            </a:p>
          </p:txBody>
        </p:sp>
        <p:sp>
          <p:nvSpPr>
            <p:cNvPr id="10245" name="Oval 5"/>
            <p:cNvSpPr>
              <a:spLocks noChangeArrowheads="1"/>
            </p:cNvSpPr>
            <p:nvPr/>
          </p:nvSpPr>
          <p:spPr bwMode="auto">
            <a:xfrm>
              <a:off x="672"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8</a:t>
              </a:r>
            </a:p>
          </p:txBody>
        </p:sp>
        <p:sp>
          <p:nvSpPr>
            <p:cNvPr id="10246" name="Oval 6"/>
            <p:cNvSpPr>
              <a:spLocks noChangeArrowheads="1"/>
            </p:cNvSpPr>
            <p:nvPr/>
          </p:nvSpPr>
          <p:spPr bwMode="auto">
            <a:xfrm>
              <a:off x="1488"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3</a:t>
              </a:r>
            </a:p>
          </p:txBody>
        </p:sp>
        <p:sp>
          <p:nvSpPr>
            <p:cNvPr id="10247" name="Line 7"/>
            <p:cNvSpPr>
              <a:spLocks noChangeShapeType="1"/>
            </p:cNvSpPr>
            <p:nvPr/>
          </p:nvSpPr>
          <p:spPr bwMode="auto">
            <a:xfrm flipH="1">
              <a:off x="960" y="2544"/>
              <a:ext cx="192"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48" name="Line 8"/>
            <p:cNvSpPr>
              <a:spLocks noChangeShapeType="1"/>
            </p:cNvSpPr>
            <p:nvPr/>
          </p:nvSpPr>
          <p:spPr bwMode="auto">
            <a:xfrm>
              <a:off x="1392" y="2544"/>
              <a:ext cx="19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59" name="Text Box 19"/>
            <p:cNvSpPr txBox="1">
              <a:spLocks noChangeArrowheads="1"/>
            </p:cNvSpPr>
            <p:nvPr/>
          </p:nvSpPr>
          <p:spPr bwMode="auto">
            <a:xfrm>
              <a:off x="624" y="3120"/>
              <a:ext cx="124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Blue node has heap property</a:t>
              </a:r>
            </a:p>
          </p:txBody>
        </p:sp>
      </p:grpSp>
      <p:grpSp>
        <p:nvGrpSpPr>
          <p:cNvPr id="10263" name="Group 23"/>
          <p:cNvGrpSpPr>
            <a:grpSpLocks/>
          </p:cNvGrpSpPr>
          <p:nvPr/>
        </p:nvGrpSpPr>
        <p:grpSpPr bwMode="auto">
          <a:xfrm>
            <a:off x="3505200" y="2895600"/>
            <a:ext cx="1981200" cy="2193925"/>
            <a:chOff x="2208" y="2256"/>
            <a:chExt cx="1248" cy="1382"/>
          </a:xfrm>
        </p:grpSpPr>
        <p:sp>
          <p:nvSpPr>
            <p:cNvPr id="10249" name="Oval 9"/>
            <p:cNvSpPr>
              <a:spLocks noChangeArrowheads="1"/>
            </p:cNvSpPr>
            <p:nvPr/>
          </p:nvSpPr>
          <p:spPr bwMode="auto">
            <a:xfrm>
              <a:off x="2592" y="2256"/>
              <a:ext cx="432" cy="336"/>
            </a:xfrm>
            <a:prstGeom prst="ellipse">
              <a:avLst/>
            </a:prstGeom>
            <a:noFill/>
            <a:ln w="15875">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66CCFF"/>
                  </a:solidFill>
                  <a:latin typeface="Verdana" pitchFamily="34" charset="0"/>
                </a:rPr>
                <a:t>12</a:t>
              </a:r>
            </a:p>
          </p:txBody>
        </p:sp>
        <p:sp>
          <p:nvSpPr>
            <p:cNvPr id="10250" name="Oval 10"/>
            <p:cNvSpPr>
              <a:spLocks noChangeArrowheads="1"/>
            </p:cNvSpPr>
            <p:nvPr/>
          </p:nvSpPr>
          <p:spPr bwMode="auto">
            <a:xfrm>
              <a:off x="2208"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8</a:t>
              </a:r>
            </a:p>
          </p:txBody>
        </p:sp>
        <p:sp>
          <p:nvSpPr>
            <p:cNvPr id="10251" name="Oval 11"/>
            <p:cNvSpPr>
              <a:spLocks noChangeArrowheads="1"/>
            </p:cNvSpPr>
            <p:nvPr/>
          </p:nvSpPr>
          <p:spPr bwMode="auto">
            <a:xfrm>
              <a:off x="3024"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12</a:t>
              </a:r>
            </a:p>
          </p:txBody>
        </p:sp>
        <p:sp>
          <p:nvSpPr>
            <p:cNvPr id="10252" name="Line 12"/>
            <p:cNvSpPr>
              <a:spLocks noChangeShapeType="1"/>
            </p:cNvSpPr>
            <p:nvPr/>
          </p:nvSpPr>
          <p:spPr bwMode="auto">
            <a:xfrm flipH="1">
              <a:off x="2496" y="2544"/>
              <a:ext cx="192"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53" name="Line 13"/>
            <p:cNvSpPr>
              <a:spLocks noChangeShapeType="1"/>
            </p:cNvSpPr>
            <p:nvPr/>
          </p:nvSpPr>
          <p:spPr bwMode="auto">
            <a:xfrm>
              <a:off x="2928" y="2544"/>
              <a:ext cx="19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60" name="Text Box 20"/>
            <p:cNvSpPr txBox="1">
              <a:spLocks noChangeArrowheads="1"/>
            </p:cNvSpPr>
            <p:nvPr/>
          </p:nvSpPr>
          <p:spPr bwMode="auto">
            <a:xfrm>
              <a:off x="2208" y="3120"/>
              <a:ext cx="124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Blue node has heap property</a:t>
              </a:r>
            </a:p>
          </p:txBody>
        </p:sp>
      </p:grpSp>
      <p:grpSp>
        <p:nvGrpSpPr>
          <p:cNvPr id="10264" name="Group 24"/>
          <p:cNvGrpSpPr>
            <a:grpSpLocks/>
          </p:cNvGrpSpPr>
          <p:nvPr/>
        </p:nvGrpSpPr>
        <p:grpSpPr bwMode="auto">
          <a:xfrm>
            <a:off x="5715000" y="2895600"/>
            <a:ext cx="2590800" cy="2193925"/>
            <a:chOff x="3600" y="2256"/>
            <a:chExt cx="1632" cy="1382"/>
          </a:xfrm>
        </p:grpSpPr>
        <p:sp>
          <p:nvSpPr>
            <p:cNvPr id="10254" name="Oval 14"/>
            <p:cNvSpPr>
              <a:spLocks noChangeArrowheads="1"/>
            </p:cNvSpPr>
            <p:nvPr/>
          </p:nvSpPr>
          <p:spPr bwMode="auto">
            <a:xfrm>
              <a:off x="4128" y="2256"/>
              <a:ext cx="432" cy="336"/>
            </a:xfrm>
            <a:prstGeom prst="ellipse">
              <a:avLst/>
            </a:prstGeom>
            <a:noFill/>
            <a:ln w="15875">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66CCFF"/>
                  </a:solidFill>
                  <a:latin typeface="Verdana" pitchFamily="34" charset="0"/>
                </a:rPr>
                <a:t>12</a:t>
              </a:r>
            </a:p>
          </p:txBody>
        </p:sp>
        <p:sp>
          <p:nvSpPr>
            <p:cNvPr id="10255" name="Oval 15"/>
            <p:cNvSpPr>
              <a:spLocks noChangeArrowheads="1"/>
            </p:cNvSpPr>
            <p:nvPr/>
          </p:nvSpPr>
          <p:spPr bwMode="auto">
            <a:xfrm>
              <a:off x="3744"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8</a:t>
              </a:r>
            </a:p>
          </p:txBody>
        </p:sp>
        <p:sp>
          <p:nvSpPr>
            <p:cNvPr id="10256" name="Oval 16"/>
            <p:cNvSpPr>
              <a:spLocks noChangeArrowheads="1"/>
            </p:cNvSpPr>
            <p:nvPr/>
          </p:nvSpPr>
          <p:spPr bwMode="auto">
            <a:xfrm>
              <a:off x="4560"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14</a:t>
              </a:r>
            </a:p>
          </p:txBody>
        </p:sp>
        <p:sp>
          <p:nvSpPr>
            <p:cNvPr id="10257" name="Line 17"/>
            <p:cNvSpPr>
              <a:spLocks noChangeShapeType="1"/>
            </p:cNvSpPr>
            <p:nvPr/>
          </p:nvSpPr>
          <p:spPr bwMode="auto">
            <a:xfrm flipH="1">
              <a:off x="4032" y="2544"/>
              <a:ext cx="192"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58" name="Line 18"/>
            <p:cNvSpPr>
              <a:spLocks noChangeShapeType="1"/>
            </p:cNvSpPr>
            <p:nvPr/>
          </p:nvSpPr>
          <p:spPr bwMode="auto">
            <a:xfrm>
              <a:off x="4464" y="2544"/>
              <a:ext cx="19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61" name="Text Box 21"/>
            <p:cNvSpPr txBox="1">
              <a:spLocks noChangeArrowheads="1"/>
            </p:cNvSpPr>
            <p:nvPr/>
          </p:nvSpPr>
          <p:spPr bwMode="auto">
            <a:xfrm>
              <a:off x="3600" y="3120"/>
              <a:ext cx="16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Blue node does not have heap property</a:t>
              </a:r>
            </a:p>
          </p:txBody>
        </p:sp>
      </p:grpSp>
    </p:spTree>
    <p:extLst>
      <p:ext uri="{BB962C8B-B14F-4D97-AF65-F5344CB8AC3E}">
        <p14:creationId xmlns:p14="http://schemas.microsoft.com/office/powerpoint/2010/main" val="473533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62"/>
                                        </p:tgtEl>
                                        <p:attrNameLst>
                                          <p:attrName>style.visibility</p:attrName>
                                        </p:attrNameLst>
                                      </p:cBhvr>
                                      <p:to>
                                        <p:strVal val="visible"/>
                                      </p:to>
                                    </p:set>
                                    <p:animEffect transition="in" filter="dissolve">
                                      <p:cBhvr>
                                        <p:cTn id="12" dur="500"/>
                                        <p:tgtEl>
                                          <p:spTgt spid="102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63"/>
                                        </p:tgtEl>
                                        <p:attrNameLst>
                                          <p:attrName>style.visibility</p:attrName>
                                        </p:attrNameLst>
                                      </p:cBhvr>
                                      <p:to>
                                        <p:strVal val="visible"/>
                                      </p:to>
                                    </p:set>
                                    <p:animEffect transition="in" filter="dissolve">
                                      <p:cBhvr>
                                        <p:cTn id="17" dur="500"/>
                                        <p:tgtEl>
                                          <p:spTgt spid="102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264"/>
                                        </p:tgtEl>
                                        <p:attrNameLst>
                                          <p:attrName>style.visibility</p:attrName>
                                        </p:attrNameLst>
                                      </p:cBhvr>
                                      <p:to>
                                        <p:strVal val="visible"/>
                                      </p:to>
                                    </p:set>
                                    <p:animEffect transition="in" filter="dissolve">
                                      <p:cBhvr>
                                        <p:cTn id="22" dur="500"/>
                                        <p:tgtEl>
                                          <p:spTgt spid="102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65">
                                            <p:txEl>
                                              <p:pRg st="0" end="0"/>
                                            </p:txEl>
                                          </p:spTgt>
                                        </p:tgtEl>
                                        <p:attrNameLst>
                                          <p:attrName>style.visibility</p:attrName>
                                        </p:attrNameLst>
                                      </p:cBhvr>
                                      <p:to>
                                        <p:strVal val="visible"/>
                                      </p:to>
                                    </p:set>
                                    <p:animEffect transition="in" filter="wipe(left)">
                                      <p:cBhvr>
                                        <p:cTn id="27" dur="500"/>
                                        <p:tgtEl>
                                          <p:spTgt spid="1026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65">
                                            <p:txEl>
                                              <p:pRg st="1" end="1"/>
                                            </p:txEl>
                                          </p:spTgt>
                                        </p:tgtEl>
                                        <p:attrNameLst>
                                          <p:attrName>style.visibility</p:attrName>
                                        </p:attrNameLst>
                                      </p:cBhvr>
                                      <p:to>
                                        <p:strVal val="visible"/>
                                      </p:to>
                                    </p:set>
                                    <p:animEffect transition="in" filter="wipe(left)">
                                      <p:cBhvr>
                                        <p:cTn id="32" dur="500"/>
                                        <p:tgtEl>
                                          <p:spTgt spid="102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4" autoUpdateAnimBg="0"/>
      <p:bldP spid="10265" grpId="0" build="p" bldLvl="4"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critical step counts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we have the critical step counts for two algorithms on equal size inputs, then we can compare their performance</a:t>
            </a:r>
          </a:p>
          <a:p>
            <a:pPr lvl="1"/>
            <a:r>
              <a:rPr lang="en-US" dirty="0" smtClean="0"/>
              <a:t>The algorithm with the lower count wins!</a:t>
            </a:r>
          </a:p>
          <a:p>
            <a:pPr lvl="2"/>
            <a:r>
              <a:rPr lang="en-US" dirty="0" smtClean="0"/>
              <a:t>Actually, the algorithm whose critical step count function grows </a:t>
            </a:r>
            <a:r>
              <a:rPr lang="en-US" b="1" u="sng" dirty="0" smtClean="0"/>
              <a:t>more slowly </a:t>
            </a:r>
            <a:r>
              <a:rPr lang="en-US" dirty="0" smtClean="0"/>
              <a:t>wins</a:t>
            </a:r>
          </a:p>
          <a:p>
            <a:r>
              <a:rPr lang="en-US" dirty="0" smtClean="0"/>
              <a:t>Messy!</a:t>
            </a:r>
          </a:p>
          <a:p>
            <a:r>
              <a:rPr lang="en-US" dirty="0" smtClean="0"/>
              <a:t>Critical step count for an algorithm could look like this: F(N) = 17 * N / Log</a:t>
            </a:r>
            <a:r>
              <a:rPr lang="en-US" baseline="-25000" dirty="0" smtClean="0"/>
              <a:t>2</a:t>
            </a:r>
            <a:r>
              <a:rPr lang="en-US" dirty="0" smtClean="0"/>
              <a:t> N + N</a:t>
            </a:r>
            <a:r>
              <a:rPr lang="en-US" baseline="30000" dirty="0" smtClean="0"/>
              <a:t>3/2</a:t>
            </a:r>
            <a:r>
              <a:rPr lang="en-US" dirty="0" smtClean="0"/>
              <a:t> – 99 * Log</a:t>
            </a:r>
            <a:r>
              <a:rPr lang="en-US" baseline="-25000" dirty="0" smtClean="0"/>
              <a:t>2</a:t>
            </a:r>
            <a:r>
              <a:rPr lang="en-US" dirty="0" smtClean="0"/>
              <a:t>  N / N</a:t>
            </a:r>
            <a:r>
              <a:rPr lang="en-US" baseline="30000" dirty="0" smtClean="0"/>
              <a:t>2/3</a:t>
            </a:r>
          </a:p>
          <a:p>
            <a:pPr lvl="1"/>
            <a:r>
              <a:rPr lang="en-US" dirty="0" smtClean="0"/>
              <a:t>Compare it to another critical step count that looks like this: G(N</a:t>
            </a:r>
            <a:r>
              <a:rPr lang="en-US" dirty="0"/>
              <a:t>) = </a:t>
            </a:r>
            <a:r>
              <a:rPr lang="en-US" dirty="0" smtClean="0"/>
              <a:t> </a:t>
            </a:r>
            <a:r>
              <a:rPr lang="en-US" dirty="0"/>
              <a:t>N </a:t>
            </a:r>
            <a:r>
              <a:rPr lang="en-US" dirty="0" smtClean="0"/>
              <a:t>* </a:t>
            </a:r>
            <a:r>
              <a:rPr lang="en-US" dirty="0"/>
              <a:t>Log</a:t>
            </a:r>
            <a:r>
              <a:rPr lang="en-US" baseline="-25000" dirty="0"/>
              <a:t>2</a:t>
            </a:r>
            <a:r>
              <a:rPr lang="en-US" dirty="0"/>
              <a:t> N + </a:t>
            </a:r>
            <a:r>
              <a:rPr lang="en-US" dirty="0" smtClean="0"/>
              <a:t>N</a:t>
            </a:r>
            <a:r>
              <a:rPr lang="en-US" baseline="30000" dirty="0" smtClean="0"/>
              <a:t>3/4</a:t>
            </a:r>
            <a:r>
              <a:rPr lang="en-US" dirty="0" smtClean="0"/>
              <a:t> </a:t>
            </a:r>
            <a:r>
              <a:rPr lang="en-US" dirty="0"/>
              <a:t>– </a:t>
            </a:r>
            <a:r>
              <a:rPr lang="en-US" dirty="0" smtClean="0"/>
              <a:t> </a:t>
            </a:r>
            <a:r>
              <a:rPr lang="en-US" dirty="0"/>
              <a:t>Log</a:t>
            </a:r>
            <a:r>
              <a:rPr lang="en-US" baseline="-25000" dirty="0"/>
              <a:t>2</a:t>
            </a:r>
            <a:r>
              <a:rPr lang="en-US" dirty="0"/>
              <a:t> </a:t>
            </a:r>
            <a:r>
              <a:rPr lang="en-US" dirty="0" smtClean="0"/>
              <a:t>N</a:t>
            </a:r>
            <a:r>
              <a:rPr lang="en-US" baseline="30000" dirty="0" smtClean="0"/>
              <a:t>3</a:t>
            </a:r>
          </a:p>
          <a:p>
            <a:pPr lvl="2"/>
            <a:r>
              <a:rPr lang="en-US" dirty="0" smtClean="0"/>
              <a:t>Which one grows more slowly?</a:t>
            </a:r>
          </a:p>
        </p:txBody>
      </p:sp>
    </p:spTree>
    <p:extLst>
      <p:ext uri="{BB962C8B-B14F-4D97-AF65-F5344CB8AC3E}">
        <p14:creationId xmlns:p14="http://schemas.microsoft.com/office/powerpoint/2010/main" val="17529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000">
                <a:solidFill>
                  <a:srgbClr val="FFFF99"/>
                </a:solidFill>
                <a:latin typeface="Verdana" pitchFamily="34" charset="0"/>
              </a:rPr>
              <a:t>siftUp</a:t>
            </a:r>
          </a:p>
        </p:txBody>
      </p:sp>
      <p:sp>
        <p:nvSpPr>
          <p:cNvPr id="11267" name="Rectangle 3"/>
          <p:cNvSpPr>
            <a:spLocks noGrp="1" noChangeArrowheads="1"/>
          </p:cNvSpPr>
          <p:nvPr>
            <p:ph type="body" sz="half" idx="1"/>
          </p:nvPr>
        </p:nvSpPr>
        <p:spPr>
          <a:xfrm>
            <a:off x="685800" y="1371600"/>
            <a:ext cx="7772400" cy="1524000"/>
          </a:xfrm>
        </p:spPr>
        <p:txBody>
          <a:bodyPr/>
          <a:lstStyle/>
          <a:p>
            <a:r>
              <a:rPr lang="en-US" altLang="en-US" sz="2400"/>
              <a:t>Given a node that does not have the heap property, you can give it the heap property by exchanging its value with the value of the larger child</a:t>
            </a:r>
          </a:p>
        </p:txBody>
      </p:sp>
      <p:sp>
        <p:nvSpPr>
          <p:cNvPr id="11268" name="Rectangle 4"/>
          <p:cNvSpPr>
            <a:spLocks noGrp="1" noChangeArrowheads="1"/>
          </p:cNvSpPr>
          <p:nvPr>
            <p:ph type="body" sz="half" idx="2"/>
          </p:nvPr>
        </p:nvSpPr>
        <p:spPr>
          <a:xfrm>
            <a:off x="609600" y="5334000"/>
            <a:ext cx="7848600" cy="1295400"/>
          </a:xfrm>
        </p:spPr>
        <p:txBody>
          <a:bodyPr/>
          <a:lstStyle/>
          <a:p>
            <a:r>
              <a:rPr lang="en-US" altLang="en-US" sz="2400"/>
              <a:t>This is sometimes called </a:t>
            </a:r>
            <a:r>
              <a:rPr lang="en-US" altLang="en-US" sz="2400">
                <a:solidFill>
                  <a:schemeClr val="tx2"/>
                </a:solidFill>
              </a:rPr>
              <a:t>sifting up</a:t>
            </a:r>
          </a:p>
          <a:p>
            <a:r>
              <a:rPr lang="en-US" altLang="en-US" sz="2400"/>
              <a:t>Notice that the child may have </a:t>
            </a:r>
            <a:r>
              <a:rPr lang="en-US" altLang="en-US" sz="2400" i="1"/>
              <a:t>lost</a:t>
            </a:r>
            <a:r>
              <a:rPr lang="en-US" altLang="en-US" sz="2400"/>
              <a:t> the heap property</a:t>
            </a:r>
          </a:p>
        </p:txBody>
      </p:sp>
      <p:grpSp>
        <p:nvGrpSpPr>
          <p:cNvPr id="11269" name="Group 5"/>
          <p:cNvGrpSpPr>
            <a:grpSpLocks/>
          </p:cNvGrpSpPr>
          <p:nvPr/>
        </p:nvGrpSpPr>
        <p:grpSpPr bwMode="auto">
          <a:xfrm>
            <a:off x="5105400" y="2819400"/>
            <a:ext cx="1981200" cy="2193925"/>
            <a:chOff x="2208" y="2256"/>
            <a:chExt cx="1248" cy="1382"/>
          </a:xfrm>
        </p:grpSpPr>
        <p:sp>
          <p:nvSpPr>
            <p:cNvPr id="11270" name="Oval 6"/>
            <p:cNvSpPr>
              <a:spLocks noChangeArrowheads="1"/>
            </p:cNvSpPr>
            <p:nvPr/>
          </p:nvSpPr>
          <p:spPr bwMode="auto">
            <a:xfrm>
              <a:off x="2592" y="2256"/>
              <a:ext cx="432" cy="336"/>
            </a:xfrm>
            <a:prstGeom prst="ellipse">
              <a:avLst/>
            </a:prstGeom>
            <a:noFill/>
            <a:ln w="15875">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66CCFF"/>
                  </a:solidFill>
                  <a:latin typeface="Verdana" pitchFamily="34" charset="0"/>
                </a:rPr>
                <a:t>14</a:t>
              </a:r>
            </a:p>
          </p:txBody>
        </p:sp>
        <p:sp>
          <p:nvSpPr>
            <p:cNvPr id="11271" name="Oval 7"/>
            <p:cNvSpPr>
              <a:spLocks noChangeArrowheads="1"/>
            </p:cNvSpPr>
            <p:nvPr/>
          </p:nvSpPr>
          <p:spPr bwMode="auto">
            <a:xfrm>
              <a:off x="2208"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8</a:t>
              </a:r>
            </a:p>
          </p:txBody>
        </p:sp>
        <p:sp>
          <p:nvSpPr>
            <p:cNvPr id="11272" name="Oval 8"/>
            <p:cNvSpPr>
              <a:spLocks noChangeArrowheads="1"/>
            </p:cNvSpPr>
            <p:nvPr/>
          </p:nvSpPr>
          <p:spPr bwMode="auto">
            <a:xfrm>
              <a:off x="3024"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12</a:t>
              </a:r>
            </a:p>
          </p:txBody>
        </p:sp>
        <p:sp>
          <p:nvSpPr>
            <p:cNvPr id="11273" name="Line 9"/>
            <p:cNvSpPr>
              <a:spLocks noChangeShapeType="1"/>
            </p:cNvSpPr>
            <p:nvPr/>
          </p:nvSpPr>
          <p:spPr bwMode="auto">
            <a:xfrm flipH="1">
              <a:off x="2496" y="2544"/>
              <a:ext cx="192"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274" name="Line 10"/>
            <p:cNvSpPr>
              <a:spLocks noChangeShapeType="1"/>
            </p:cNvSpPr>
            <p:nvPr/>
          </p:nvSpPr>
          <p:spPr bwMode="auto">
            <a:xfrm>
              <a:off x="2928" y="2544"/>
              <a:ext cx="19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275" name="Text Box 11"/>
            <p:cNvSpPr txBox="1">
              <a:spLocks noChangeArrowheads="1"/>
            </p:cNvSpPr>
            <p:nvPr/>
          </p:nvSpPr>
          <p:spPr bwMode="auto">
            <a:xfrm>
              <a:off x="2208" y="3120"/>
              <a:ext cx="124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Blue node has heap property</a:t>
              </a:r>
            </a:p>
          </p:txBody>
        </p:sp>
      </p:grpSp>
      <p:grpSp>
        <p:nvGrpSpPr>
          <p:cNvPr id="11276" name="Group 12"/>
          <p:cNvGrpSpPr>
            <a:grpSpLocks/>
          </p:cNvGrpSpPr>
          <p:nvPr/>
        </p:nvGrpSpPr>
        <p:grpSpPr bwMode="auto">
          <a:xfrm>
            <a:off x="1447800" y="2819400"/>
            <a:ext cx="2590800" cy="2193925"/>
            <a:chOff x="3600" y="2256"/>
            <a:chExt cx="1632" cy="1382"/>
          </a:xfrm>
        </p:grpSpPr>
        <p:sp>
          <p:nvSpPr>
            <p:cNvPr id="11277" name="Oval 13"/>
            <p:cNvSpPr>
              <a:spLocks noChangeArrowheads="1"/>
            </p:cNvSpPr>
            <p:nvPr/>
          </p:nvSpPr>
          <p:spPr bwMode="auto">
            <a:xfrm>
              <a:off x="4128" y="2256"/>
              <a:ext cx="432" cy="336"/>
            </a:xfrm>
            <a:prstGeom prst="ellipse">
              <a:avLst/>
            </a:prstGeom>
            <a:noFill/>
            <a:ln w="15875">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66CCFF"/>
                  </a:solidFill>
                  <a:latin typeface="Verdana" pitchFamily="34" charset="0"/>
                </a:rPr>
                <a:t>12</a:t>
              </a:r>
            </a:p>
          </p:txBody>
        </p:sp>
        <p:sp>
          <p:nvSpPr>
            <p:cNvPr id="11278" name="Oval 14"/>
            <p:cNvSpPr>
              <a:spLocks noChangeArrowheads="1"/>
            </p:cNvSpPr>
            <p:nvPr/>
          </p:nvSpPr>
          <p:spPr bwMode="auto">
            <a:xfrm>
              <a:off x="3744"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8</a:t>
              </a:r>
            </a:p>
          </p:txBody>
        </p:sp>
        <p:sp>
          <p:nvSpPr>
            <p:cNvPr id="11279" name="Oval 15"/>
            <p:cNvSpPr>
              <a:spLocks noChangeArrowheads="1"/>
            </p:cNvSpPr>
            <p:nvPr/>
          </p:nvSpPr>
          <p:spPr bwMode="auto">
            <a:xfrm>
              <a:off x="4560" y="2784"/>
              <a:ext cx="432" cy="33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a:solidFill>
                    <a:srgbClr val="FFFFFF"/>
                  </a:solidFill>
                  <a:latin typeface="Verdana" pitchFamily="34" charset="0"/>
                </a:rPr>
                <a:t>14</a:t>
              </a:r>
            </a:p>
          </p:txBody>
        </p:sp>
        <p:sp>
          <p:nvSpPr>
            <p:cNvPr id="11280" name="Line 16"/>
            <p:cNvSpPr>
              <a:spLocks noChangeShapeType="1"/>
            </p:cNvSpPr>
            <p:nvPr/>
          </p:nvSpPr>
          <p:spPr bwMode="auto">
            <a:xfrm flipH="1">
              <a:off x="4032" y="2544"/>
              <a:ext cx="192"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281" name="Line 17"/>
            <p:cNvSpPr>
              <a:spLocks noChangeShapeType="1"/>
            </p:cNvSpPr>
            <p:nvPr/>
          </p:nvSpPr>
          <p:spPr bwMode="auto">
            <a:xfrm>
              <a:off x="4464" y="2544"/>
              <a:ext cx="19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282" name="Text Box 18"/>
            <p:cNvSpPr txBox="1">
              <a:spLocks noChangeArrowheads="1"/>
            </p:cNvSpPr>
            <p:nvPr/>
          </p:nvSpPr>
          <p:spPr bwMode="auto">
            <a:xfrm>
              <a:off x="3600" y="3120"/>
              <a:ext cx="16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rPr>
                <a:t>Blue node does not have heap property</a:t>
              </a:r>
            </a:p>
          </p:txBody>
        </p:sp>
      </p:grpSp>
      <p:sp>
        <p:nvSpPr>
          <p:cNvPr id="11283" name="AutoShape 19"/>
          <p:cNvSpPr>
            <a:spLocks noChangeArrowheads="1"/>
          </p:cNvSpPr>
          <p:nvPr/>
        </p:nvSpPr>
        <p:spPr bwMode="auto">
          <a:xfrm>
            <a:off x="4038600" y="3200400"/>
            <a:ext cx="685800" cy="304800"/>
          </a:xfrm>
          <a:prstGeom prst="rightArrow">
            <a:avLst>
              <a:gd name="adj1" fmla="val 50000"/>
              <a:gd name="adj2" fmla="val 56250"/>
            </a:avLst>
          </a:prstGeom>
          <a:solidFill>
            <a:schemeClr val="tx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558441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dissolve">
                                      <p:cBhvr>
                                        <p:cTn id="12" dur="500"/>
                                        <p:tgtEl>
                                          <p:spTgt spid="11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83"/>
                                        </p:tgtEl>
                                        <p:attrNameLst>
                                          <p:attrName>style.visibility</p:attrName>
                                        </p:attrNameLst>
                                      </p:cBhvr>
                                      <p:to>
                                        <p:strVal val="visible"/>
                                      </p:to>
                                    </p:set>
                                    <p:animEffect transition="in" filter="wipe(left)">
                                      <p:cBhvr>
                                        <p:cTn id="17" dur="500"/>
                                        <p:tgtEl>
                                          <p:spTgt spid="11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dissolve">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8">
                                            <p:txEl>
                                              <p:pRg st="0" end="0"/>
                                            </p:txEl>
                                          </p:spTgt>
                                        </p:tgtEl>
                                        <p:attrNameLst>
                                          <p:attrName>style.visibility</p:attrName>
                                        </p:attrNameLst>
                                      </p:cBhvr>
                                      <p:to>
                                        <p:strVal val="visible"/>
                                      </p:to>
                                    </p:set>
                                    <p:animEffect transition="in" filter="wipe(left)">
                                      <p:cBhvr>
                                        <p:cTn id="27" dur="500"/>
                                        <p:tgtEl>
                                          <p:spTgt spid="1126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8">
                                            <p:txEl>
                                              <p:pRg st="1" end="1"/>
                                            </p:txEl>
                                          </p:spTgt>
                                        </p:tgtEl>
                                        <p:attrNameLst>
                                          <p:attrName>style.visibility</p:attrName>
                                        </p:attrNameLst>
                                      </p:cBhvr>
                                      <p:to>
                                        <p:strVal val="visible"/>
                                      </p:to>
                                    </p:set>
                                    <p:animEffect transition="in" filter="wipe(left)">
                                      <p:cBhvr>
                                        <p:cTn id="32" dur="500"/>
                                        <p:tgtEl>
                                          <p:spTgt spid="11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4" autoUpdateAnimBg="0"/>
      <p:bldP spid="11268" grpId="0" build="p" bldLvl="4" autoUpdateAnimBg="0"/>
      <p:bldP spid="1128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Constructing a heap I</a:t>
            </a:r>
          </a:p>
        </p:txBody>
      </p:sp>
      <p:sp>
        <p:nvSpPr>
          <p:cNvPr id="46083" name="Rectangle 3"/>
          <p:cNvSpPr>
            <a:spLocks noGrp="1" noChangeArrowheads="1"/>
          </p:cNvSpPr>
          <p:nvPr>
            <p:ph type="body" idx="1"/>
          </p:nvPr>
        </p:nvSpPr>
        <p:spPr>
          <a:xfrm>
            <a:off x="685800" y="1447800"/>
            <a:ext cx="7848600" cy="3505200"/>
          </a:xfrm>
        </p:spPr>
        <p:txBody>
          <a:bodyPr/>
          <a:lstStyle/>
          <a:p>
            <a:r>
              <a:rPr lang="en-US" altLang="en-US"/>
              <a:t>A tree consisting of a single node is automatically a heap</a:t>
            </a:r>
          </a:p>
          <a:p>
            <a:r>
              <a:rPr lang="en-US" altLang="en-US"/>
              <a:t>We construct a heap by adding nodes one at a time:</a:t>
            </a:r>
          </a:p>
          <a:p>
            <a:pPr lvl="1"/>
            <a:r>
              <a:rPr lang="en-US" altLang="en-US"/>
              <a:t>Add the node just to the right of the rightmost node in the deepest level</a:t>
            </a:r>
          </a:p>
          <a:p>
            <a:pPr lvl="1"/>
            <a:r>
              <a:rPr lang="en-US" altLang="en-US"/>
              <a:t>If the deepest level is full, start a new level</a:t>
            </a:r>
          </a:p>
          <a:p>
            <a:r>
              <a:rPr lang="en-US" altLang="en-US"/>
              <a:t>Examples:</a:t>
            </a:r>
          </a:p>
        </p:txBody>
      </p:sp>
      <p:grpSp>
        <p:nvGrpSpPr>
          <p:cNvPr id="46122" name="Group 42"/>
          <p:cNvGrpSpPr>
            <a:grpSpLocks/>
          </p:cNvGrpSpPr>
          <p:nvPr/>
        </p:nvGrpSpPr>
        <p:grpSpPr bwMode="auto">
          <a:xfrm>
            <a:off x="6553200" y="4724400"/>
            <a:ext cx="1600200" cy="1143000"/>
            <a:chOff x="3168" y="3024"/>
            <a:chExt cx="1008" cy="720"/>
          </a:xfrm>
        </p:grpSpPr>
        <p:sp>
          <p:nvSpPr>
            <p:cNvPr id="46101" name="Oval 21"/>
            <p:cNvSpPr>
              <a:spLocks noChangeArrowheads="1"/>
            </p:cNvSpPr>
            <p:nvPr/>
          </p:nvSpPr>
          <p:spPr bwMode="auto">
            <a:xfrm>
              <a:off x="3600" y="3024"/>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2" name="Oval 22"/>
            <p:cNvSpPr>
              <a:spLocks noChangeArrowheads="1"/>
            </p:cNvSpPr>
            <p:nvPr/>
          </p:nvSpPr>
          <p:spPr bwMode="auto">
            <a:xfrm>
              <a:off x="3312" y="3312"/>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3" name="Oval 23"/>
            <p:cNvSpPr>
              <a:spLocks noChangeArrowheads="1"/>
            </p:cNvSpPr>
            <p:nvPr/>
          </p:nvSpPr>
          <p:spPr bwMode="auto">
            <a:xfrm>
              <a:off x="3888" y="3312"/>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4" name="Oval 24"/>
            <p:cNvSpPr>
              <a:spLocks noChangeArrowheads="1"/>
            </p:cNvSpPr>
            <p:nvPr/>
          </p:nvSpPr>
          <p:spPr bwMode="auto">
            <a:xfrm>
              <a:off x="3168"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5" name="Oval 25"/>
            <p:cNvSpPr>
              <a:spLocks noChangeArrowheads="1"/>
            </p:cNvSpPr>
            <p:nvPr/>
          </p:nvSpPr>
          <p:spPr bwMode="auto">
            <a:xfrm>
              <a:off x="3456"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6" name="Oval 26"/>
            <p:cNvSpPr>
              <a:spLocks noChangeArrowheads="1"/>
            </p:cNvSpPr>
            <p:nvPr/>
          </p:nvSpPr>
          <p:spPr bwMode="auto">
            <a:xfrm>
              <a:off x="3744"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7" name="Oval 27"/>
            <p:cNvSpPr>
              <a:spLocks noChangeArrowheads="1"/>
            </p:cNvSpPr>
            <p:nvPr/>
          </p:nvSpPr>
          <p:spPr bwMode="auto">
            <a:xfrm>
              <a:off x="4032"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08" name="Line 28"/>
            <p:cNvSpPr>
              <a:spLocks noChangeShapeType="1"/>
            </p:cNvSpPr>
            <p:nvPr/>
          </p:nvSpPr>
          <p:spPr bwMode="auto">
            <a:xfrm flipV="1">
              <a:off x="3264"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09" name="Line 29"/>
            <p:cNvSpPr>
              <a:spLocks noChangeShapeType="1"/>
            </p:cNvSpPr>
            <p:nvPr/>
          </p:nvSpPr>
          <p:spPr bwMode="auto">
            <a:xfrm flipH="1" flipV="1">
              <a:off x="3408"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10" name="Line 30"/>
            <p:cNvSpPr>
              <a:spLocks noChangeShapeType="1"/>
            </p:cNvSpPr>
            <p:nvPr/>
          </p:nvSpPr>
          <p:spPr bwMode="auto">
            <a:xfrm flipV="1">
              <a:off x="3840"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11" name="Line 31"/>
            <p:cNvSpPr>
              <a:spLocks noChangeShapeType="1"/>
            </p:cNvSpPr>
            <p:nvPr/>
          </p:nvSpPr>
          <p:spPr bwMode="auto">
            <a:xfrm flipH="1" flipV="1">
              <a:off x="3984"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12" name="Line 32"/>
            <p:cNvSpPr>
              <a:spLocks noChangeShapeType="1"/>
            </p:cNvSpPr>
            <p:nvPr/>
          </p:nvSpPr>
          <p:spPr bwMode="auto">
            <a:xfrm flipH="1" flipV="1">
              <a:off x="3696" y="3168"/>
              <a:ext cx="240"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13" name="Line 33"/>
            <p:cNvSpPr>
              <a:spLocks noChangeShapeType="1"/>
            </p:cNvSpPr>
            <p:nvPr/>
          </p:nvSpPr>
          <p:spPr bwMode="auto">
            <a:xfrm flipV="1">
              <a:off x="3408" y="3168"/>
              <a:ext cx="240"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6120" name="Group 40"/>
          <p:cNvGrpSpPr>
            <a:grpSpLocks/>
          </p:cNvGrpSpPr>
          <p:nvPr/>
        </p:nvGrpSpPr>
        <p:grpSpPr bwMode="auto">
          <a:xfrm>
            <a:off x="1219200" y="4800600"/>
            <a:ext cx="1371600" cy="1143000"/>
            <a:chOff x="960" y="3024"/>
            <a:chExt cx="864" cy="720"/>
          </a:xfrm>
        </p:grpSpPr>
        <p:sp>
          <p:nvSpPr>
            <p:cNvPr id="46085" name="Oval 5"/>
            <p:cNvSpPr>
              <a:spLocks noChangeArrowheads="1"/>
            </p:cNvSpPr>
            <p:nvPr/>
          </p:nvSpPr>
          <p:spPr bwMode="auto">
            <a:xfrm>
              <a:off x="1392" y="3024"/>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086" name="Oval 6"/>
            <p:cNvSpPr>
              <a:spLocks noChangeArrowheads="1"/>
            </p:cNvSpPr>
            <p:nvPr/>
          </p:nvSpPr>
          <p:spPr bwMode="auto">
            <a:xfrm>
              <a:off x="1104" y="3312"/>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087" name="Oval 7"/>
            <p:cNvSpPr>
              <a:spLocks noChangeArrowheads="1"/>
            </p:cNvSpPr>
            <p:nvPr/>
          </p:nvSpPr>
          <p:spPr bwMode="auto">
            <a:xfrm>
              <a:off x="1680" y="3312"/>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088" name="Oval 8"/>
            <p:cNvSpPr>
              <a:spLocks noChangeArrowheads="1"/>
            </p:cNvSpPr>
            <p:nvPr/>
          </p:nvSpPr>
          <p:spPr bwMode="auto">
            <a:xfrm>
              <a:off x="960"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089" name="Oval 9"/>
            <p:cNvSpPr>
              <a:spLocks noChangeArrowheads="1"/>
            </p:cNvSpPr>
            <p:nvPr/>
          </p:nvSpPr>
          <p:spPr bwMode="auto">
            <a:xfrm>
              <a:off x="1248" y="3600"/>
              <a:ext cx="144" cy="144"/>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093" name="Line 13"/>
            <p:cNvSpPr>
              <a:spLocks noChangeShapeType="1"/>
            </p:cNvSpPr>
            <p:nvPr/>
          </p:nvSpPr>
          <p:spPr bwMode="auto">
            <a:xfrm flipV="1">
              <a:off x="1056"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094" name="Line 14"/>
            <p:cNvSpPr>
              <a:spLocks noChangeShapeType="1"/>
            </p:cNvSpPr>
            <p:nvPr/>
          </p:nvSpPr>
          <p:spPr bwMode="auto">
            <a:xfrm flipH="1" flipV="1">
              <a:off x="1200" y="3456"/>
              <a:ext cx="96"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099" name="Line 19"/>
            <p:cNvSpPr>
              <a:spLocks noChangeShapeType="1"/>
            </p:cNvSpPr>
            <p:nvPr/>
          </p:nvSpPr>
          <p:spPr bwMode="auto">
            <a:xfrm flipH="1" flipV="1">
              <a:off x="1488" y="3168"/>
              <a:ext cx="240"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00" name="Line 20"/>
            <p:cNvSpPr>
              <a:spLocks noChangeShapeType="1"/>
            </p:cNvSpPr>
            <p:nvPr/>
          </p:nvSpPr>
          <p:spPr bwMode="auto">
            <a:xfrm flipV="1">
              <a:off x="1200" y="3168"/>
              <a:ext cx="240" cy="144"/>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6121" name="Group 41"/>
          <p:cNvGrpSpPr>
            <a:grpSpLocks/>
          </p:cNvGrpSpPr>
          <p:nvPr/>
        </p:nvGrpSpPr>
        <p:grpSpPr bwMode="auto">
          <a:xfrm>
            <a:off x="2133600" y="4495800"/>
            <a:ext cx="2438400" cy="1447800"/>
            <a:chOff x="1536" y="2832"/>
            <a:chExt cx="1536" cy="912"/>
          </a:xfrm>
        </p:grpSpPr>
        <p:sp>
          <p:nvSpPr>
            <p:cNvPr id="46114" name="Oval 34"/>
            <p:cNvSpPr>
              <a:spLocks noChangeArrowheads="1"/>
            </p:cNvSpPr>
            <p:nvPr/>
          </p:nvSpPr>
          <p:spPr bwMode="auto">
            <a:xfrm>
              <a:off x="1536" y="3600"/>
              <a:ext cx="144" cy="144"/>
            </a:xfrm>
            <a:prstGeom prst="ellipse">
              <a:avLst/>
            </a:prstGeom>
            <a:noFill/>
            <a:ln w="15875">
              <a:solidFill>
                <a:srgbClr val="66CCFF"/>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15" name="Line 35"/>
            <p:cNvSpPr>
              <a:spLocks noChangeShapeType="1"/>
            </p:cNvSpPr>
            <p:nvPr/>
          </p:nvSpPr>
          <p:spPr bwMode="auto">
            <a:xfrm flipV="1">
              <a:off x="1632" y="3456"/>
              <a:ext cx="96" cy="144"/>
            </a:xfrm>
            <a:prstGeom prst="line">
              <a:avLst/>
            </a:prstGeom>
            <a:noFill/>
            <a:ln w="15875">
              <a:solidFill>
                <a:srgbClr val="66CC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6118" name="AutoShape 38"/>
            <p:cNvSpPr>
              <a:spLocks noChangeArrowheads="1"/>
            </p:cNvSpPr>
            <p:nvPr/>
          </p:nvSpPr>
          <p:spPr bwMode="auto">
            <a:xfrm>
              <a:off x="1968" y="2832"/>
              <a:ext cx="1104" cy="528"/>
            </a:xfrm>
            <a:prstGeom prst="wedgeRoundRectCallout">
              <a:avLst>
                <a:gd name="adj1" fmla="val -72282"/>
                <a:gd name="adj2" fmla="val 102273"/>
                <a:gd name="adj3" fmla="val 16667"/>
              </a:avLst>
            </a:prstGeom>
            <a:noFill/>
            <a:ln w="15875">
              <a:solidFill>
                <a:srgbClr val="66CCFF"/>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altLang="en-US" sz="2400">
                  <a:solidFill>
                    <a:srgbClr val="66CCFF"/>
                  </a:solidFill>
                </a:rPr>
                <a:t>Add a new node here</a:t>
              </a:r>
            </a:p>
          </p:txBody>
        </p:sp>
      </p:grpSp>
      <p:grpSp>
        <p:nvGrpSpPr>
          <p:cNvPr id="46128" name="Group 48"/>
          <p:cNvGrpSpPr>
            <a:grpSpLocks/>
          </p:cNvGrpSpPr>
          <p:nvPr/>
        </p:nvGrpSpPr>
        <p:grpSpPr bwMode="auto">
          <a:xfrm>
            <a:off x="4800600" y="4495800"/>
            <a:ext cx="1828800" cy="1828800"/>
            <a:chOff x="3024" y="2832"/>
            <a:chExt cx="1152" cy="1152"/>
          </a:xfrm>
        </p:grpSpPr>
        <p:grpSp>
          <p:nvGrpSpPr>
            <p:cNvPr id="46127" name="Group 47"/>
            <p:cNvGrpSpPr>
              <a:grpSpLocks/>
            </p:cNvGrpSpPr>
            <p:nvPr/>
          </p:nvGrpSpPr>
          <p:grpSpPr bwMode="auto">
            <a:xfrm>
              <a:off x="3984" y="3696"/>
              <a:ext cx="192" cy="288"/>
              <a:chOff x="2592" y="3312"/>
              <a:chExt cx="192" cy="288"/>
            </a:xfrm>
          </p:grpSpPr>
          <p:sp>
            <p:nvSpPr>
              <p:cNvPr id="46124" name="Oval 44"/>
              <p:cNvSpPr>
                <a:spLocks noChangeArrowheads="1"/>
              </p:cNvSpPr>
              <p:nvPr/>
            </p:nvSpPr>
            <p:spPr bwMode="auto">
              <a:xfrm>
                <a:off x="2592" y="3456"/>
                <a:ext cx="144" cy="144"/>
              </a:xfrm>
              <a:prstGeom prst="ellipse">
                <a:avLst/>
              </a:prstGeom>
              <a:noFill/>
              <a:ln w="15875">
                <a:solidFill>
                  <a:srgbClr val="99FF99"/>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6125" name="Line 45"/>
              <p:cNvSpPr>
                <a:spLocks noChangeShapeType="1"/>
              </p:cNvSpPr>
              <p:nvPr/>
            </p:nvSpPr>
            <p:spPr bwMode="auto">
              <a:xfrm flipV="1">
                <a:off x="2688" y="3312"/>
                <a:ext cx="96" cy="144"/>
              </a:xfrm>
              <a:prstGeom prst="line">
                <a:avLst/>
              </a:prstGeom>
              <a:noFill/>
              <a:ln w="15875">
                <a:solidFill>
                  <a:srgbClr val="99FF99"/>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46126" name="AutoShape 46"/>
            <p:cNvSpPr>
              <a:spLocks noChangeArrowheads="1"/>
            </p:cNvSpPr>
            <p:nvPr/>
          </p:nvSpPr>
          <p:spPr bwMode="auto">
            <a:xfrm>
              <a:off x="3024" y="2832"/>
              <a:ext cx="1104" cy="528"/>
            </a:xfrm>
            <a:prstGeom prst="wedgeRoundRectCallout">
              <a:avLst>
                <a:gd name="adj1" fmla="val 38588"/>
                <a:gd name="adj2" fmla="val 132954"/>
                <a:gd name="adj3" fmla="val 16667"/>
              </a:avLst>
            </a:prstGeom>
            <a:noFill/>
            <a:ln w="15875">
              <a:solidFill>
                <a:srgbClr val="99FF99"/>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altLang="en-US" sz="2400">
                  <a:solidFill>
                    <a:srgbClr val="99FF99"/>
                  </a:solidFill>
                </a:rPr>
                <a:t>Add a new node here</a:t>
              </a:r>
            </a:p>
          </p:txBody>
        </p:sp>
      </p:grpSp>
    </p:spTree>
    <p:extLst>
      <p:ext uri="{BB962C8B-B14F-4D97-AF65-F5344CB8AC3E}">
        <p14:creationId xmlns:p14="http://schemas.microsoft.com/office/powerpoint/2010/main" val="3593217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120"/>
                                        </p:tgtEl>
                                        <p:attrNameLst>
                                          <p:attrName>style.visibility</p:attrName>
                                        </p:attrNameLst>
                                      </p:cBhvr>
                                      <p:to>
                                        <p:strVal val="visible"/>
                                      </p:to>
                                    </p:set>
                                    <p:animEffect transition="in" filter="dissolve">
                                      <p:cBhvr>
                                        <p:cTn id="7" dur="500"/>
                                        <p:tgtEl>
                                          <p:spTgt spid="46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6121"/>
                                        </p:tgtEl>
                                        <p:attrNameLst>
                                          <p:attrName>style.visibility</p:attrName>
                                        </p:attrNameLst>
                                      </p:cBhvr>
                                      <p:to>
                                        <p:strVal val="visible"/>
                                      </p:to>
                                    </p:set>
                                    <p:animEffect transition="in" filter="wipe(up)">
                                      <p:cBhvr>
                                        <p:cTn id="12" dur="500"/>
                                        <p:tgtEl>
                                          <p:spTgt spid="46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122"/>
                                        </p:tgtEl>
                                        <p:attrNameLst>
                                          <p:attrName>style.visibility</p:attrName>
                                        </p:attrNameLst>
                                      </p:cBhvr>
                                      <p:to>
                                        <p:strVal val="visible"/>
                                      </p:to>
                                    </p:set>
                                    <p:animEffect transition="in" filter="dissolve">
                                      <p:cBhvr>
                                        <p:cTn id="17" dur="500"/>
                                        <p:tgtEl>
                                          <p:spTgt spid="46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6128"/>
                                        </p:tgtEl>
                                        <p:attrNameLst>
                                          <p:attrName>style.visibility</p:attrName>
                                        </p:attrNameLst>
                                      </p:cBhvr>
                                      <p:to>
                                        <p:strVal val="visible"/>
                                      </p:to>
                                    </p:set>
                                    <p:animEffect transition="in" filter="wipe(up)">
                                      <p:cBhvr>
                                        <p:cTn id="22" dur="500"/>
                                        <p:tgtEl>
                                          <p:spTgt spid="46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Constructing a heap II</a:t>
            </a:r>
          </a:p>
        </p:txBody>
      </p:sp>
      <p:sp>
        <p:nvSpPr>
          <p:cNvPr id="48131" name="Rectangle 3"/>
          <p:cNvSpPr>
            <a:spLocks noGrp="1" noChangeArrowheads="1"/>
          </p:cNvSpPr>
          <p:nvPr>
            <p:ph type="body" idx="1"/>
          </p:nvPr>
        </p:nvSpPr>
        <p:spPr/>
        <p:txBody>
          <a:bodyPr/>
          <a:lstStyle/>
          <a:p>
            <a:r>
              <a:rPr lang="en-US" altLang="en-US"/>
              <a:t>Each time we add a node, we may destroy the heap property of its parent node</a:t>
            </a:r>
          </a:p>
          <a:p>
            <a:r>
              <a:rPr lang="en-US" altLang="en-US"/>
              <a:t>To fix this, we sift up</a:t>
            </a:r>
          </a:p>
          <a:p>
            <a:r>
              <a:rPr lang="en-US" altLang="en-US"/>
              <a:t>But each time we sift up, the value of the topmost node in the sift may increase, and this may destroy the heap property of </a:t>
            </a:r>
            <a:r>
              <a:rPr lang="en-US" altLang="en-US" i="1"/>
              <a:t>its</a:t>
            </a:r>
            <a:r>
              <a:rPr lang="en-US" altLang="en-US"/>
              <a:t> parent node</a:t>
            </a:r>
          </a:p>
          <a:p>
            <a:r>
              <a:rPr lang="en-US" altLang="en-US"/>
              <a:t>We repeat the sifting up process, moving up in the tree, until either</a:t>
            </a:r>
          </a:p>
          <a:p>
            <a:pPr lvl="1"/>
            <a:r>
              <a:rPr lang="en-US" altLang="en-US"/>
              <a:t>We reach nodes whose values don’t need to be swapped (because the parent is </a:t>
            </a:r>
            <a:r>
              <a:rPr lang="en-US" altLang="en-US" i="1"/>
              <a:t>still</a:t>
            </a:r>
            <a:r>
              <a:rPr lang="en-US" altLang="en-US"/>
              <a:t> larger than both children), or</a:t>
            </a:r>
          </a:p>
          <a:p>
            <a:pPr lvl="1"/>
            <a:r>
              <a:rPr lang="en-US" altLang="en-US"/>
              <a:t>We reach the root</a:t>
            </a:r>
          </a:p>
        </p:txBody>
      </p:sp>
    </p:spTree>
    <p:extLst>
      <p:ext uri="{BB962C8B-B14F-4D97-AF65-F5344CB8AC3E}">
        <p14:creationId xmlns:p14="http://schemas.microsoft.com/office/powerpoint/2010/main" val="312804666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Constructing a heap III</a:t>
            </a:r>
          </a:p>
        </p:txBody>
      </p:sp>
      <p:sp>
        <p:nvSpPr>
          <p:cNvPr id="49156" name="Oval 4"/>
          <p:cNvSpPr>
            <a:spLocks noChangeArrowheads="1"/>
          </p:cNvSpPr>
          <p:nvPr/>
        </p:nvSpPr>
        <p:spPr bwMode="auto">
          <a:xfrm>
            <a:off x="1295400" y="1752600"/>
            <a:ext cx="533400" cy="38100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57" name="Line 5"/>
          <p:cNvSpPr>
            <a:spLocks noChangeShapeType="1"/>
          </p:cNvSpPr>
          <p:nvPr/>
        </p:nvSpPr>
        <p:spPr bwMode="auto">
          <a:xfrm>
            <a:off x="762000" y="3429000"/>
            <a:ext cx="7620000" cy="0"/>
          </a:xfrm>
          <a:prstGeom prst="line">
            <a:avLst/>
          </a:prstGeom>
          <a:noFill/>
          <a:ln w="6350">
            <a:solidFill>
              <a:srgbClr val="66CC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58" name="Line 6"/>
          <p:cNvSpPr>
            <a:spLocks noChangeShapeType="1"/>
          </p:cNvSpPr>
          <p:nvPr/>
        </p:nvSpPr>
        <p:spPr bwMode="auto">
          <a:xfrm>
            <a:off x="2590800" y="1600200"/>
            <a:ext cx="0" cy="1828800"/>
          </a:xfrm>
          <a:prstGeom prst="line">
            <a:avLst/>
          </a:prstGeom>
          <a:noFill/>
          <a:ln w="6350">
            <a:solidFill>
              <a:srgbClr val="66CC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nvGrpSpPr>
          <p:cNvPr id="49207" name="Group 55"/>
          <p:cNvGrpSpPr>
            <a:grpSpLocks/>
          </p:cNvGrpSpPr>
          <p:nvPr/>
        </p:nvGrpSpPr>
        <p:grpSpPr bwMode="auto">
          <a:xfrm>
            <a:off x="2895600" y="1752600"/>
            <a:ext cx="990600" cy="1143000"/>
            <a:chOff x="1824" y="1104"/>
            <a:chExt cx="624" cy="720"/>
          </a:xfrm>
        </p:grpSpPr>
        <p:sp>
          <p:nvSpPr>
            <p:cNvPr id="49159" name="Oval 7"/>
            <p:cNvSpPr>
              <a:spLocks noChangeArrowheads="1"/>
            </p:cNvSpPr>
            <p:nvPr/>
          </p:nvSpPr>
          <p:spPr bwMode="auto">
            <a:xfrm>
              <a:off x="2112" y="110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60" name="Oval 8"/>
            <p:cNvSpPr>
              <a:spLocks noChangeArrowheads="1"/>
            </p:cNvSpPr>
            <p:nvPr/>
          </p:nvSpPr>
          <p:spPr bwMode="auto">
            <a:xfrm>
              <a:off x="1824" y="158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61" name="Line 9"/>
            <p:cNvSpPr>
              <a:spLocks noChangeShapeType="1"/>
            </p:cNvSpPr>
            <p:nvPr/>
          </p:nvSpPr>
          <p:spPr bwMode="auto">
            <a:xfrm flipH="1">
              <a:off x="2016" y="134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49162" name="AutoShape 10"/>
          <p:cNvSpPr>
            <a:spLocks noChangeArrowheads="1"/>
          </p:cNvSpPr>
          <p:nvPr/>
        </p:nvSpPr>
        <p:spPr bwMode="auto">
          <a:xfrm>
            <a:off x="4191000" y="2133600"/>
            <a:ext cx="381000" cy="228600"/>
          </a:xfrm>
          <a:prstGeom prst="rightArrow">
            <a:avLst>
              <a:gd name="adj1" fmla="val 50000"/>
              <a:gd name="adj2" fmla="val 41667"/>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grpSp>
        <p:nvGrpSpPr>
          <p:cNvPr id="49208" name="Group 56"/>
          <p:cNvGrpSpPr>
            <a:grpSpLocks/>
          </p:cNvGrpSpPr>
          <p:nvPr/>
        </p:nvGrpSpPr>
        <p:grpSpPr bwMode="auto">
          <a:xfrm>
            <a:off x="3048000" y="2057400"/>
            <a:ext cx="650875" cy="533400"/>
            <a:chOff x="1920" y="1296"/>
            <a:chExt cx="410" cy="336"/>
          </a:xfrm>
        </p:grpSpPr>
        <p:sp>
          <p:nvSpPr>
            <p:cNvPr id="49163" name="Freeform 11"/>
            <p:cNvSpPr>
              <a:spLocks/>
            </p:cNvSpPr>
            <p:nvPr/>
          </p:nvSpPr>
          <p:spPr bwMode="auto">
            <a:xfrm>
              <a:off x="1920" y="1296"/>
              <a:ext cx="162" cy="264"/>
            </a:xfrm>
            <a:custGeom>
              <a:avLst/>
              <a:gdLst>
                <a:gd name="T0" fmla="*/ 0 w 162"/>
                <a:gd name="T1" fmla="*/ 264 h 264"/>
                <a:gd name="T2" fmla="*/ 30 w 162"/>
                <a:gd name="T3" fmla="*/ 162 h 264"/>
                <a:gd name="T4" fmla="*/ 90 w 162"/>
                <a:gd name="T5" fmla="*/ 66 h 264"/>
                <a:gd name="T6" fmla="*/ 162 w 162"/>
                <a:gd name="T7" fmla="*/ 0 h 264"/>
              </a:gdLst>
              <a:ahLst/>
              <a:cxnLst>
                <a:cxn ang="0">
                  <a:pos x="T0" y="T1"/>
                </a:cxn>
                <a:cxn ang="0">
                  <a:pos x="T2" y="T3"/>
                </a:cxn>
                <a:cxn ang="0">
                  <a:pos x="T4" y="T5"/>
                </a:cxn>
                <a:cxn ang="0">
                  <a:pos x="T6" y="T7"/>
                </a:cxn>
              </a:cxnLst>
              <a:rect l="0" t="0" r="r" b="b"/>
              <a:pathLst>
                <a:path w="162" h="264">
                  <a:moveTo>
                    <a:pt x="0" y="264"/>
                  </a:moveTo>
                  <a:cubicBezTo>
                    <a:pt x="5" y="247"/>
                    <a:pt x="15" y="195"/>
                    <a:pt x="30" y="162"/>
                  </a:cubicBezTo>
                  <a:cubicBezTo>
                    <a:pt x="45" y="129"/>
                    <a:pt x="68" y="93"/>
                    <a:pt x="90" y="66"/>
                  </a:cubicBezTo>
                  <a:cubicBezTo>
                    <a:pt x="112" y="39"/>
                    <a:pt x="147" y="14"/>
                    <a:pt x="162"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64" name="Freeform 12"/>
            <p:cNvSpPr>
              <a:spLocks/>
            </p:cNvSpPr>
            <p:nvPr/>
          </p:nvSpPr>
          <p:spPr bwMode="auto">
            <a:xfrm>
              <a:off x="2160" y="1374"/>
              <a:ext cx="170" cy="258"/>
            </a:xfrm>
            <a:custGeom>
              <a:avLst/>
              <a:gdLst>
                <a:gd name="T0" fmla="*/ 156 w 170"/>
                <a:gd name="T1" fmla="*/ 0 h 258"/>
                <a:gd name="T2" fmla="*/ 144 w 170"/>
                <a:gd name="T3" fmla="*/ 126 h 258"/>
                <a:gd name="T4" fmla="*/ 0 w 170"/>
                <a:gd name="T5" fmla="*/ 258 h 258"/>
              </a:gdLst>
              <a:ahLst/>
              <a:cxnLst>
                <a:cxn ang="0">
                  <a:pos x="T0" y="T1"/>
                </a:cxn>
                <a:cxn ang="0">
                  <a:pos x="T2" y="T3"/>
                </a:cxn>
                <a:cxn ang="0">
                  <a:pos x="T4" y="T5"/>
                </a:cxn>
              </a:cxnLst>
              <a:rect l="0" t="0" r="r" b="b"/>
              <a:pathLst>
                <a:path w="170" h="258">
                  <a:moveTo>
                    <a:pt x="156" y="0"/>
                  </a:moveTo>
                  <a:cubicBezTo>
                    <a:pt x="154" y="21"/>
                    <a:pt x="170" y="83"/>
                    <a:pt x="144" y="126"/>
                  </a:cubicBezTo>
                  <a:cubicBezTo>
                    <a:pt x="118" y="169"/>
                    <a:pt x="30" y="231"/>
                    <a:pt x="0" y="258"/>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09" name="Group 57"/>
          <p:cNvGrpSpPr>
            <a:grpSpLocks/>
          </p:cNvGrpSpPr>
          <p:nvPr/>
        </p:nvGrpSpPr>
        <p:grpSpPr bwMode="auto">
          <a:xfrm>
            <a:off x="4724400" y="1752600"/>
            <a:ext cx="990600" cy="1143000"/>
            <a:chOff x="2976" y="1104"/>
            <a:chExt cx="624" cy="720"/>
          </a:xfrm>
        </p:grpSpPr>
        <p:sp>
          <p:nvSpPr>
            <p:cNvPr id="49165" name="Oval 13"/>
            <p:cNvSpPr>
              <a:spLocks noChangeArrowheads="1"/>
            </p:cNvSpPr>
            <p:nvPr/>
          </p:nvSpPr>
          <p:spPr bwMode="auto">
            <a:xfrm>
              <a:off x="3264" y="110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66" name="Oval 14"/>
            <p:cNvSpPr>
              <a:spLocks noChangeArrowheads="1"/>
            </p:cNvSpPr>
            <p:nvPr/>
          </p:nvSpPr>
          <p:spPr bwMode="auto">
            <a:xfrm>
              <a:off x="2976" y="158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67" name="Line 15"/>
            <p:cNvSpPr>
              <a:spLocks noChangeShapeType="1"/>
            </p:cNvSpPr>
            <p:nvPr/>
          </p:nvSpPr>
          <p:spPr bwMode="auto">
            <a:xfrm flipH="1">
              <a:off x="3168" y="134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49170" name="Line 18"/>
          <p:cNvSpPr>
            <a:spLocks noChangeShapeType="1"/>
          </p:cNvSpPr>
          <p:nvPr/>
        </p:nvSpPr>
        <p:spPr bwMode="auto">
          <a:xfrm>
            <a:off x="5943600" y="1600200"/>
            <a:ext cx="0" cy="1828800"/>
          </a:xfrm>
          <a:prstGeom prst="line">
            <a:avLst/>
          </a:prstGeom>
          <a:noFill/>
          <a:ln w="6350">
            <a:solidFill>
              <a:srgbClr val="66CC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nvGrpSpPr>
          <p:cNvPr id="49210" name="Group 58"/>
          <p:cNvGrpSpPr>
            <a:grpSpLocks/>
          </p:cNvGrpSpPr>
          <p:nvPr/>
        </p:nvGrpSpPr>
        <p:grpSpPr bwMode="auto">
          <a:xfrm>
            <a:off x="6324600" y="1752600"/>
            <a:ext cx="1524000" cy="1143000"/>
            <a:chOff x="3984" y="1104"/>
            <a:chExt cx="960" cy="720"/>
          </a:xfrm>
        </p:grpSpPr>
        <p:sp>
          <p:nvSpPr>
            <p:cNvPr id="49171" name="Oval 19"/>
            <p:cNvSpPr>
              <a:spLocks noChangeArrowheads="1"/>
            </p:cNvSpPr>
            <p:nvPr/>
          </p:nvSpPr>
          <p:spPr bwMode="auto">
            <a:xfrm>
              <a:off x="4272" y="110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72" name="Oval 20"/>
            <p:cNvSpPr>
              <a:spLocks noChangeArrowheads="1"/>
            </p:cNvSpPr>
            <p:nvPr/>
          </p:nvSpPr>
          <p:spPr bwMode="auto">
            <a:xfrm>
              <a:off x="3984" y="158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73" name="Line 21"/>
            <p:cNvSpPr>
              <a:spLocks noChangeShapeType="1"/>
            </p:cNvSpPr>
            <p:nvPr/>
          </p:nvSpPr>
          <p:spPr bwMode="auto">
            <a:xfrm flipH="1">
              <a:off x="4176" y="134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74" name="Oval 22"/>
            <p:cNvSpPr>
              <a:spLocks noChangeArrowheads="1"/>
            </p:cNvSpPr>
            <p:nvPr/>
          </p:nvSpPr>
          <p:spPr bwMode="auto">
            <a:xfrm>
              <a:off x="4608" y="158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49175" name="Line 23"/>
            <p:cNvSpPr>
              <a:spLocks noChangeShapeType="1"/>
            </p:cNvSpPr>
            <p:nvPr/>
          </p:nvSpPr>
          <p:spPr bwMode="auto">
            <a:xfrm>
              <a:off x="4464" y="134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11" name="Group 59"/>
          <p:cNvGrpSpPr>
            <a:grpSpLocks/>
          </p:cNvGrpSpPr>
          <p:nvPr/>
        </p:nvGrpSpPr>
        <p:grpSpPr bwMode="auto">
          <a:xfrm>
            <a:off x="533400" y="3733800"/>
            <a:ext cx="2057400" cy="1905000"/>
            <a:chOff x="336" y="2352"/>
            <a:chExt cx="1296" cy="1200"/>
          </a:xfrm>
        </p:grpSpPr>
        <p:sp>
          <p:nvSpPr>
            <p:cNvPr id="49176" name="Oval 24"/>
            <p:cNvSpPr>
              <a:spLocks noChangeArrowheads="1"/>
            </p:cNvSpPr>
            <p:nvPr/>
          </p:nvSpPr>
          <p:spPr bwMode="auto">
            <a:xfrm>
              <a:off x="960"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77" name="Oval 25"/>
            <p:cNvSpPr>
              <a:spLocks noChangeArrowheads="1"/>
            </p:cNvSpPr>
            <p:nvPr/>
          </p:nvSpPr>
          <p:spPr bwMode="auto">
            <a:xfrm>
              <a:off x="672"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78" name="Line 26"/>
            <p:cNvSpPr>
              <a:spLocks noChangeShapeType="1"/>
            </p:cNvSpPr>
            <p:nvPr/>
          </p:nvSpPr>
          <p:spPr bwMode="auto">
            <a:xfrm flipH="1">
              <a:off x="864"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79" name="Oval 27"/>
            <p:cNvSpPr>
              <a:spLocks noChangeArrowheads="1"/>
            </p:cNvSpPr>
            <p:nvPr/>
          </p:nvSpPr>
          <p:spPr bwMode="auto">
            <a:xfrm>
              <a:off x="1296"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49180" name="Line 28"/>
            <p:cNvSpPr>
              <a:spLocks noChangeShapeType="1"/>
            </p:cNvSpPr>
            <p:nvPr/>
          </p:nvSpPr>
          <p:spPr bwMode="auto">
            <a:xfrm>
              <a:off x="1152"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81" name="Oval 29"/>
            <p:cNvSpPr>
              <a:spLocks noChangeArrowheads="1"/>
            </p:cNvSpPr>
            <p:nvPr/>
          </p:nvSpPr>
          <p:spPr bwMode="auto">
            <a:xfrm>
              <a:off x="336"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49182" name="Line 30"/>
            <p:cNvSpPr>
              <a:spLocks noChangeShapeType="1"/>
            </p:cNvSpPr>
            <p:nvPr/>
          </p:nvSpPr>
          <p:spPr bwMode="auto">
            <a:xfrm flipH="1">
              <a:off x="528"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12" name="Group 60"/>
          <p:cNvGrpSpPr>
            <a:grpSpLocks/>
          </p:cNvGrpSpPr>
          <p:nvPr/>
        </p:nvGrpSpPr>
        <p:grpSpPr bwMode="auto">
          <a:xfrm>
            <a:off x="714375" y="4781550"/>
            <a:ext cx="619125" cy="552450"/>
            <a:chOff x="450" y="3012"/>
            <a:chExt cx="390" cy="348"/>
          </a:xfrm>
        </p:grpSpPr>
        <p:sp>
          <p:nvSpPr>
            <p:cNvPr id="49183" name="Freeform 31"/>
            <p:cNvSpPr>
              <a:spLocks/>
            </p:cNvSpPr>
            <p:nvPr/>
          </p:nvSpPr>
          <p:spPr bwMode="auto">
            <a:xfrm>
              <a:off x="450" y="3012"/>
              <a:ext cx="162" cy="264"/>
            </a:xfrm>
            <a:custGeom>
              <a:avLst/>
              <a:gdLst>
                <a:gd name="T0" fmla="*/ 0 w 162"/>
                <a:gd name="T1" fmla="*/ 264 h 264"/>
                <a:gd name="T2" fmla="*/ 30 w 162"/>
                <a:gd name="T3" fmla="*/ 162 h 264"/>
                <a:gd name="T4" fmla="*/ 90 w 162"/>
                <a:gd name="T5" fmla="*/ 66 h 264"/>
                <a:gd name="T6" fmla="*/ 162 w 162"/>
                <a:gd name="T7" fmla="*/ 0 h 264"/>
              </a:gdLst>
              <a:ahLst/>
              <a:cxnLst>
                <a:cxn ang="0">
                  <a:pos x="T0" y="T1"/>
                </a:cxn>
                <a:cxn ang="0">
                  <a:pos x="T2" y="T3"/>
                </a:cxn>
                <a:cxn ang="0">
                  <a:pos x="T4" y="T5"/>
                </a:cxn>
                <a:cxn ang="0">
                  <a:pos x="T6" y="T7"/>
                </a:cxn>
              </a:cxnLst>
              <a:rect l="0" t="0" r="r" b="b"/>
              <a:pathLst>
                <a:path w="162" h="264">
                  <a:moveTo>
                    <a:pt x="0" y="264"/>
                  </a:moveTo>
                  <a:cubicBezTo>
                    <a:pt x="5" y="247"/>
                    <a:pt x="15" y="195"/>
                    <a:pt x="30" y="162"/>
                  </a:cubicBezTo>
                  <a:cubicBezTo>
                    <a:pt x="45" y="129"/>
                    <a:pt x="68" y="93"/>
                    <a:pt x="90" y="66"/>
                  </a:cubicBezTo>
                  <a:cubicBezTo>
                    <a:pt x="112" y="39"/>
                    <a:pt x="147" y="14"/>
                    <a:pt x="162"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84" name="Freeform 32"/>
            <p:cNvSpPr>
              <a:spLocks/>
            </p:cNvSpPr>
            <p:nvPr/>
          </p:nvSpPr>
          <p:spPr bwMode="auto">
            <a:xfrm>
              <a:off x="696" y="3120"/>
              <a:ext cx="144" cy="240"/>
            </a:xfrm>
            <a:custGeom>
              <a:avLst/>
              <a:gdLst>
                <a:gd name="T0" fmla="*/ 144 w 144"/>
                <a:gd name="T1" fmla="*/ 0 h 240"/>
                <a:gd name="T2" fmla="*/ 114 w 144"/>
                <a:gd name="T3" fmla="*/ 126 h 240"/>
                <a:gd name="T4" fmla="*/ 0 w 144"/>
                <a:gd name="T5" fmla="*/ 240 h 240"/>
              </a:gdLst>
              <a:ahLst/>
              <a:cxnLst>
                <a:cxn ang="0">
                  <a:pos x="T0" y="T1"/>
                </a:cxn>
                <a:cxn ang="0">
                  <a:pos x="T2" y="T3"/>
                </a:cxn>
                <a:cxn ang="0">
                  <a:pos x="T4" y="T5"/>
                </a:cxn>
              </a:cxnLst>
              <a:rect l="0" t="0" r="r" b="b"/>
              <a:pathLst>
                <a:path w="144" h="240">
                  <a:moveTo>
                    <a:pt x="144" y="0"/>
                  </a:moveTo>
                  <a:cubicBezTo>
                    <a:pt x="139" y="21"/>
                    <a:pt x="138" y="86"/>
                    <a:pt x="114" y="126"/>
                  </a:cubicBezTo>
                  <a:cubicBezTo>
                    <a:pt x="90" y="166"/>
                    <a:pt x="24" y="216"/>
                    <a:pt x="0" y="24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13" name="Group 61"/>
          <p:cNvGrpSpPr>
            <a:grpSpLocks/>
          </p:cNvGrpSpPr>
          <p:nvPr/>
        </p:nvGrpSpPr>
        <p:grpSpPr bwMode="auto">
          <a:xfrm>
            <a:off x="2971800" y="3733800"/>
            <a:ext cx="2057400" cy="1905000"/>
            <a:chOff x="1872" y="2352"/>
            <a:chExt cx="1296" cy="1200"/>
          </a:xfrm>
        </p:grpSpPr>
        <p:sp>
          <p:nvSpPr>
            <p:cNvPr id="49185" name="Oval 33"/>
            <p:cNvSpPr>
              <a:spLocks noChangeArrowheads="1"/>
            </p:cNvSpPr>
            <p:nvPr/>
          </p:nvSpPr>
          <p:spPr bwMode="auto">
            <a:xfrm>
              <a:off x="2496"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86" name="Oval 34"/>
            <p:cNvSpPr>
              <a:spLocks noChangeArrowheads="1"/>
            </p:cNvSpPr>
            <p:nvPr/>
          </p:nvSpPr>
          <p:spPr bwMode="auto">
            <a:xfrm>
              <a:off x="2208"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49187" name="Line 35"/>
            <p:cNvSpPr>
              <a:spLocks noChangeShapeType="1"/>
            </p:cNvSpPr>
            <p:nvPr/>
          </p:nvSpPr>
          <p:spPr bwMode="auto">
            <a:xfrm flipH="1">
              <a:off x="2400"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88" name="Oval 36"/>
            <p:cNvSpPr>
              <a:spLocks noChangeArrowheads="1"/>
            </p:cNvSpPr>
            <p:nvPr/>
          </p:nvSpPr>
          <p:spPr bwMode="auto">
            <a:xfrm>
              <a:off x="2832"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49189" name="Line 37"/>
            <p:cNvSpPr>
              <a:spLocks noChangeShapeType="1"/>
            </p:cNvSpPr>
            <p:nvPr/>
          </p:nvSpPr>
          <p:spPr bwMode="auto">
            <a:xfrm>
              <a:off x="2688"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90" name="Oval 38"/>
            <p:cNvSpPr>
              <a:spLocks noChangeArrowheads="1"/>
            </p:cNvSpPr>
            <p:nvPr/>
          </p:nvSpPr>
          <p:spPr bwMode="auto">
            <a:xfrm>
              <a:off x="1872"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91" name="Line 39"/>
            <p:cNvSpPr>
              <a:spLocks noChangeShapeType="1"/>
            </p:cNvSpPr>
            <p:nvPr/>
          </p:nvSpPr>
          <p:spPr bwMode="auto">
            <a:xfrm flipH="1">
              <a:off x="2064"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15" name="Group 63"/>
          <p:cNvGrpSpPr>
            <a:grpSpLocks/>
          </p:cNvGrpSpPr>
          <p:nvPr/>
        </p:nvGrpSpPr>
        <p:grpSpPr bwMode="auto">
          <a:xfrm>
            <a:off x="5410200" y="3733800"/>
            <a:ext cx="2057400" cy="1905000"/>
            <a:chOff x="3408" y="2352"/>
            <a:chExt cx="1296" cy="1200"/>
          </a:xfrm>
        </p:grpSpPr>
        <p:sp>
          <p:nvSpPr>
            <p:cNvPr id="49192" name="Oval 40"/>
            <p:cNvSpPr>
              <a:spLocks noChangeArrowheads="1"/>
            </p:cNvSpPr>
            <p:nvPr/>
          </p:nvSpPr>
          <p:spPr bwMode="auto">
            <a:xfrm>
              <a:off x="4032"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49193" name="Oval 41"/>
            <p:cNvSpPr>
              <a:spLocks noChangeArrowheads="1"/>
            </p:cNvSpPr>
            <p:nvPr/>
          </p:nvSpPr>
          <p:spPr bwMode="auto">
            <a:xfrm>
              <a:off x="3744"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49194" name="Line 42"/>
            <p:cNvSpPr>
              <a:spLocks noChangeShapeType="1"/>
            </p:cNvSpPr>
            <p:nvPr/>
          </p:nvSpPr>
          <p:spPr bwMode="auto">
            <a:xfrm flipH="1">
              <a:off x="3936"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95" name="Oval 43"/>
            <p:cNvSpPr>
              <a:spLocks noChangeArrowheads="1"/>
            </p:cNvSpPr>
            <p:nvPr/>
          </p:nvSpPr>
          <p:spPr bwMode="auto">
            <a:xfrm>
              <a:off x="4368"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49196" name="Line 44"/>
            <p:cNvSpPr>
              <a:spLocks noChangeShapeType="1"/>
            </p:cNvSpPr>
            <p:nvPr/>
          </p:nvSpPr>
          <p:spPr bwMode="auto">
            <a:xfrm>
              <a:off x="4224"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197" name="Oval 45"/>
            <p:cNvSpPr>
              <a:spLocks noChangeArrowheads="1"/>
            </p:cNvSpPr>
            <p:nvPr/>
          </p:nvSpPr>
          <p:spPr bwMode="auto">
            <a:xfrm>
              <a:off x="3408"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49198" name="Line 46"/>
            <p:cNvSpPr>
              <a:spLocks noChangeShapeType="1"/>
            </p:cNvSpPr>
            <p:nvPr/>
          </p:nvSpPr>
          <p:spPr bwMode="auto">
            <a:xfrm flipH="1">
              <a:off x="3600"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49214" name="Group 62"/>
          <p:cNvGrpSpPr>
            <a:grpSpLocks/>
          </p:cNvGrpSpPr>
          <p:nvPr/>
        </p:nvGrpSpPr>
        <p:grpSpPr bwMode="auto">
          <a:xfrm>
            <a:off x="3648075" y="4038600"/>
            <a:ext cx="619125" cy="552450"/>
            <a:chOff x="2298" y="2544"/>
            <a:chExt cx="390" cy="348"/>
          </a:xfrm>
        </p:grpSpPr>
        <p:sp>
          <p:nvSpPr>
            <p:cNvPr id="49199" name="Freeform 47"/>
            <p:cNvSpPr>
              <a:spLocks/>
            </p:cNvSpPr>
            <p:nvPr/>
          </p:nvSpPr>
          <p:spPr bwMode="auto">
            <a:xfrm>
              <a:off x="2298" y="2544"/>
              <a:ext cx="162" cy="264"/>
            </a:xfrm>
            <a:custGeom>
              <a:avLst/>
              <a:gdLst>
                <a:gd name="T0" fmla="*/ 0 w 162"/>
                <a:gd name="T1" fmla="*/ 264 h 264"/>
                <a:gd name="T2" fmla="*/ 30 w 162"/>
                <a:gd name="T3" fmla="*/ 162 h 264"/>
                <a:gd name="T4" fmla="*/ 90 w 162"/>
                <a:gd name="T5" fmla="*/ 66 h 264"/>
                <a:gd name="T6" fmla="*/ 162 w 162"/>
                <a:gd name="T7" fmla="*/ 0 h 264"/>
              </a:gdLst>
              <a:ahLst/>
              <a:cxnLst>
                <a:cxn ang="0">
                  <a:pos x="T0" y="T1"/>
                </a:cxn>
                <a:cxn ang="0">
                  <a:pos x="T2" y="T3"/>
                </a:cxn>
                <a:cxn ang="0">
                  <a:pos x="T4" y="T5"/>
                </a:cxn>
                <a:cxn ang="0">
                  <a:pos x="T6" y="T7"/>
                </a:cxn>
              </a:cxnLst>
              <a:rect l="0" t="0" r="r" b="b"/>
              <a:pathLst>
                <a:path w="162" h="264">
                  <a:moveTo>
                    <a:pt x="0" y="264"/>
                  </a:moveTo>
                  <a:cubicBezTo>
                    <a:pt x="5" y="247"/>
                    <a:pt x="15" y="195"/>
                    <a:pt x="30" y="162"/>
                  </a:cubicBezTo>
                  <a:cubicBezTo>
                    <a:pt x="45" y="129"/>
                    <a:pt x="68" y="93"/>
                    <a:pt x="90" y="66"/>
                  </a:cubicBezTo>
                  <a:cubicBezTo>
                    <a:pt x="112" y="39"/>
                    <a:pt x="147" y="14"/>
                    <a:pt x="162"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9200" name="Freeform 48"/>
            <p:cNvSpPr>
              <a:spLocks/>
            </p:cNvSpPr>
            <p:nvPr/>
          </p:nvSpPr>
          <p:spPr bwMode="auto">
            <a:xfrm>
              <a:off x="2544" y="2652"/>
              <a:ext cx="144" cy="240"/>
            </a:xfrm>
            <a:custGeom>
              <a:avLst/>
              <a:gdLst>
                <a:gd name="T0" fmla="*/ 144 w 144"/>
                <a:gd name="T1" fmla="*/ 0 h 240"/>
                <a:gd name="T2" fmla="*/ 114 w 144"/>
                <a:gd name="T3" fmla="*/ 126 h 240"/>
                <a:gd name="T4" fmla="*/ 0 w 144"/>
                <a:gd name="T5" fmla="*/ 240 h 240"/>
              </a:gdLst>
              <a:ahLst/>
              <a:cxnLst>
                <a:cxn ang="0">
                  <a:pos x="T0" y="T1"/>
                </a:cxn>
                <a:cxn ang="0">
                  <a:pos x="T2" y="T3"/>
                </a:cxn>
                <a:cxn ang="0">
                  <a:pos x="T4" y="T5"/>
                </a:cxn>
              </a:cxnLst>
              <a:rect l="0" t="0" r="r" b="b"/>
              <a:pathLst>
                <a:path w="144" h="240">
                  <a:moveTo>
                    <a:pt x="144" y="0"/>
                  </a:moveTo>
                  <a:cubicBezTo>
                    <a:pt x="139" y="21"/>
                    <a:pt x="138" y="86"/>
                    <a:pt x="114" y="126"/>
                  </a:cubicBezTo>
                  <a:cubicBezTo>
                    <a:pt x="90" y="166"/>
                    <a:pt x="24" y="216"/>
                    <a:pt x="0" y="24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49201" name="AutoShape 49"/>
          <p:cNvSpPr>
            <a:spLocks noChangeArrowheads="1"/>
          </p:cNvSpPr>
          <p:nvPr/>
        </p:nvSpPr>
        <p:spPr bwMode="auto">
          <a:xfrm>
            <a:off x="2819400" y="4191000"/>
            <a:ext cx="381000" cy="228600"/>
          </a:xfrm>
          <a:prstGeom prst="rightArrow">
            <a:avLst>
              <a:gd name="adj1" fmla="val 50000"/>
              <a:gd name="adj2" fmla="val 41667"/>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9202" name="AutoShape 50"/>
          <p:cNvSpPr>
            <a:spLocks noChangeArrowheads="1"/>
          </p:cNvSpPr>
          <p:nvPr/>
        </p:nvSpPr>
        <p:spPr bwMode="auto">
          <a:xfrm>
            <a:off x="5334000" y="4191000"/>
            <a:ext cx="381000" cy="228600"/>
          </a:xfrm>
          <a:prstGeom prst="rightArrow">
            <a:avLst>
              <a:gd name="adj1" fmla="val 50000"/>
              <a:gd name="adj2" fmla="val 41667"/>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49203" name="Text Box 51"/>
          <p:cNvSpPr txBox="1">
            <a:spLocks noChangeArrowheads="1"/>
          </p:cNvSpPr>
          <p:nvPr/>
        </p:nvSpPr>
        <p:spPr bwMode="auto">
          <a:xfrm>
            <a:off x="2286000" y="3048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66CCFF"/>
                </a:solidFill>
              </a:rPr>
              <a:t>1</a:t>
            </a:r>
          </a:p>
        </p:txBody>
      </p:sp>
      <p:sp>
        <p:nvSpPr>
          <p:cNvPr id="49204" name="Text Box 52"/>
          <p:cNvSpPr txBox="1">
            <a:spLocks noChangeArrowheads="1"/>
          </p:cNvSpPr>
          <p:nvPr/>
        </p:nvSpPr>
        <p:spPr bwMode="auto">
          <a:xfrm>
            <a:off x="5638800" y="3048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66CCFF"/>
                </a:solidFill>
              </a:rPr>
              <a:t>2</a:t>
            </a:r>
          </a:p>
        </p:txBody>
      </p:sp>
      <p:sp>
        <p:nvSpPr>
          <p:cNvPr id="49205" name="Text Box 53"/>
          <p:cNvSpPr txBox="1">
            <a:spLocks noChangeArrowheads="1"/>
          </p:cNvSpPr>
          <p:nvPr/>
        </p:nvSpPr>
        <p:spPr bwMode="auto">
          <a:xfrm>
            <a:off x="8077200" y="3048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66CCFF"/>
                </a:solidFill>
              </a:rPr>
              <a:t>3</a:t>
            </a:r>
          </a:p>
        </p:txBody>
      </p:sp>
      <p:sp>
        <p:nvSpPr>
          <p:cNvPr id="49206" name="Text Box 54"/>
          <p:cNvSpPr txBox="1">
            <a:spLocks noChangeArrowheads="1"/>
          </p:cNvSpPr>
          <p:nvPr/>
        </p:nvSpPr>
        <p:spPr bwMode="auto">
          <a:xfrm>
            <a:off x="8077200" y="55006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66CCFF"/>
                </a:solidFill>
              </a:rPr>
              <a:t>4</a:t>
            </a:r>
          </a:p>
        </p:txBody>
      </p:sp>
    </p:spTree>
    <p:extLst>
      <p:ext uri="{BB962C8B-B14F-4D97-AF65-F5344CB8AC3E}">
        <p14:creationId xmlns:p14="http://schemas.microsoft.com/office/powerpoint/2010/main" val="147310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207"/>
                                        </p:tgtEl>
                                        <p:attrNameLst>
                                          <p:attrName>style.visibility</p:attrName>
                                        </p:attrNameLst>
                                      </p:cBhvr>
                                      <p:to>
                                        <p:strVal val="visible"/>
                                      </p:to>
                                    </p:set>
                                    <p:animEffect transition="in" filter="dissolve">
                                      <p:cBhvr>
                                        <p:cTn id="12" dur="500"/>
                                        <p:tgtEl>
                                          <p:spTgt spid="49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208"/>
                                        </p:tgtEl>
                                        <p:attrNameLst>
                                          <p:attrName>style.visibility</p:attrName>
                                        </p:attrNameLst>
                                      </p:cBhvr>
                                      <p:to>
                                        <p:strVal val="visible"/>
                                      </p:to>
                                    </p:set>
                                    <p:animEffect transition="in" filter="dissolve">
                                      <p:cBhvr>
                                        <p:cTn id="17" dur="500"/>
                                        <p:tgtEl>
                                          <p:spTgt spid="492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62"/>
                                        </p:tgtEl>
                                        <p:attrNameLst>
                                          <p:attrName>style.visibility</p:attrName>
                                        </p:attrNameLst>
                                      </p:cBhvr>
                                      <p:to>
                                        <p:strVal val="visible"/>
                                      </p:to>
                                    </p:set>
                                    <p:animEffect transition="in" filter="dissolve">
                                      <p:cBhvr>
                                        <p:cTn id="22" dur="500"/>
                                        <p:tgtEl>
                                          <p:spTgt spid="491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209"/>
                                        </p:tgtEl>
                                        <p:attrNameLst>
                                          <p:attrName>style.visibility</p:attrName>
                                        </p:attrNameLst>
                                      </p:cBhvr>
                                      <p:to>
                                        <p:strVal val="visible"/>
                                      </p:to>
                                    </p:set>
                                    <p:animEffect transition="in" filter="dissolve">
                                      <p:cBhvr>
                                        <p:cTn id="27" dur="500"/>
                                        <p:tgtEl>
                                          <p:spTgt spid="492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9210"/>
                                        </p:tgtEl>
                                        <p:attrNameLst>
                                          <p:attrName>style.visibility</p:attrName>
                                        </p:attrNameLst>
                                      </p:cBhvr>
                                      <p:to>
                                        <p:strVal val="visible"/>
                                      </p:to>
                                    </p:set>
                                    <p:animEffect transition="in" filter="dissolve">
                                      <p:cBhvr>
                                        <p:cTn id="32" dur="500"/>
                                        <p:tgtEl>
                                          <p:spTgt spid="492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9211"/>
                                        </p:tgtEl>
                                        <p:attrNameLst>
                                          <p:attrName>style.visibility</p:attrName>
                                        </p:attrNameLst>
                                      </p:cBhvr>
                                      <p:to>
                                        <p:strVal val="visible"/>
                                      </p:to>
                                    </p:set>
                                    <p:animEffect transition="in" filter="dissolve">
                                      <p:cBhvr>
                                        <p:cTn id="37" dur="500"/>
                                        <p:tgtEl>
                                          <p:spTgt spid="492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212"/>
                                        </p:tgtEl>
                                        <p:attrNameLst>
                                          <p:attrName>style.visibility</p:attrName>
                                        </p:attrNameLst>
                                      </p:cBhvr>
                                      <p:to>
                                        <p:strVal val="visible"/>
                                      </p:to>
                                    </p:set>
                                    <p:animEffect transition="in" filter="dissolve">
                                      <p:cBhvr>
                                        <p:cTn id="42" dur="500"/>
                                        <p:tgtEl>
                                          <p:spTgt spid="492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201"/>
                                        </p:tgtEl>
                                        <p:attrNameLst>
                                          <p:attrName>style.visibility</p:attrName>
                                        </p:attrNameLst>
                                      </p:cBhvr>
                                      <p:to>
                                        <p:strVal val="visible"/>
                                      </p:to>
                                    </p:set>
                                    <p:animEffect transition="in" filter="dissolve">
                                      <p:cBhvr>
                                        <p:cTn id="47" dur="500"/>
                                        <p:tgtEl>
                                          <p:spTgt spid="492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9213"/>
                                        </p:tgtEl>
                                        <p:attrNameLst>
                                          <p:attrName>style.visibility</p:attrName>
                                        </p:attrNameLst>
                                      </p:cBhvr>
                                      <p:to>
                                        <p:strVal val="visible"/>
                                      </p:to>
                                    </p:set>
                                    <p:animEffect transition="in" filter="dissolve">
                                      <p:cBhvr>
                                        <p:cTn id="52" dur="500"/>
                                        <p:tgtEl>
                                          <p:spTgt spid="492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9214"/>
                                        </p:tgtEl>
                                        <p:attrNameLst>
                                          <p:attrName>style.visibility</p:attrName>
                                        </p:attrNameLst>
                                      </p:cBhvr>
                                      <p:to>
                                        <p:strVal val="visible"/>
                                      </p:to>
                                    </p:set>
                                    <p:animEffect transition="in" filter="dissolve">
                                      <p:cBhvr>
                                        <p:cTn id="57" dur="500"/>
                                        <p:tgtEl>
                                          <p:spTgt spid="492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9202"/>
                                        </p:tgtEl>
                                        <p:attrNameLst>
                                          <p:attrName>style.visibility</p:attrName>
                                        </p:attrNameLst>
                                      </p:cBhvr>
                                      <p:to>
                                        <p:strVal val="visible"/>
                                      </p:to>
                                    </p:set>
                                    <p:animEffect transition="in" filter="dissolve">
                                      <p:cBhvr>
                                        <p:cTn id="62" dur="500"/>
                                        <p:tgtEl>
                                          <p:spTgt spid="492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49215"/>
                                        </p:tgtEl>
                                        <p:attrNameLst>
                                          <p:attrName>style.visibility</p:attrName>
                                        </p:attrNameLst>
                                      </p:cBhvr>
                                      <p:to>
                                        <p:strVal val="visible"/>
                                      </p:to>
                                    </p:set>
                                    <p:animEffect transition="in" filter="dissolve">
                                      <p:cBhvr>
                                        <p:cTn id="67" dur="500"/>
                                        <p:tgtEl>
                                          <p:spTgt spid="49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autoUpdateAnimBg="0"/>
      <p:bldP spid="49162" grpId="0" animBg="1"/>
      <p:bldP spid="49201" grpId="0" animBg="1"/>
      <p:bldP spid="49202"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Other children are not affected</a:t>
            </a:r>
          </a:p>
        </p:txBody>
      </p:sp>
      <p:sp>
        <p:nvSpPr>
          <p:cNvPr id="51203" name="Rectangle 3"/>
          <p:cNvSpPr>
            <a:spLocks noGrp="1" noChangeArrowheads="1"/>
          </p:cNvSpPr>
          <p:nvPr>
            <p:ph type="body" sz="half" idx="1"/>
          </p:nvPr>
        </p:nvSpPr>
        <p:spPr>
          <a:xfrm>
            <a:off x="685800" y="4416425"/>
            <a:ext cx="7467600" cy="741363"/>
          </a:xfrm>
        </p:spPr>
        <p:txBody>
          <a:bodyPr/>
          <a:lstStyle/>
          <a:p>
            <a:r>
              <a:rPr lang="en-US" altLang="en-US" sz="2000"/>
              <a:t>The node containing 8 is not affected because its parent gets larger, not smaller</a:t>
            </a:r>
          </a:p>
        </p:txBody>
      </p:sp>
      <p:sp>
        <p:nvSpPr>
          <p:cNvPr id="51204" name="Rectangle 4"/>
          <p:cNvSpPr>
            <a:spLocks noGrp="1" noChangeArrowheads="1"/>
          </p:cNvSpPr>
          <p:nvPr>
            <p:ph type="body" sz="half" idx="2"/>
          </p:nvPr>
        </p:nvSpPr>
        <p:spPr>
          <a:xfrm>
            <a:off x="685800" y="5105400"/>
            <a:ext cx="7620000" cy="1295400"/>
          </a:xfrm>
        </p:spPr>
        <p:txBody>
          <a:bodyPr/>
          <a:lstStyle/>
          <a:p>
            <a:pPr>
              <a:lnSpc>
                <a:spcPct val="90000"/>
              </a:lnSpc>
            </a:pPr>
            <a:r>
              <a:rPr lang="en-US" altLang="en-US" sz="2000"/>
              <a:t>The node containing 5 is not affected because its parent gets larger, not smaller</a:t>
            </a:r>
          </a:p>
          <a:p>
            <a:pPr>
              <a:lnSpc>
                <a:spcPct val="90000"/>
              </a:lnSpc>
            </a:pPr>
            <a:r>
              <a:rPr lang="en-US" altLang="en-US" sz="2000"/>
              <a:t>The node containing 8 is still not affected because, although its parent got smaller, its parent is still greater than it was originally</a:t>
            </a:r>
          </a:p>
        </p:txBody>
      </p:sp>
      <p:grpSp>
        <p:nvGrpSpPr>
          <p:cNvPr id="51205" name="Group 5"/>
          <p:cNvGrpSpPr>
            <a:grpSpLocks/>
          </p:cNvGrpSpPr>
          <p:nvPr/>
        </p:nvGrpSpPr>
        <p:grpSpPr bwMode="auto">
          <a:xfrm>
            <a:off x="990600" y="1752600"/>
            <a:ext cx="2057400" cy="1905000"/>
            <a:chOff x="768" y="1104"/>
            <a:chExt cx="1296" cy="1200"/>
          </a:xfrm>
        </p:grpSpPr>
        <p:grpSp>
          <p:nvGrpSpPr>
            <p:cNvPr id="51206" name="Group 6"/>
            <p:cNvGrpSpPr>
              <a:grpSpLocks/>
            </p:cNvGrpSpPr>
            <p:nvPr/>
          </p:nvGrpSpPr>
          <p:grpSpPr bwMode="auto">
            <a:xfrm>
              <a:off x="768" y="1104"/>
              <a:ext cx="1296" cy="1200"/>
              <a:chOff x="3408" y="2352"/>
              <a:chExt cx="1296" cy="1200"/>
            </a:xfrm>
          </p:grpSpPr>
          <p:sp>
            <p:nvSpPr>
              <p:cNvPr id="51207" name="Oval 7"/>
              <p:cNvSpPr>
                <a:spLocks noChangeArrowheads="1"/>
              </p:cNvSpPr>
              <p:nvPr/>
            </p:nvSpPr>
            <p:spPr bwMode="auto">
              <a:xfrm>
                <a:off x="4032"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51208" name="Oval 8"/>
              <p:cNvSpPr>
                <a:spLocks noChangeArrowheads="1"/>
              </p:cNvSpPr>
              <p:nvPr/>
            </p:nvSpPr>
            <p:spPr bwMode="auto">
              <a:xfrm>
                <a:off x="3744"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51209" name="Line 9"/>
              <p:cNvSpPr>
                <a:spLocks noChangeShapeType="1"/>
              </p:cNvSpPr>
              <p:nvPr/>
            </p:nvSpPr>
            <p:spPr bwMode="auto">
              <a:xfrm flipH="1">
                <a:off x="3936"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10" name="Oval 10"/>
              <p:cNvSpPr>
                <a:spLocks noChangeArrowheads="1"/>
              </p:cNvSpPr>
              <p:nvPr/>
            </p:nvSpPr>
            <p:spPr bwMode="auto">
              <a:xfrm>
                <a:off x="4368"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51211" name="Line 11"/>
              <p:cNvSpPr>
                <a:spLocks noChangeShapeType="1"/>
              </p:cNvSpPr>
              <p:nvPr/>
            </p:nvSpPr>
            <p:spPr bwMode="auto">
              <a:xfrm>
                <a:off x="4224"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12" name="Oval 12"/>
              <p:cNvSpPr>
                <a:spLocks noChangeArrowheads="1"/>
              </p:cNvSpPr>
              <p:nvPr/>
            </p:nvSpPr>
            <p:spPr bwMode="auto">
              <a:xfrm>
                <a:off x="3408"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51213" name="Line 13"/>
              <p:cNvSpPr>
                <a:spLocks noChangeShapeType="1"/>
              </p:cNvSpPr>
              <p:nvPr/>
            </p:nvSpPr>
            <p:spPr bwMode="auto">
              <a:xfrm flipH="1">
                <a:off x="3600"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51214" name="Oval 14"/>
            <p:cNvSpPr>
              <a:spLocks noChangeArrowheads="1"/>
            </p:cNvSpPr>
            <p:nvPr/>
          </p:nvSpPr>
          <p:spPr bwMode="auto">
            <a:xfrm>
              <a:off x="1488" y="206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51215" name="Line 15"/>
            <p:cNvSpPr>
              <a:spLocks noChangeShapeType="1"/>
            </p:cNvSpPr>
            <p:nvPr/>
          </p:nvSpPr>
          <p:spPr bwMode="auto">
            <a:xfrm>
              <a:off x="1344" y="182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51216" name="Group 16"/>
          <p:cNvGrpSpPr>
            <a:grpSpLocks/>
          </p:cNvGrpSpPr>
          <p:nvPr/>
        </p:nvGrpSpPr>
        <p:grpSpPr bwMode="auto">
          <a:xfrm>
            <a:off x="1828800" y="2771775"/>
            <a:ext cx="539750" cy="595313"/>
            <a:chOff x="1280" y="1746"/>
            <a:chExt cx="340" cy="375"/>
          </a:xfrm>
        </p:grpSpPr>
        <p:sp>
          <p:nvSpPr>
            <p:cNvPr id="51217" name="Freeform 17"/>
            <p:cNvSpPr>
              <a:spLocks/>
            </p:cNvSpPr>
            <p:nvPr/>
          </p:nvSpPr>
          <p:spPr bwMode="auto">
            <a:xfrm>
              <a:off x="1280" y="1861"/>
              <a:ext cx="197" cy="260"/>
            </a:xfrm>
            <a:custGeom>
              <a:avLst/>
              <a:gdLst>
                <a:gd name="T0" fmla="*/ 197 w 197"/>
                <a:gd name="T1" fmla="*/ 260 h 260"/>
                <a:gd name="T2" fmla="*/ 114 w 197"/>
                <a:gd name="T3" fmla="*/ 233 h 260"/>
                <a:gd name="T4" fmla="*/ 41 w 197"/>
                <a:gd name="T5" fmla="*/ 164 h 260"/>
                <a:gd name="T6" fmla="*/ 0 w 197"/>
                <a:gd name="T7" fmla="*/ 0 h 260"/>
              </a:gdLst>
              <a:ahLst/>
              <a:cxnLst>
                <a:cxn ang="0">
                  <a:pos x="T0" y="T1"/>
                </a:cxn>
                <a:cxn ang="0">
                  <a:pos x="T2" y="T3"/>
                </a:cxn>
                <a:cxn ang="0">
                  <a:pos x="T4" y="T5"/>
                </a:cxn>
                <a:cxn ang="0">
                  <a:pos x="T6" y="T7"/>
                </a:cxn>
              </a:cxnLst>
              <a:rect l="0" t="0" r="r" b="b"/>
              <a:pathLst>
                <a:path w="197" h="260">
                  <a:moveTo>
                    <a:pt x="197" y="260"/>
                  </a:moveTo>
                  <a:cubicBezTo>
                    <a:pt x="183" y="256"/>
                    <a:pt x="140" y="249"/>
                    <a:pt x="114" y="233"/>
                  </a:cubicBezTo>
                  <a:cubicBezTo>
                    <a:pt x="88" y="217"/>
                    <a:pt x="60" y="203"/>
                    <a:pt x="41" y="164"/>
                  </a:cubicBezTo>
                  <a:cubicBezTo>
                    <a:pt x="22" y="125"/>
                    <a:pt x="9" y="34"/>
                    <a:pt x="0"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18" name="Freeform 18"/>
            <p:cNvSpPr>
              <a:spLocks/>
            </p:cNvSpPr>
            <p:nvPr/>
          </p:nvSpPr>
          <p:spPr bwMode="auto">
            <a:xfrm>
              <a:off x="1463" y="1746"/>
              <a:ext cx="157" cy="283"/>
            </a:xfrm>
            <a:custGeom>
              <a:avLst/>
              <a:gdLst>
                <a:gd name="T0" fmla="*/ 0 w 157"/>
                <a:gd name="T1" fmla="*/ 0 h 283"/>
                <a:gd name="T2" fmla="*/ 91 w 157"/>
                <a:gd name="T3" fmla="*/ 41 h 283"/>
                <a:gd name="T4" fmla="*/ 147 w 157"/>
                <a:gd name="T5" fmla="*/ 151 h 283"/>
                <a:gd name="T6" fmla="*/ 152 w 157"/>
                <a:gd name="T7" fmla="*/ 283 h 283"/>
              </a:gdLst>
              <a:ahLst/>
              <a:cxnLst>
                <a:cxn ang="0">
                  <a:pos x="T0" y="T1"/>
                </a:cxn>
                <a:cxn ang="0">
                  <a:pos x="T2" y="T3"/>
                </a:cxn>
                <a:cxn ang="0">
                  <a:pos x="T4" y="T5"/>
                </a:cxn>
                <a:cxn ang="0">
                  <a:pos x="T6" y="T7"/>
                </a:cxn>
              </a:cxnLst>
              <a:rect l="0" t="0" r="r" b="b"/>
              <a:pathLst>
                <a:path w="157" h="283">
                  <a:moveTo>
                    <a:pt x="0" y="0"/>
                  </a:moveTo>
                  <a:cubicBezTo>
                    <a:pt x="15" y="7"/>
                    <a:pt x="67" y="16"/>
                    <a:pt x="91" y="41"/>
                  </a:cubicBezTo>
                  <a:cubicBezTo>
                    <a:pt x="115" y="66"/>
                    <a:pt x="137" y="111"/>
                    <a:pt x="147" y="151"/>
                  </a:cubicBezTo>
                  <a:cubicBezTo>
                    <a:pt x="157" y="191"/>
                    <a:pt x="151" y="256"/>
                    <a:pt x="152" y="283"/>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51219" name="AutoShape 19"/>
          <p:cNvSpPr>
            <a:spLocks noChangeArrowheads="1"/>
          </p:cNvSpPr>
          <p:nvPr/>
        </p:nvSpPr>
        <p:spPr bwMode="auto">
          <a:xfrm>
            <a:off x="3352800" y="2286000"/>
            <a:ext cx="381000" cy="228600"/>
          </a:xfrm>
          <a:prstGeom prst="rightArrow">
            <a:avLst>
              <a:gd name="adj1" fmla="val 50000"/>
              <a:gd name="adj2" fmla="val 41667"/>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grpSp>
        <p:nvGrpSpPr>
          <p:cNvPr id="51220" name="Group 20"/>
          <p:cNvGrpSpPr>
            <a:grpSpLocks/>
          </p:cNvGrpSpPr>
          <p:nvPr/>
        </p:nvGrpSpPr>
        <p:grpSpPr bwMode="auto">
          <a:xfrm>
            <a:off x="3505200" y="1752600"/>
            <a:ext cx="2057400" cy="1905000"/>
            <a:chOff x="768" y="1104"/>
            <a:chExt cx="1296" cy="1200"/>
          </a:xfrm>
        </p:grpSpPr>
        <p:grpSp>
          <p:nvGrpSpPr>
            <p:cNvPr id="51221" name="Group 21"/>
            <p:cNvGrpSpPr>
              <a:grpSpLocks/>
            </p:cNvGrpSpPr>
            <p:nvPr/>
          </p:nvGrpSpPr>
          <p:grpSpPr bwMode="auto">
            <a:xfrm>
              <a:off x="768" y="1104"/>
              <a:ext cx="1296" cy="1200"/>
              <a:chOff x="3408" y="2352"/>
              <a:chExt cx="1296" cy="1200"/>
            </a:xfrm>
          </p:grpSpPr>
          <p:sp>
            <p:nvSpPr>
              <p:cNvPr id="51222" name="Oval 22"/>
              <p:cNvSpPr>
                <a:spLocks noChangeArrowheads="1"/>
              </p:cNvSpPr>
              <p:nvPr/>
            </p:nvSpPr>
            <p:spPr bwMode="auto">
              <a:xfrm>
                <a:off x="4032"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51223" name="Oval 23"/>
              <p:cNvSpPr>
                <a:spLocks noChangeArrowheads="1"/>
              </p:cNvSpPr>
              <p:nvPr/>
            </p:nvSpPr>
            <p:spPr bwMode="auto">
              <a:xfrm>
                <a:off x="3744"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51224" name="Line 24"/>
              <p:cNvSpPr>
                <a:spLocks noChangeShapeType="1"/>
              </p:cNvSpPr>
              <p:nvPr/>
            </p:nvSpPr>
            <p:spPr bwMode="auto">
              <a:xfrm flipH="1">
                <a:off x="3936"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25" name="Oval 25"/>
              <p:cNvSpPr>
                <a:spLocks noChangeArrowheads="1"/>
              </p:cNvSpPr>
              <p:nvPr/>
            </p:nvSpPr>
            <p:spPr bwMode="auto">
              <a:xfrm>
                <a:off x="4368"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51226" name="Line 26"/>
              <p:cNvSpPr>
                <a:spLocks noChangeShapeType="1"/>
              </p:cNvSpPr>
              <p:nvPr/>
            </p:nvSpPr>
            <p:spPr bwMode="auto">
              <a:xfrm>
                <a:off x="4224"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27" name="Oval 27"/>
              <p:cNvSpPr>
                <a:spLocks noChangeArrowheads="1"/>
              </p:cNvSpPr>
              <p:nvPr/>
            </p:nvSpPr>
            <p:spPr bwMode="auto">
              <a:xfrm>
                <a:off x="3408"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51228" name="Line 28"/>
              <p:cNvSpPr>
                <a:spLocks noChangeShapeType="1"/>
              </p:cNvSpPr>
              <p:nvPr/>
            </p:nvSpPr>
            <p:spPr bwMode="auto">
              <a:xfrm flipH="1">
                <a:off x="3600"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51229" name="Oval 29"/>
            <p:cNvSpPr>
              <a:spLocks noChangeArrowheads="1"/>
            </p:cNvSpPr>
            <p:nvPr/>
          </p:nvSpPr>
          <p:spPr bwMode="auto">
            <a:xfrm>
              <a:off x="1488" y="206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51230" name="Line 30"/>
            <p:cNvSpPr>
              <a:spLocks noChangeShapeType="1"/>
            </p:cNvSpPr>
            <p:nvPr/>
          </p:nvSpPr>
          <p:spPr bwMode="auto">
            <a:xfrm>
              <a:off x="1344" y="182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51231" name="AutoShape 31"/>
          <p:cNvSpPr>
            <a:spLocks noChangeArrowheads="1"/>
          </p:cNvSpPr>
          <p:nvPr/>
        </p:nvSpPr>
        <p:spPr bwMode="auto">
          <a:xfrm>
            <a:off x="5943600" y="2286000"/>
            <a:ext cx="381000" cy="228600"/>
          </a:xfrm>
          <a:prstGeom prst="rightArrow">
            <a:avLst>
              <a:gd name="adj1" fmla="val 50000"/>
              <a:gd name="adj2" fmla="val 41667"/>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grpSp>
        <p:nvGrpSpPr>
          <p:cNvPr id="51232" name="Group 32"/>
          <p:cNvGrpSpPr>
            <a:grpSpLocks/>
          </p:cNvGrpSpPr>
          <p:nvPr/>
        </p:nvGrpSpPr>
        <p:grpSpPr bwMode="auto">
          <a:xfrm>
            <a:off x="6172200" y="1752600"/>
            <a:ext cx="2057400" cy="1905000"/>
            <a:chOff x="768" y="1104"/>
            <a:chExt cx="1296" cy="1200"/>
          </a:xfrm>
        </p:grpSpPr>
        <p:grpSp>
          <p:nvGrpSpPr>
            <p:cNvPr id="51233" name="Group 33"/>
            <p:cNvGrpSpPr>
              <a:grpSpLocks/>
            </p:cNvGrpSpPr>
            <p:nvPr/>
          </p:nvGrpSpPr>
          <p:grpSpPr bwMode="auto">
            <a:xfrm>
              <a:off x="768" y="1104"/>
              <a:ext cx="1296" cy="1200"/>
              <a:chOff x="3408" y="2352"/>
              <a:chExt cx="1296" cy="1200"/>
            </a:xfrm>
          </p:grpSpPr>
          <p:sp>
            <p:nvSpPr>
              <p:cNvPr id="51234" name="Oval 34"/>
              <p:cNvSpPr>
                <a:spLocks noChangeArrowheads="1"/>
              </p:cNvSpPr>
              <p:nvPr/>
            </p:nvSpPr>
            <p:spPr bwMode="auto">
              <a:xfrm>
                <a:off x="4032" y="235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51235" name="Oval 35"/>
              <p:cNvSpPr>
                <a:spLocks noChangeArrowheads="1"/>
              </p:cNvSpPr>
              <p:nvPr/>
            </p:nvSpPr>
            <p:spPr bwMode="auto">
              <a:xfrm>
                <a:off x="3744"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12</a:t>
                </a:r>
              </a:p>
            </p:txBody>
          </p:sp>
          <p:sp>
            <p:nvSpPr>
              <p:cNvPr id="51236" name="Line 36"/>
              <p:cNvSpPr>
                <a:spLocks noChangeShapeType="1"/>
              </p:cNvSpPr>
              <p:nvPr/>
            </p:nvSpPr>
            <p:spPr bwMode="auto">
              <a:xfrm flipH="1">
                <a:off x="3936"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37" name="Oval 37"/>
              <p:cNvSpPr>
                <a:spLocks noChangeArrowheads="1"/>
              </p:cNvSpPr>
              <p:nvPr/>
            </p:nvSpPr>
            <p:spPr bwMode="auto">
              <a:xfrm>
                <a:off x="4368" y="283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5</a:t>
                </a:r>
              </a:p>
            </p:txBody>
          </p:sp>
          <p:sp>
            <p:nvSpPr>
              <p:cNvPr id="51238" name="Line 38"/>
              <p:cNvSpPr>
                <a:spLocks noChangeShapeType="1"/>
              </p:cNvSpPr>
              <p:nvPr/>
            </p:nvSpPr>
            <p:spPr bwMode="auto">
              <a:xfrm>
                <a:off x="4224" y="259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39" name="Oval 39"/>
              <p:cNvSpPr>
                <a:spLocks noChangeArrowheads="1"/>
              </p:cNvSpPr>
              <p:nvPr/>
            </p:nvSpPr>
            <p:spPr bwMode="auto">
              <a:xfrm>
                <a:off x="3408" y="3312"/>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8</a:t>
                </a:r>
              </a:p>
            </p:txBody>
          </p:sp>
          <p:sp>
            <p:nvSpPr>
              <p:cNvPr id="51240" name="Line 40"/>
              <p:cNvSpPr>
                <a:spLocks noChangeShapeType="1"/>
              </p:cNvSpPr>
              <p:nvPr/>
            </p:nvSpPr>
            <p:spPr bwMode="auto">
              <a:xfrm flipH="1">
                <a:off x="3600" y="3072"/>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51241" name="Oval 41"/>
            <p:cNvSpPr>
              <a:spLocks noChangeArrowheads="1"/>
            </p:cNvSpPr>
            <p:nvPr/>
          </p:nvSpPr>
          <p:spPr bwMode="auto">
            <a:xfrm>
              <a:off x="1488" y="2064"/>
              <a:ext cx="336" cy="240"/>
            </a:xfrm>
            <a:prstGeom prst="ellipse">
              <a:avLst/>
            </a:prstGeom>
            <a:noFill/>
            <a:ln w="1587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10</a:t>
              </a:r>
            </a:p>
          </p:txBody>
        </p:sp>
        <p:sp>
          <p:nvSpPr>
            <p:cNvPr id="51242" name="Line 42"/>
            <p:cNvSpPr>
              <a:spLocks noChangeShapeType="1"/>
            </p:cNvSpPr>
            <p:nvPr/>
          </p:nvSpPr>
          <p:spPr bwMode="auto">
            <a:xfrm>
              <a:off x="1344" y="1824"/>
              <a:ext cx="240" cy="240"/>
            </a:xfrm>
            <a:prstGeom prst="line">
              <a:avLst/>
            </a:prstGeom>
            <a:noFill/>
            <a:ln w="158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51243" name="Group 43"/>
          <p:cNvGrpSpPr>
            <a:grpSpLocks/>
          </p:cNvGrpSpPr>
          <p:nvPr/>
        </p:nvGrpSpPr>
        <p:grpSpPr bwMode="auto">
          <a:xfrm>
            <a:off x="4181475" y="2038350"/>
            <a:ext cx="619125" cy="552450"/>
            <a:chOff x="2298" y="2544"/>
            <a:chExt cx="390" cy="348"/>
          </a:xfrm>
        </p:grpSpPr>
        <p:sp>
          <p:nvSpPr>
            <p:cNvPr id="51244" name="Freeform 44"/>
            <p:cNvSpPr>
              <a:spLocks/>
            </p:cNvSpPr>
            <p:nvPr/>
          </p:nvSpPr>
          <p:spPr bwMode="auto">
            <a:xfrm>
              <a:off x="2298" y="2544"/>
              <a:ext cx="162" cy="264"/>
            </a:xfrm>
            <a:custGeom>
              <a:avLst/>
              <a:gdLst>
                <a:gd name="T0" fmla="*/ 0 w 162"/>
                <a:gd name="T1" fmla="*/ 264 h 264"/>
                <a:gd name="T2" fmla="*/ 30 w 162"/>
                <a:gd name="T3" fmla="*/ 162 h 264"/>
                <a:gd name="T4" fmla="*/ 90 w 162"/>
                <a:gd name="T5" fmla="*/ 66 h 264"/>
                <a:gd name="T6" fmla="*/ 162 w 162"/>
                <a:gd name="T7" fmla="*/ 0 h 264"/>
              </a:gdLst>
              <a:ahLst/>
              <a:cxnLst>
                <a:cxn ang="0">
                  <a:pos x="T0" y="T1"/>
                </a:cxn>
                <a:cxn ang="0">
                  <a:pos x="T2" y="T3"/>
                </a:cxn>
                <a:cxn ang="0">
                  <a:pos x="T4" y="T5"/>
                </a:cxn>
                <a:cxn ang="0">
                  <a:pos x="T6" y="T7"/>
                </a:cxn>
              </a:cxnLst>
              <a:rect l="0" t="0" r="r" b="b"/>
              <a:pathLst>
                <a:path w="162" h="264">
                  <a:moveTo>
                    <a:pt x="0" y="264"/>
                  </a:moveTo>
                  <a:cubicBezTo>
                    <a:pt x="5" y="247"/>
                    <a:pt x="15" y="195"/>
                    <a:pt x="30" y="162"/>
                  </a:cubicBezTo>
                  <a:cubicBezTo>
                    <a:pt x="45" y="129"/>
                    <a:pt x="68" y="93"/>
                    <a:pt x="90" y="66"/>
                  </a:cubicBezTo>
                  <a:cubicBezTo>
                    <a:pt x="112" y="39"/>
                    <a:pt x="147" y="14"/>
                    <a:pt x="162"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51245" name="Freeform 45"/>
            <p:cNvSpPr>
              <a:spLocks/>
            </p:cNvSpPr>
            <p:nvPr/>
          </p:nvSpPr>
          <p:spPr bwMode="auto">
            <a:xfrm>
              <a:off x="2544" y="2652"/>
              <a:ext cx="144" cy="240"/>
            </a:xfrm>
            <a:custGeom>
              <a:avLst/>
              <a:gdLst>
                <a:gd name="T0" fmla="*/ 144 w 144"/>
                <a:gd name="T1" fmla="*/ 0 h 240"/>
                <a:gd name="T2" fmla="*/ 114 w 144"/>
                <a:gd name="T3" fmla="*/ 126 h 240"/>
                <a:gd name="T4" fmla="*/ 0 w 144"/>
                <a:gd name="T5" fmla="*/ 240 h 240"/>
              </a:gdLst>
              <a:ahLst/>
              <a:cxnLst>
                <a:cxn ang="0">
                  <a:pos x="T0" y="T1"/>
                </a:cxn>
                <a:cxn ang="0">
                  <a:pos x="T2" y="T3"/>
                </a:cxn>
                <a:cxn ang="0">
                  <a:pos x="T4" y="T5"/>
                </a:cxn>
              </a:cxnLst>
              <a:rect l="0" t="0" r="r" b="b"/>
              <a:pathLst>
                <a:path w="144" h="240">
                  <a:moveTo>
                    <a:pt x="144" y="0"/>
                  </a:moveTo>
                  <a:cubicBezTo>
                    <a:pt x="139" y="21"/>
                    <a:pt x="138" y="86"/>
                    <a:pt x="114" y="126"/>
                  </a:cubicBezTo>
                  <a:cubicBezTo>
                    <a:pt x="90" y="166"/>
                    <a:pt x="24" y="216"/>
                    <a:pt x="0" y="24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386753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16"/>
                                        </p:tgtEl>
                                        <p:attrNameLst>
                                          <p:attrName>style.visibility</p:attrName>
                                        </p:attrNameLst>
                                      </p:cBhvr>
                                      <p:to>
                                        <p:strVal val="visible"/>
                                      </p:to>
                                    </p:set>
                                    <p:animEffect transition="in" filter="dissolve">
                                      <p:cBhvr>
                                        <p:cTn id="12" dur="500"/>
                                        <p:tgtEl>
                                          <p:spTgt spid="51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19"/>
                                        </p:tgtEl>
                                        <p:attrNameLst>
                                          <p:attrName>style.visibility</p:attrName>
                                        </p:attrNameLst>
                                      </p:cBhvr>
                                      <p:to>
                                        <p:strVal val="visible"/>
                                      </p:to>
                                    </p:set>
                                    <p:animEffect transition="in" filter="dissolve">
                                      <p:cBhvr>
                                        <p:cTn id="17" dur="500"/>
                                        <p:tgtEl>
                                          <p:spTgt spid="512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20"/>
                                        </p:tgtEl>
                                        <p:attrNameLst>
                                          <p:attrName>style.visibility</p:attrName>
                                        </p:attrNameLst>
                                      </p:cBhvr>
                                      <p:to>
                                        <p:strVal val="visible"/>
                                      </p:to>
                                    </p:set>
                                    <p:animEffect transition="in" filter="dissolve">
                                      <p:cBhvr>
                                        <p:cTn id="22" dur="500"/>
                                        <p:tgtEl>
                                          <p:spTgt spid="512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0" end="0"/>
                                            </p:txEl>
                                          </p:spTgt>
                                        </p:tgtEl>
                                        <p:attrNameLst>
                                          <p:attrName>style.visibility</p:attrName>
                                        </p:attrNameLst>
                                      </p:cBhvr>
                                      <p:to>
                                        <p:strVal val="visible"/>
                                      </p:to>
                                    </p:set>
                                    <p:animEffect transition="in" filter="wipe(left)">
                                      <p:cBhvr>
                                        <p:cTn id="27" dur="500"/>
                                        <p:tgtEl>
                                          <p:spTgt spid="5120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243"/>
                                        </p:tgtEl>
                                        <p:attrNameLst>
                                          <p:attrName>style.visibility</p:attrName>
                                        </p:attrNameLst>
                                      </p:cBhvr>
                                      <p:to>
                                        <p:strVal val="visible"/>
                                      </p:to>
                                    </p:set>
                                    <p:animEffect transition="in" filter="dissolve">
                                      <p:cBhvr>
                                        <p:cTn id="32" dur="500"/>
                                        <p:tgtEl>
                                          <p:spTgt spid="512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31"/>
                                        </p:tgtEl>
                                        <p:attrNameLst>
                                          <p:attrName>style.visibility</p:attrName>
                                        </p:attrNameLst>
                                      </p:cBhvr>
                                      <p:to>
                                        <p:strVal val="visible"/>
                                      </p:to>
                                    </p:set>
                                    <p:animEffect transition="in" filter="dissolve">
                                      <p:cBhvr>
                                        <p:cTn id="37" dur="500"/>
                                        <p:tgtEl>
                                          <p:spTgt spid="51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1232"/>
                                        </p:tgtEl>
                                        <p:attrNameLst>
                                          <p:attrName>style.visibility</p:attrName>
                                        </p:attrNameLst>
                                      </p:cBhvr>
                                      <p:to>
                                        <p:strVal val="visible"/>
                                      </p:to>
                                    </p:set>
                                    <p:animEffect transition="in" filter="dissolve">
                                      <p:cBhvr>
                                        <p:cTn id="42" dur="500"/>
                                        <p:tgtEl>
                                          <p:spTgt spid="51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04">
                                            <p:txEl>
                                              <p:pRg st="0" end="0"/>
                                            </p:txEl>
                                          </p:spTgt>
                                        </p:tgtEl>
                                        <p:attrNameLst>
                                          <p:attrName>style.visibility</p:attrName>
                                        </p:attrNameLst>
                                      </p:cBhvr>
                                      <p:to>
                                        <p:strVal val="visible"/>
                                      </p:to>
                                    </p:set>
                                    <p:animEffect transition="in" filter="wipe(left)">
                                      <p:cBhvr>
                                        <p:cTn id="47" dur="500"/>
                                        <p:tgtEl>
                                          <p:spTgt spid="51204">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204">
                                            <p:txEl>
                                              <p:pRg st="1" end="1"/>
                                            </p:txEl>
                                          </p:spTgt>
                                        </p:tgtEl>
                                        <p:attrNameLst>
                                          <p:attrName>style.visibility</p:attrName>
                                        </p:attrNameLst>
                                      </p:cBhvr>
                                      <p:to>
                                        <p:strVal val="visible"/>
                                      </p:to>
                                    </p:set>
                                    <p:animEffect transition="in" filter="wipe(left)">
                                      <p:cBhvr>
                                        <p:cTn id="52" dur="5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4" autoUpdateAnimBg="0"/>
      <p:bldP spid="51204" grpId="0" build="p" bldLvl="4" autoUpdateAnimBg="0"/>
      <p:bldP spid="51219" grpId="0" animBg="1"/>
      <p:bldP spid="5123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 sample heap</a:t>
            </a:r>
          </a:p>
        </p:txBody>
      </p:sp>
      <p:sp>
        <p:nvSpPr>
          <p:cNvPr id="16387" name="Rectangle 3"/>
          <p:cNvSpPr>
            <a:spLocks noGrp="1" noChangeArrowheads="1"/>
          </p:cNvSpPr>
          <p:nvPr>
            <p:ph type="body" sz="half" idx="1"/>
          </p:nvPr>
        </p:nvSpPr>
        <p:spPr>
          <a:xfrm>
            <a:off x="685800" y="1295400"/>
            <a:ext cx="7772400" cy="762000"/>
          </a:xfrm>
        </p:spPr>
        <p:txBody>
          <a:bodyPr/>
          <a:lstStyle/>
          <a:p>
            <a:r>
              <a:rPr lang="en-US" altLang="en-US" sz="2400"/>
              <a:t>Here’s a sample binary tree after it has been heapified</a:t>
            </a:r>
          </a:p>
        </p:txBody>
      </p:sp>
      <p:sp>
        <p:nvSpPr>
          <p:cNvPr id="16388" name="Rectangle 4"/>
          <p:cNvSpPr>
            <a:spLocks noGrp="1" noChangeArrowheads="1"/>
          </p:cNvSpPr>
          <p:nvPr>
            <p:ph type="body" sz="half" idx="2"/>
          </p:nvPr>
        </p:nvSpPr>
        <p:spPr>
          <a:xfrm>
            <a:off x="685800" y="4953000"/>
            <a:ext cx="7772400" cy="1676400"/>
          </a:xfrm>
        </p:spPr>
        <p:txBody>
          <a:bodyPr/>
          <a:lstStyle/>
          <a:p>
            <a:r>
              <a:rPr lang="en-US" altLang="en-US" sz="2400"/>
              <a:t>Notice that heapified does </a:t>
            </a:r>
            <a:r>
              <a:rPr lang="en-US" altLang="en-US" sz="2400" i="1"/>
              <a:t>not</a:t>
            </a:r>
            <a:r>
              <a:rPr lang="en-US" altLang="en-US" sz="2400"/>
              <a:t> mean sorted</a:t>
            </a:r>
          </a:p>
          <a:p>
            <a:r>
              <a:rPr lang="en-US" altLang="en-US" sz="2400"/>
              <a:t>Heapifying does </a:t>
            </a:r>
            <a:r>
              <a:rPr lang="en-US" altLang="en-US" sz="2400" i="1"/>
              <a:t>not</a:t>
            </a:r>
            <a:r>
              <a:rPr lang="en-US" altLang="en-US" sz="2400"/>
              <a:t> change the shape of the binary tree; this binary tree is balanced and left-justified because it started out that way</a:t>
            </a:r>
          </a:p>
        </p:txBody>
      </p:sp>
      <p:grpSp>
        <p:nvGrpSpPr>
          <p:cNvPr id="16418" name="Group 34"/>
          <p:cNvGrpSpPr>
            <a:grpSpLocks/>
          </p:cNvGrpSpPr>
          <p:nvPr/>
        </p:nvGrpSpPr>
        <p:grpSpPr bwMode="auto">
          <a:xfrm>
            <a:off x="990600" y="1981200"/>
            <a:ext cx="6781800" cy="2590800"/>
            <a:chOff x="624" y="1248"/>
            <a:chExt cx="4272" cy="1632"/>
          </a:xfrm>
        </p:grpSpPr>
        <p:sp>
          <p:nvSpPr>
            <p:cNvPr id="16389" name="Oval 5"/>
            <p:cNvSpPr>
              <a:spLocks noChangeArrowheads="1"/>
            </p:cNvSpPr>
            <p:nvPr/>
          </p:nvSpPr>
          <p:spPr bwMode="auto">
            <a:xfrm>
              <a:off x="9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16390" name="Oval 6"/>
            <p:cNvSpPr>
              <a:spLocks noChangeArrowheads="1"/>
            </p:cNvSpPr>
            <p:nvPr/>
          </p:nvSpPr>
          <p:spPr bwMode="auto">
            <a:xfrm>
              <a:off x="12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16391" name="Oval 7"/>
            <p:cNvSpPr>
              <a:spLocks noChangeArrowheads="1"/>
            </p:cNvSpPr>
            <p:nvPr/>
          </p:nvSpPr>
          <p:spPr bwMode="auto">
            <a:xfrm>
              <a:off x="6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16392" name="Line 8"/>
            <p:cNvSpPr>
              <a:spLocks noChangeShapeType="1"/>
            </p:cNvSpPr>
            <p:nvPr/>
          </p:nvSpPr>
          <p:spPr bwMode="auto">
            <a:xfrm flipH="1">
              <a:off x="8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393" name="Line 9"/>
            <p:cNvSpPr>
              <a:spLocks noChangeShapeType="1"/>
            </p:cNvSpPr>
            <p:nvPr/>
          </p:nvSpPr>
          <p:spPr bwMode="auto">
            <a:xfrm>
              <a:off x="12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394" name="Oval 10"/>
            <p:cNvSpPr>
              <a:spLocks noChangeArrowheads="1"/>
            </p:cNvSpPr>
            <p:nvPr/>
          </p:nvSpPr>
          <p:spPr bwMode="auto">
            <a:xfrm>
              <a:off x="21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16395" name="Oval 11"/>
            <p:cNvSpPr>
              <a:spLocks noChangeArrowheads="1"/>
            </p:cNvSpPr>
            <p:nvPr/>
          </p:nvSpPr>
          <p:spPr bwMode="auto">
            <a:xfrm>
              <a:off x="24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16396" name="Oval 12"/>
            <p:cNvSpPr>
              <a:spLocks noChangeArrowheads="1"/>
            </p:cNvSpPr>
            <p:nvPr/>
          </p:nvSpPr>
          <p:spPr bwMode="auto">
            <a:xfrm>
              <a:off x="18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16397" name="Line 13"/>
            <p:cNvSpPr>
              <a:spLocks noChangeShapeType="1"/>
            </p:cNvSpPr>
            <p:nvPr/>
          </p:nvSpPr>
          <p:spPr bwMode="auto">
            <a:xfrm flipH="1">
              <a:off x="20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398" name="Line 14"/>
            <p:cNvSpPr>
              <a:spLocks noChangeShapeType="1"/>
            </p:cNvSpPr>
            <p:nvPr/>
          </p:nvSpPr>
          <p:spPr bwMode="auto">
            <a:xfrm>
              <a:off x="24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399" name="Oval 15"/>
            <p:cNvSpPr>
              <a:spLocks noChangeArrowheads="1"/>
            </p:cNvSpPr>
            <p:nvPr/>
          </p:nvSpPr>
          <p:spPr bwMode="auto">
            <a:xfrm>
              <a:off x="33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16400" name="Oval 16"/>
            <p:cNvSpPr>
              <a:spLocks noChangeArrowheads="1"/>
            </p:cNvSpPr>
            <p:nvPr/>
          </p:nvSpPr>
          <p:spPr bwMode="auto">
            <a:xfrm>
              <a:off x="36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16401" name="Oval 17"/>
            <p:cNvSpPr>
              <a:spLocks noChangeArrowheads="1"/>
            </p:cNvSpPr>
            <p:nvPr/>
          </p:nvSpPr>
          <p:spPr bwMode="auto">
            <a:xfrm>
              <a:off x="30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16402" name="Line 18"/>
            <p:cNvSpPr>
              <a:spLocks noChangeShapeType="1"/>
            </p:cNvSpPr>
            <p:nvPr/>
          </p:nvSpPr>
          <p:spPr bwMode="auto">
            <a:xfrm flipH="1">
              <a:off x="32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03" name="Line 19"/>
            <p:cNvSpPr>
              <a:spLocks noChangeShapeType="1"/>
            </p:cNvSpPr>
            <p:nvPr/>
          </p:nvSpPr>
          <p:spPr bwMode="auto">
            <a:xfrm>
              <a:off x="36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04" name="Oval 20"/>
            <p:cNvSpPr>
              <a:spLocks noChangeArrowheads="1"/>
            </p:cNvSpPr>
            <p:nvPr/>
          </p:nvSpPr>
          <p:spPr bwMode="auto">
            <a:xfrm>
              <a:off x="45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16409" name="Oval 25"/>
            <p:cNvSpPr>
              <a:spLocks noChangeArrowheads="1"/>
            </p:cNvSpPr>
            <p:nvPr/>
          </p:nvSpPr>
          <p:spPr bwMode="auto">
            <a:xfrm>
              <a:off x="2784" y="1248"/>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16410" name="Oval 26"/>
            <p:cNvSpPr>
              <a:spLocks noChangeArrowheads="1"/>
            </p:cNvSpPr>
            <p:nvPr/>
          </p:nvSpPr>
          <p:spPr bwMode="auto">
            <a:xfrm>
              <a:off x="3984" y="163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16411" name="Oval 27"/>
            <p:cNvSpPr>
              <a:spLocks noChangeArrowheads="1"/>
            </p:cNvSpPr>
            <p:nvPr/>
          </p:nvSpPr>
          <p:spPr bwMode="auto">
            <a:xfrm>
              <a:off x="1632" y="163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16412" name="Line 28"/>
            <p:cNvSpPr>
              <a:spLocks noChangeShapeType="1"/>
            </p:cNvSpPr>
            <p:nvPr/>
          </p:nvSpPr>
          <p:spPr bwMode="auto">
            <a:xfrm flipH="1">
              <a:off x="1920" y="1440"/>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13" name="Line 29"/>
            <p:cNvSpPr>
              <a:spLocks noChangeShapeType="1"/>
            </p:cNvSpPr>
            <p:nvPr/>
          </p:nvSpPr>
          <p:spPr bwMode="auto">
            <a:xfrm>
              <a:off x="3120" y="1440"/>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14" name="Line 30"/>
            <p:cNvSpPr>
              <a:spLocks noChangeShapeType="1"/>
            </p:cNvSpPr>
            <p:nvPr/>
          </p:nvSpPr>
          <p:spPr bwMode="auto">
            <a:xfrm flipH="1">
              <a:off x="1248" y="1824"/>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15" name="Line 31"/>
            <p:cNvSpPr>
              <a:spLocks noChangeShapeType="1"/>
            </p:cNvSpPr>
            <p:nvPr/>
          </p:nvSpPr>
          <p:spPr bwMode="auto">
            <a:xfrm>
              <a:off x="1920" y="1824"/>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16" name="Line 32"/>
            <p:cNvSpPr>
              <a:spLocks noChangeShapeType="1"/>
            </p:cNvSpPr>
            <p:nvPr/>
          </p:nvSpPr>
          <p:spPr bwMode="auto">
            <a:xfrm flipH="1">
              <a:off x="3600" y="1824"/>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6417" name="Line 33"/>
            <p:cNvSpPr>
              <a:spLocks noChangeShapeType="1"/>
            </p:cNvSpPr>
            <p:nvPr/>
          </p:nvSpPr>
          <p:spPr bwMode="auto">
            <a:xfrm>
              <a:off x="4272" y="1824"/>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24709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418"/>
                                        </p:tgtEl>
                                        <p:attrNameLst>
                                          <p:attrName>style.visibility</p:attrName>
                                        </p:attrNameLst>
                                      </p:cBhvr>
                                      <p:to>
                                        <p:strVal val="visible"/>
                                      </p:to>
                                    </p:set>
                                    <p:animEffect transition="in" filter="dissolve">
                                      <p:cBhvr>
                                        <p:cTn id="12" dur="500"/>
                                        <p:tgtEl>
                                          <p:spTgt spid="16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8">
                                            <p:txEl>
                                              <p:pRg st="0" end="0"/>
                                            </p:txEl>
                                          </p:spTgt>
                                        </p:tgtEl>
                                        <p:attrNameLst>
                                          <p:attrName>style.visibility</p:attrName>
                                        </p:attrNameLst>
                                      </p:cBhvr>
                                      <p:to>
                                        <p:strVal val="visible"/>
                                      </p:to>
                                    </p:set>
                                    <p:animEffect transition="in" filter="wipe(left)">
                                      <p:cBhvr>
                                        <p:cTn id="17" dur="500"/>
                                        <p:tgtEl>
                                          <p:spTgt spid="1638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8">
                                            <p:txEl>
                                              <p:pRg st="1" end="1"/>
                                            </p:txEl>
                                          </p:spTgt>
                                        </p:tgtEl>
                                        <p:attrNameLst>
                                          <p:attrName>style.visibility</p:attrName>
                                        </p:attrNameLst>
                                      </p:cBhvr>
                                      <p:to>
                                        <p:strVal val="visible"/>
                                      </p:to>
                                    </p:set>
                                    <p:animEffect transition="in" filter="wipe(left)">
                                      <p:cBhvr>
                                        <p:cTn id="22"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4" autoUpdateAnimBg="0"/>
      <p:bldP spid="16388" grpId="0" build="p" bldLvl="4"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Removing the root</a:t>
            </a:r>
          </a:p>
        </p:txBody>
      </p:sp>
      <p:sp>
        <p:nvSpPr>
          <p:cNvPr id="18435" name="Rectangle 3"/>
          <p:cNvSpPr>
            <a:spLocks noGrp="1" noChangeArrowheads="1"/>
          </p:cNvSpPr>
          <p:nvPr>
            <p:ph type="body" sz="half" idx="1"/>
          </p:nvPr>
        </p:nvSpPr>
        <p:spPr>
          <a:xfrm>
            <a:off x="685800" y="1295400"/>
            <a:ext cx="7772400" cy="990600"/>
          </a:xfrm>
        </p:spPr>
        <p:txBody>
          <a:bodyPr/>
          <a:lstStyle/>
          <a:p>
            <a:r>
              <a:rPr lang="en-US" altLang="en-US" sz="2400"/>
              <a:t>Notice that the largest number is now in the root</a:t>
            </a:r>
          </a:p>
          <a:p>
            <a:r>
              <a:rPr lang="en-US" altLang="en-US" sz="2400"/>
              <a:t>Suppose we </a:t>
            </a:r>
            <a:r>
              <a:rPr lang="en-US" altLang="en-US" sz="2400" i="1"/>
              <a:t>discard</a:t>
            </a:r>
            <a:r>
              <a:rPr lang="en-US" altLang="en-US" sz="2400"/>
              <a:t> the root:</a:t>
            </a:r>
          </a:p>
        </p:txBody>
      </p:sp>
      <p:sp>
        <p:nvSpPr>
          <p:cNvPr id="18436" name="Rectangle 4"/>
          <p:cNvSpPr>
            <a:spLocks noGrp="1" noChangeArrowheads="1"/>
          </p:cNvSpPr>
          <p:nvPr>
            <p:ph type="body" sz="half" idx="2"/>
          </p:nvPr>
        </p:nvSpPr>
        <p:spPr>
          <a:xfrm>
            <a:off x="685800" y="4953000"/>
            <a:ext cx="7772400" cy="1676400"/>
          </a:xfrm>
        </p:spPr>
        <p:txBody>
          <a:bodyPr/>
          <a:lstStyle/>
          <a:p>
            <a:r>
              <a:rPr lang="en-US" altLang="en-US" sz="2400"/>
              <a:t>How can we fix the binary tree so it is once again </a:t>
            </a:r>
            <a:r>
              <a:rPr lang="en-US" altLang="en-US" sz="2400" i="1"/>
              <a:t>balanced and left-justified?</a:t>
            </a:r>
          </a:p>
          <a:p>
            <a:r>
              <a:rPr lang="en-US" altLang="en-US" sz="2400"/>
              <a:t>Solution: remove the rightmost leaf at the deepest level and use it for the new root</a:t>
            </a:r>
          </a:p>
        </p:txBody>
      </p:sp>
      <p:grpSp>
        <p:nvGrpSpPr>
          <p:cNvPr id="18464" name="Group 32"/>
          <p:cNvGrpSpPr>
            <a:grpSpLocks/>
          </p:cNvGrpSpPr>
          <p:nvPr/>
        </p:nvGrpSpPr>
        <p:grpSpPr bwMode="auto">
          <a:xfrm>
            <a:off x="990600" y="2514600"/>
            <a:ext cx="6781800" cy="2286000"/>
            <a:chOff x="624" y="1584"/>
            <a:chExt cx="4272" cy="1440"/>
          </a:xfrm>
        </p:grpSpPr>
        <p:sp>
          <p:nvSpPr>
            <p:cNvPr id="18437" name="Oval 5"/>
            <p:cNvSpPr>
              <a:spLocks noChangeArrowheads="1"/>
            </p:cNvSpPr>
            <p:nvPr/>
          </p:nvSpPr>
          <p:spPr bwMode="auto">
            <a:xfrm>
              <a:off x="9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18438" name="Oval 6"/>
            <p:cNvSpPr>
              <a:spLocks noChangeArrowheads="1"/>
            </p:cNvSpPr>
            <p:nvPr/>
          </p:nvSpPr>
          <p:spPr bwMode="auto">
            <a:xfrm>
              <a:off x="12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18439" name="Oval 7"/>
            <p:cNvSpPr>
              <a:spLocks noChangeArrowheads="1"/>
            </p:cNvSpPr>
            <p:nvPr/>
          </p:nvSpPr>
          <p:spPr bwMode="auto">
            <a:xfrm>
              <a:off x="6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18440" name="Line 8"/>
            <p:cNvSpPr>
              <a:spLocks noChangeShapeType="1"/>
            </p:cNvSpPr>
            <p:nvPr/>
          </p:nvSpPr>
          <p:spPr bwMode="auto">
            <a:xfrm flipH="1">
              <a:off x="8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41" name="Line 9"/>
            <p:cNvSpPr>
              <a:spLocks noChangeShapeType="1"/>
            </p:cNvSpPr>
            <p:nvPr/>
          </p:nvSpPr>
          <p:spPr bwMode="auto">
            <a:xfrm>
              <a:off x="12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42" name="Oval 10"/>
            <p:cNvSpPr>
              <a:spLocks noChangeArrowheads="1"/>
            </p:cNvSpPr>
            <p:nvPr/>
          </p:nvSpPr>
          <p:spPr bwMode="auto">
            <a:xfrm>
              <a:off x="21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18443" name="Oval 11"/>
            <p:cNvSpPr>
              <a:spLocks noChangeArrowheads="1"/>
            </p:cNvSpPr>
            <p:nvPr/>
          </p:nvSpPr>
          <p:spPr bwMode="auto">
            <a:xfrm>
              <a:off x="24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18444" name="Oval 12"/>
            <p:cNvSpPr>
              <a:spLocks noChangeArrowheads="1"/>
            </p:cNvSpPr>
            <p:nvPr/>
          </p:nvSpPr>
          <p:spPr bwMode="auto">
            <a:xfrm>
              <a:off x="18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18445" name="Line 13"/>
            <p:cNvSpPr>
              <a:spLocks noChangeShapeType="1"/>
            </p:cNvSpPr>
            <p:nvPr/>
          </p:nvSpPr>
          <p:spPr bwMode="auto">
            <a:xfrm flipH="1">
              <a:off x="20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46" name="Line 14"/>
            <p:cNvSpPr>
              <a:spLocks noChangeShapeType="1"/>
            </p:cNvSpPr>
            <p:nvPr/>
          </p:nvSpPr>
          <p:spPr bwMode="auto">
            <a:xfrm>
              <a:off x="24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47" name="Oval 15"/>
            <p:cNvSpPr>
              <a:spLocks noChangeArrowheads="1"/>
            </p:cNvSpPr>
            <p:nvPr/>
          </p:nvSpPr>
          <p:spPr bwMode="auto">
            <a:xfrm>
              <a:off x="33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18448" name="Oval 16"/>
            <p:cNvSpPr>
              <a:spLocks noChangeArrowheads="1"/>
            </p:cNvSpPr>
            <p:nvPr/>
          </p:nvSpPr>
          <p:spPr bwMode="auto">
            <a:xfrm>
              <a:off x="36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18449" name="Oval 17"/>
            <p:cNvSpPr>
              <a:spLocks noChangeArrowheads="1"/>
            </p:cNvSpPr>
            <p:nvPr/>
          </p:nvSpPr>
          <p:spPr bwMode="auto">
            <a:xfrm>
              <a:off x="30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18450" name="Line 18"/>
            <p:cNvSpPr>
              <a:spLocks noChangeShapeType="1"/>
            </p:cNvSpPr>
            <p:nvPr/>
          </p:nvSpPr>
          <p:spPr bwMode="auto">
            <a:xfrm flipH="1">
              <a:off x="32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51" name="Line 19"/>
            <p:cNvSpPr>
              <a:spLocks noChangeShapeType="1"/>
            </p:cNvSpPr>
            <p:nvPr/>
          </p:nvSpPr>
          <p:spPr bwMode="auto">
            <a:xfrm>
              <a:off x="36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52" name="Oval 20"/>
            <p:cNvSpPr>
              <a:spLocks noChangeArrowheads="1"/>
            </p:cNvSpPr>
            <p:nvPr/>
          </p:nvSpPr>
          <p:spPr bwMode="auto">
            <a:xfrm>
              <a:off x="45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18454" name="Oval 22"/>
            <p:cNvSpPr>
              <a:spLocks noChangeArrowheads="1"/>
            </p:cNvSpPr>
            <p:nvPr/>
          </p:nvSpPr>
          <p:spPr bwMode="auto">
            <a:xfrm>
              <a:off x="3984"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18455" name="Oval 23"/>
            <p:cNvSpPr>
              <a:spLocks noChangeArrowheads="1"/>
            </p:cNvSpPr>
            <p:nvPr/>
          </p:nvSpPr>
          <p:spPr bwMode="auto">
            <a:xfrm>
              <a:off x="1632"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18456" name="Line 24"/>
            <p:cNvSpPr>
              <a:spLocks noChangeShapeType="1"/>
            </p:cNvSpPr>
            <p:nvPr/>
          </p:nvSpPr>
          <p:spPr bwMode="auto">
            <a:xfrm flipH="1">
              <a:off x="19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57" name="Line 25"/>
            <p:cNvSpPr>
              <a:spLocks noChangeShapeType="1"/>
            </p:cNvSpPr>
            <p:nvPr/>
          </p:nvSpPr>
          <p:spPr bwMode="auto">
            <a:xfrm>
              <a:off x="31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58" name="Line 26"/>
            <p:cNvSpPr>
              <a:spLocks noChangeShapeType="1"/>
            </p:cNvSpPr>
            <p:nvPr/>
          </p:nvSpPr>
          <p:spPr bwMode="auto">
            <a:xfrm flipH="1">
              <a:off x="1248"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59" name="Line 27"/>
            <p:cNvSpPr>
              <a:spLocks noChangeShapeType="1"/>
            </p:cNvSpPr>
            <p:nvPr/>
          </p:nvSpPr>
          <p:spPr bwMode="auto">
            <a:xfrm>
              <a:off x="1920" y="1968"/>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60" name="Line 28"/>
            <p:cNvSpPr>
              <a:spLocks noChangeShapeType="1"/>
            </p:cNvSpPr>
            <p:nvPr/>
          </p:nvSpPr>
          <p:spPr bwMode="auto">
            <a:xfrm flipH="1">
              <a:off x="3600"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8461" name="Line 29"/>
            <p:cNvSpPr>
              <a:spLocks noChangeShapeType="1"/>
            </p:cNvSpPr>
            <p:nvPr/>
          </p:nvSpPr>
          <p:spPr bwMode="auto">
            <a:xfrm>
              <a:off x="4272" y="1968"/>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
        <p:nvSpPr>
          <p:cNvPr id="18465" name="Freeform 33"/>
          <p:cNvSpPr>
            <a:spLocks/>
          </p:cNvSpPr>
          <p:nvPr/>
        </p:nvSpPr>
        <p:spPr bwMode="auto">
          <a:xfrm>
            <a:off x="4705350" y="2638425"/>
            <a:ext cx="1517650" cy="1781175"/>
          </a:xfrm>
          <a:custGeom>
            <a:avLst/>
            <a:gdLst>
              <a:gd name="T0" fmla="*/ 924 w 956"/>
              <a:gd name="T1" fmla="*/ 1122 h 1122"/>
              <a:gd name="T2" fmla="*/ 924 w 956"/>
              <a:gd name="T3" fmla="*/ 786 h 1122"/>
              <a:gd name="T4" fmla="*/ 732 w 956"/>
              <a:gd name="T5" fmla="*/ 546 h 1122"/>
              <a:gd name="T6" fmla="*/ 342 w 956"/>
              <a:gd name="T7" fmla="*/ 474 h 1122"/>
              <a:gd name="T8" fmla="*/ 96 w 956"/>
              <a:gd name="T9" fmla="*/ 366 h 1122"/>
              <a:gd name="T10" fmla="*/ 0 w 956"/>
              <a:gd name="T11" fmla="*/ 0 h 1122"/>
            </a:gdLst>
            <a:ahLst/>
            <a:cxnLst>
              <a:cxn ang="0">
                <a:pos x="T0" y="T1"/>
              </a:cxn>
              <a:cxn ang="0">
                <a:pos x="T2" y="T3"/>
              </a:cxn>
              <a:cxn ang="0">
                <a:pos x="T4" y="T5"/>
              </a:cxn>
              <a:cxn ang="0">
                <a:pos x="T6" y="T7"/>
              </a:cxn>
              <a:cxn ang="0">
                <a:pos x="T8" y="T9"/>
              </a:cxn>
              <a:cxn ang="0">
                <a:pos x="T10" y="T11"/>
              </a:cxn>
            </a:cxnLst>
            <a:rect l="0" t="0" r="r" b="b"/>
            <a:pathLst>
              <a:path w="956" h="1122">
                <a:moveTo>
                  <a:pt x="924" y="1122"/>
                </a:moveTo>
                <a:cubicBezTo>
                  <a:pt x="940" y="1002"/>
                  <a:pt x="956" y="882"/>
                  <a:pt x="924" y="786"/>
                </a:cubicBezTo>
                <a:cubicBezTo>
                  <a:pt x="892" y="690"/>
                  <a:pt x="829" y="598"/>
                  <a:pt x="732" y="546"/>
                </a:cubicBezTo>
                <a:cubicBezTo>
                  <a:pt x="635" y="494"/>
                  <a:pt x="448" y="504"/>
                  <a:pt x="342" y="474"/>
                </a:cubicBezTo>
                <a:cubicBezTo>
                  <a:pt x="236" y="444"/>
                  <a:pt x="153" y="445"/>
                  <a:pt x="96" y="366"/>
                </a:cubicBezTo>
                <a:cubicBezTo>
                  <a:pt x="39" y="287"/>
                  <a:pt x="20" y="76"/>
                  <a:pt x="0"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nvGrpSpPr>
          <p:cNvPr id="18467" name="Group 35"/>
          <p:cNvGrpSpPr>
            <a:grpSpLocks/>
          </p:cNvGrpSpPr>
          <p:nvPr/>
        </p:nvGrpSpPr>
        <p:grpSpPr bwMode="auto">
          <a:xfrm>
            <a:off x="4419600" y="2209800"/>
            <a:ext cx="2133600" cy="2667000"/>
            <a:chOff x="2784" y="1392"/>
            <a:chExt cx="1344" cy="1680"/>
          </a:xfrm>
        </p:grpSpPr>
        <p:sp>
          <p:nvSpPr>
            <p:cNvPr id="18463" name="Oval 31"/>
            <p:cNvSpPr>
              <a:spLocks noChangeArrowheads="1"/>
            </p:cNvSpPr>
            <p:nvPr/>
          </p:nvSpPr>
          <p:spPr bwMode="auto">
            <a:xfrm>
              <a:off x="2784" y="139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18466" name="Rectangle 34"/>
            <p:cNvSpPr>
              <a:spLocks noChangeArrowheads="1"/>
            </p:cNvSpPr>
            <p:nvPr/>
          </p:nvSpPr>
          <p:spPr bwMode="auto">
            <a:xfrm>
              <a:off x="3648" y="2592"/>
              <a:ext cx="480" cy="480"/>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1580961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64"/>
                                        </p:tgtEl>
                                        <p:attrNameLst>
                                          <p:attrName>style.visibility</p:attrName>
                                        </p:attrNameLst>
                                      </p:cBhvr>
                                      <p:to>
                                        <p:strVal val="visible"/>
                                      </p:to>
                                    </p:set>
                                    <p:animEffect transition="in" filter="dissolve">
                                      <p:cBhvr>
                                        <p:cTn id="17" dur="500"/>
                                        <p:tgtEl>
                                          <p:spTgt spid="18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6">
                                            <p:txEl>
                                              <p:pRg st="0" end="0"/>
                                            </p:txEl>
                                          </p:spTgt>
                                        </p:tgtEl>
                                        <p:attrNameLst>
                                          <p:attrName>style.visibility</p:attrName>
                                        </p:attrNameLst>
                                      </p:cBhvr>
                                      <p:to>
                                        <p:strVal val="visible"/>
                                      </p:to>
                                    </p:set>
                                    <p:animEffect transition="in" filter="wipe(left)">
                                      <p:cBhvr>
                                        <p:cTn id="22" dur="500"/>
                                        <p:tgtEl>
                                          <p:spTgt spid="1843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6">
                                            <p:txEl>
                                              <p:pRg st="1" end="1"/>
                                            </p:txEl>
                                          </p:spTgt>
                                        </p:tgtEl>
                                        <p:attrNameLst>
                                          <p:attrName>style.visibility</p:attrName>
                                        </p:attrNameLst>
                                      </p:cBhvr>
                                      <p:to>
                                        <p:strVal val="visible"/>
                                      </p:to>
                                    </p:set>
                                    <p:animEffect transition="in" filter="wipe(left)">
                                      <p:cBhvr>
                                        <p:cTn id="27" dur="500"/>
                                        <p:tgtEl>
                                          <p:spTgt spid="1843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465"/>
                                        </p:tgtEl>
                                        <p:attrNameLst>
                                          <p:attrName>style.visibility</p:attrName>
                                        </p:attrNameLst>
                                      </p:cBhvr>
                                      <p:to>
                                        <p:strVal val="visible"/>
                                      </p:to>
                                    </p:set>
                                    <p:animEffect transition="in" filter="wipe(down)">
                                      <p:cBhvr>
                                        <p:cTn id="32" dur="500"/>
                                        <p:tgtEl>
                                          <p:spTgt spid="18465"/>
                                        </p:tgtEl>
                                      </p:cBhvr>
                                    </p:animEffect>
                                  </p:childTnLst>
                                  <p:subTnLst>
                                    <p:set>
                                      <p:cBhvr override="childStyle">
                                        <p:cTn dur="1" fill="hold" display="0" masterRel="nextClick" afterEffect="1"/>
                                        <p:tgtEl>
                                          <p:spTgt spid="18465"/>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8467"/>
                                        </p:tgtEl>
                                        <p:attrNameLst>
                                          <p:attrName>style.visibility</p:attrName>
                                        </p:attrNameLst>
                                      </p:cBhvr>
                                      <p:to>
                                        <p:strVal val="visible"/>
                                      </p:to>
                                    </p:set>
                                    <p:animEffect transition="in" filter="wipe(down)">
                                      <p:cBhvr>
                                        <p:cTn id="37" dur="5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4" autoUpdateAnimBg="0"/>
      <p:bldP spid="18436" grpId="0" build="p" bldLvl="4" autoUpdateAnimBg="0"/>
      <p:bldP spid="18465"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The </a:t>
            </a:r>
            <a:r>
              <a:rPr lang="en-US" altLang="en-US" sz="4000">
                <a:solidFill>
                  <a:srgbClr val="FFFF99"/>
                </a:solidFill>
                <a:latin typeface="Verdana" pitchFamily="34" charset="0"/>
              </a:rPr>
              <a:t>reHeap</a:t>
            </a:r>
            <a:r>
              <a:rPr lang="en-US" altLang="en-US"/>
              <a:t> method I</a:t>
            </a:r>
          </a:p>
        </p:txBody>
      </p:sp>
      <p:sp>
        <p:nvSpPr>
          <p:cNvPr id="21507" name="Rectangle 3"/>
          <p:cNvSpPr>
            <a:spLocks noGrp="1" noChangeArrowheads="1"/>
          </p:cNvSpPr>
          <p:nvPr>
            <p:ph type="body" sz="half" idx="1"/>
          </p:nvPr>
        </p:nvSpPr>
        <p:spPr>
          <a:xfrm>
            <a:off x="685800" y="1295400"/>
            <a:ext cx="7772400" cy="990600"/>
          </a:xfrm>
        </p:spPr>
        <p:txBody>
          <a:bodyPr/>
          <a:lstStyle/>
          <a:p>
            <a:r>
              <a:rPr lang="en-US" altLang="en-US" sz="2400"/>
              <a:t>Our tree is balanced and left-justified, but no longer a heap</a:t>
            </a:r>
          </a:p>
          <a:p>
            <a:r>
              <a:rPr lang="en-US" altLang="en-US" sz="2400"/>
              <a:t>However, </a:t>
            </a:r>
            <a:r>
              <a:rPr lang="en-US" altLang="en-US" sz="2400" i="1"/>
              <a:t>only the root</a:t>
            </a:r>
            <a:r>
              <a:rPr lang="en-US" altLang="en-US" sz="2400"/>
              <a:t> lacks the heap property</a:t>
            </a:r>
          </a:p>
        </p:txBody>
      </p:sp>
      <p:sp>
        <p:nvSpPr>
          <p:cNvPr id="21508" name="Rectangle 4"/>
          <p:cNvSpPr>
            <a:spLocks noGrp="1" noChangeArrowheads="1"/>
          </p:cNvSpPr>
          <p:nvPr>
            <p:ph type="body" sz="half" idx="2"/>
          </p:nvPr>
        </p:nvSpPr>
        <p:spPr>
          <a:xfrm>
            <a:off x="685800" y="5181600"/>
            <a:ext cx="7772400" cy="1447800"/>
          </a:xfrm>
        </p:spPr>
        <p:txBody>
          <a:bodyPr/>
          <a:lstStyle/>
          <a:p>
            <a:r>
              <a:rPr lang="en-US" altLang="en-US" sz="2400"/>
              <a:t>We can </a:t>
            </a:r>
            <a:r>
              <a:rPr lang="en-US" altLang="en-US" sz="2000">
                <a:solidFill>
                  <a:srgbClr val="FFFF99"/>
                </a:solidFill>
                <a:latin typeface="Verdana" pitchFamily="34" charset="0"/>
              </a:rPr>
              <a:t>siftUp()</a:t>
            </a:r>
            <a:r>
              <a:rPr lang="en-US" altLang="en-US" sz="2400"/>
              <a:t> the root</a:t>
            </a:r>
            <a:endParaRPr lang="en-US" altLang="en-US" sz="2400" i="1"/>
          </a:p>
          <a:p>
            <a:r>
              <a:rPr lang="en-US" altLang="en-US" sz="2400"/>
              <a:t>After doing this, one and only one of its children may have lost the heap property</a:t>
            </a:r>
          </a:p>
        </p:txBody>
      </p:sp>
      <p:grpSp>
        <p:nvGrpSpPr>
          <p:cNvPr id="21540" name="Group 36"/>
          <p:cNvGrpSpPr>
            <a:grpSpLocks/>
          </p:cNvGrpSpPr>
          <p:nvPr/>
        </p:nvGrpSpPr>
        <p:grpSpPr bwMode="auto">
          <a:xfrm>
            <a:off x="990600" y="2209800"/>
            <a:ext cx="6781800" cy="2590800"/>
            <a:chOff x="624" y="1392"/>
            <a:chExt cx="4272" cy="1632"/>
          </a:xfrm>
        </p:grpSpPr>
        <p:sp>
          <p:nvSpPr>
            <p:cNvPr id="21510" name="Oval 6"/>
            <p:cNvSpPr>
              <a:spLocks noChangeArrowheads="1"/>
            </p:cNvSpPr>
            <p:nvPr/>
          </p:nvSpPr>
          <p:spPr bwMode="auto">
            <a:xfrm>
              <a:off x="9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21511" name="Oval 7"/>
            <p:cNvSpPr>
              <a:spLocks noChangeArrowheads="1"/>
            </p:cNvSpPr>
            <p:nvPr/>
          </p:nvSpPr>
          <p:spPr bwMode="auto">
            <a:xfrm>
              <a:off x="12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1512" name="Oval 8"/>
            <p:cNvSpPr>
              <a:spLocks noChangeArrowheads="1"/>
            </p:cNvSpPr>
            <p:nvPr/>
          </p:nvSpPr>
          <p:spPr bwMode="auto">
            <a:xfrm>
              <a:off x="6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21513" name="Line 9"/>
            <p:cNvSpPr>
              <a:spLocks noChangeShapeType="1"/>
            </p:cNvSpPr>
            <p:nvPr/>
          </p:nvSpPr>
          <p:spPr bwMode="auto">
            <a:xfrm flipH="1">
              <a:off x="8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14" name="Line 10"/>
            <p:cNvSpPr>
              <a:spLocks noChangeShapeType="1"/>
            </p:cNvSpPr>
            <p:nvPr/>
          </p:nvSpPr>
          <p:spPr bwMode="auto">
            <a:xfrm>
              <a:off x="12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15" name="Oval 11"/>
            <p:cNvSpPr>
              <a:spLocks noChangeArrowheads="1"/>
            </p:cNvSpPr>
            <p:nvPr/>
          </p:nvSpPr>
          <p:spPr bwMode="auto">
            <a:xfrm>
              <a:off x="21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21516" name="Oval 12"/>
            <p:cNvSpPr>
              <a:spLocks noChangeArrowheads="1"/>
            </p:cNvSpPr>
            <p:nvPr/>
          </p:nvSpPr>
          <p:spPr bwMode="auto">
            <a:xfrm>
              <a:off x="24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21517" name="Oval 13"/>
            <p:cNvSpPr>
              <a:spLocks noChangeArrowheads="1"/>
            </p:cNvSpPr>
            <p:nvPr/>
          </p:nvSpPr>
          <p:spPr bwMode="auto">
            <a:xfrm>
              <a:off x="18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21518" name="Line 14"/>
            <p:cNvSpPr>
              <a:spLocks noChangeShapeType="1"/>
            </p:cNvSpPr>
            <p:nvPr/>
          </p:nvSpPr>
          <p:spPr bwMode="auto">
            <a:xfrm flipH="1">
              <a:off x="20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19" name="Line 15"/>
            <p:cNvSpPr>
              <a:spLocks noChangeShapeType="1"/>
            </p:cNvSpPr>
            <p:nvPr/>
          </p:nvSpPr>
          <p:spPr bwMode="auto">
            <a:xfrm>
              <a:off x="24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20" name="Oval 16"/>
            <p:cNvSpPr>
              <a:spLocks noChangeArrowheads="1"/>
            </p:cNvSpPr>
            <p:nvPr/>
          </p:nvSpPr>
          <p:spPr bwMode="auto">
            <a:xfrm>
              <a:off x="33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1522" name="Oval 18"/>
            <p:cNvSpPr>
              <a:spLocks noChangeArrowheads="1"/>
            </p:cNvSpPr>
            <p:nvPr/>
          </p:nvSpPr>
          <p:spPr bwMode="auto">
            <a:xfrm>
              <a:off x="30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21523" name="Line 19"/>
            <p:cNvSpPr>
              <a:spLocks noChangeShapeType="1"/>
            </p:cNvSpPr>
            <p:nvPr/>
          </p:nvSpPr>
          <p:spPr bwMode="auto">
            <a:xfrm flipH="1">
              <a:off x="32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25" name="Oval 21"/>
            <p:cNvSpPr>
              <a:spLocks noChangeArrowheads="1"/>
            </p:cNvSpPr>
            <p:nvPr/>
          </p:nvSpPr>
          <p:spPr bwMode="auto">
            <a:xfrm>
              <a:off x="45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21526" name="Oval 22"/>
            <p:cNvSpPr>
              <a:spLocks noChangeArrowheads="1"/>
            </p:cNvSpPr>
            <p:nvPr/>
          </p:nvSpPr>
          <p:spPr bwMode="auto">
            <a:xfrm>
              <a:off x="3984"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21527" name="Oval 23"/>
            <p:cNvSpPr>
              <a:spLocks noChangeArrowheads="1"/>
            </p:cNvSpPr>
            <p:nvPr/>
          </p:nvSpPr>
          <p:spPr bwMode="auto">
            <a:xfrm>
              <a:off x="1632"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21528" name="Line 24"/>
            <p:cNvSpPr>
              <a:spLocks noChangeShapeType="1"/>
            </p:cNvSpPr>
            <p:nvPr/>
          </p:nvSpPr>
          <p:spPr bwMode="auto">
            <a:xfrm flipH="1">
              <a:off x="19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29" name="Line 25"/>
            <p:cNvSpPr>
              <a:spLocks noChangeShapeType="1"/>
            </p:cNvSpPr>
            <p:nvPr/>
          </p:nvSpPr>
          <p:spPr bwMode="auto">
            <a:xfrm>
              <a:off x="31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0" name="Line 26"/>
            <p:cNvSpPr>
              <a:spLocks noChangeShapeType="1"/>
            </p:cNvSpPr>
            <p:nvPr/>
          </p:nvSpPr>
          <p:spPr bwMode="auto">
            <a:xfrm flipH="1">
              <a:off x="1248"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1" name="Line 27"/>
            <p:cNvSpPr>
              <a:spLocks noChangeShapeType="1"/>
            </p:cNvSpPr>
            <p:nvPr/>
          </p:nvSpPr>
          <p:spPr bwMode="auto">
            <a:xfrm>
              <a:off x="1920" y="1968"/>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2" name="Line 28"/>
            <p:cNvSpPr>
              <a:spLocks noChangeShapeType="1"/>
            </p:cNvSpPr>
            <p:nvPr/>
          </p:nvSpPr>
          <p:spPr bwMode="auto">
            <a:xfrm flipH="1">
              <a:off x="3600"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3" name="Line 29"/>
            <p:cNvSpPr>
              <a:spLocks noChangeShapeType="1"/>
            </p:cNvSpPr>
            <p:nvPr/>
          </p:nvSpPr>
          <p:spPr bwMode="auto">
            <a:xfrm>
              <a:off x="4272" y="1968"/>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6" name="Oval 32"/>
            <p:cNvSpPr>
              <a:spLocks noChangeArrowheads="1"/>
            </p:cNvSpPr>
            <p:nvPr/>
          </p:nvSpPr>
          <p:spPr bwMode="auto">
            <a:xfrm>
              <a:off x="2784" y="139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9999"/>
                  </a:solidFill>
                  <a:latin typeface="Verdana" pitchFamily="34" charset="0"/>
                </a:rPr>
                <a:t>11</a:t>
              </a:r>
            </a:p>
          </p:txBody>
        </p:sp>
      </p:grpSp>
      <p:sp>
        <p:nvSpPr>
          <p:cNvPr id="21538" name="Freeform 34"/>
          <p:cNvSpPr>
            <a:spLocks/>
          </p:cNvSpPr>
          <p:nvPr/>
        </p:nvSpPr>
        <p:spPr bwMode="auto">
          <a:xfrm>
            <a:off x="3043238" y="2274888"/>
            <a:ext cx="1298575" cy="466725"/>
          </a:xfrm>
          <a:custGeom>
            <a:avLst/>
            <a:gdLst>
              <a:gd name="T0" fmla="*/ 0 w 816"/>
              <a:gd name="T1" fmla="*/ 296 h 296"/>
              <a:gd name="T2" fmla="*/ 192 w 816"/>
              <a:gd name="T3" fmla="*/ 104 h 296"/>
              <a:gd name="T4" fmla="*/ 432 w 816"/>
              <a:gd name="T5" fmla="*/ 8 h 296"/>
              <a:gd name="T6" fmla="*/ 816 w 816"/>
              <a:gd name="T7" fmla="*/ 56 h 296"/>
            </a:gdLst>
            <a:ahLst/>
            <a:cxnLst>
              <a:cxn ang="0">
                <a:pos x="T0" y="T1"/>
              </a:cxn>
              <a:cxn ang="0">
                <a:pos x="T2" y="T3"/>
              </a:cxn>
              <a:cxn ang="0">
                <a:pos x="T4" y="T5"/>
              </a:cxn>
              <a:cxn ang="0">
                <a:pos x="T6" y="T7"/>
              </a:cxn>
            </a:cxnLst>
            <a:rect l="0" t="0" r="r" b="b"/>
            <a:pathLst>
              <a:path w="816" h="296">
                <a:moveTo>
                  <a:pt x="0" y="296"/>
                </a:moveTo>
                <a:cubicBezTo>
                  <a:pt x="60" y="224"/>
                  <a:pt x="120" y="152"/>
                  <a:pt x="192" y="104"/>
                </a:cubicBezTo>
                <a:cubicBezTo>
                  <a:pt x="264" y="56"/>
                  <a:pt x="328" y="16"/>
                  <a:pt x="432" y="8"/>
                </a:cubicBezTo>
                <a:cubicBezTo>
                  <a:pt x="536" y="0"/>
                  <a:pt x="676" y="28"/>
                  <a:pt x="816" y="56"/>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1539" name="Freeform 35"/>
          <p:cNvSpPr>
            <a:spLocks/>
          </p:cNvSpPr>
          <p:nvPr/>
        </p:nvSpPr>
        <p:spPr bwMode="auto">
          <a:xfrm>
            <a:off x="3200400" y="2667000"/>
            <a:ext cx="1371600" cy="469900"/>
          </a:xfrm>
          <a:custGeom>
            <a:avLst/>
            <a:gdLst>
              <a:gd name="T0" fmla="*/ 864 w 864"/>
              <a:gd name="T1" fmla="*/ 0 h 296"/>
              <a:gd name="T2" fmla="*/ 672 w 864"/>
              <a:gd name="T3" fmla="*/ 192 h 296"/>
              <a:gd name="T4" fmla="*/ 336 w 864"/>
              <a:gd name="T5" fmla="*/ 288 h 296"/>
              <a:gd name="T6" fmla="*/ 0 w 864"/>
              <a:gd name="T7" fmla="*/ 240 h 296"/>
            </a:gdLst>
            <a:ahLst/>
            <a:cxnLst>
              <a:cxn ang="0">
                <a:pos x="T0" y="T1"/>
              </a:cxn>
              <a:cxn ang="0">
                <a:pos x="T2" y="T3"/>
              </a:cxn>
              <a:cxn ang="0">
                <a:pos x="T4" y="T5"/>
              </a:cxn>
              <a:cxn ang="0">
                <a:pos x="T6" y="T7"/>
              </a:cxn>
            </a:cxnLst>
            <a:rect l="0" t="0" r="r" b="b"/>
            <a:pathLst>
              <a:path w="864" h="296">
                <a:moveTo>
                  <a:pt x="864" y="0"/>
                </a:moveTo>
                <a:cubicBezTo>
                  <a:pt x="812" y="72"/>
                  <a:pt x="760" y="144"/>
                  <a:pt x="672" y="192"/>
                </a:cubicBezTo>
                <a:cubicBezTo>
                  <a:pt x="584" y="240"/>
                  <a:pt x="448" y="280"/>
                  <a:pt x="336" y="288"/>
                </a:cubicBezTo>
                <a:cubicBezTo>
                  <a:pt x="224" y="296"/>
                  <a:pt x="48" y="248"/>
                  <a:pt x="0" y="24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66377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xEl>
                                              <p:pRg st="0" end="0"/>
                                            </p:txEl>
                                          </p:spTgt>
                                        </p:tgtEl>
                                        <p:attrNameLst>
                                          <p:attrName>style.visibility</p:attrName>
                                        </p:attrNameLst>
                                      </p:cBhvr>
                                      <p:to>
                                        <p:strVal val="visible"/>
                                      </p:to>
                                    </p:set>
                                    <p:animEffect transition="in" filter="wipe(left)">
                                      <p:cBhvr>
                                        <p:cTn id="17" dur="500"/>
                                        <p:tgtEl>
                                          <p:spTgt spid="2150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8">
                                            <p:txEl>
                                              <p:pRg st="1" end="1"/>
                                            </p:txEl>
                                          </p:spTgt>
                                        </p:tgtEl>
                                        <p:attrNameLst>
                                          <p:attrName>style.visibility</p:attrName>
                                        </p:attrNameLst>
                                      </p:cBhvr>
                                      <p:to>
                                        <p:strVal val="visible"/>
                                      </p:to>
                                    </p:set>
                                    <p:animEffect transition="in" filter="wipe(left)">
                                      <p:cBhvr>
                                        <p:cTn id="22" dur="500"/>
                                        <p:tgtEl>
                                          <p:spTgt spid="2150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38"/>
                                        </p:tgtEl>
                                        <p:attrNameLst>
                                          <p:attrName>style.visibility</p:attrName>
                                        </p:attrNameLst>
                                      </p:cBhvr>
                                      <p:to>
                                        <p:strVal val="visible"/>
                                      </p:to>
                                    </p:set>
                                    <p:animEffect transition="in" filter="wipe(left)">
                                      <p:cBhvr>
                                        <p:cTn id="27" dur="500"/>
                                        <p:tgtEl>
                                          <p:spTgt spid="21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539"/>
                                        </p:tgtEl>
                                        <p:attrNameLst>
                                          <p:attrName>style.visibility</p:attrName>
                                        </p:attrNameLst>
                                      </p:cBhvr>
                                      <p:to>
                                        <p:strVal val="visible"/>
                                      </p:to>
                                    </p:set>
                                    <p:animEffect transition="in" filter="wipe(right)">
                                      <p:cBhvr>
                                        <p:cTn id="32" dur="500"/>
                                        <p:tgtEl>
                                          <p:spTgt spid="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4" autoUpdateAnimBg="0"/>
      <p:bldP spid="21508" grpId="0" build="p" bldLvl="4" autoUpdateAnimBg="0"/>
      <p:bldP spid="21538" grpId="0" animBg="1"/>
      <p:bldP spid="2153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a:t>
            </a:r>
            <a:r>
              <a:rPr lang="en-US" altLang="en-US" sz="4000">
                <a:solidFill>
                  <a:srgbClr val="FFFF99"/>
                </a:solidFill>
                <a:latin typeface="Verdana" pitchFamily="34" charset="0"/>
              </a:rPr>
              <a:t>reHeap</a:t>
            </a:r>
            <a:r>
              <a:rPr lang="en-US" altLang="en-US"/>
              <a:t> method II</a:t>
            </a:r>
          </a:p>
        </p:txBody>
      </p:sp>
      <p:sp>
        <p:nvSpPr>
          <p:cNvPr id="26627" name="Rectangle 3"/>
          <p:cNvSpPr>
            <a:spLocks noGrp="1" noChangeArrowheads="1"/>
          </p:cNvSpPr>
          <p:nvPr>
            <p:ph type="body" sz="half" idx="1"/>
          </p:nvPr>
        </p:nvSpPr>
        <p:spPr>
          <a:xfrm>
            <a:off x="685800" y="1295400"/>
            <a:ext cx="7772400" cy="990600"/>
          </a:xfrm>
        </p:spPr>
        <p:txBody>
          <a:bodyPr/>
          <a:lstStyle/>
          <a:p>
            <a:r>
              <a:rPr lang="en-US" altLang="en-US" sz="2400"/>
              <a:t>Now the left child of the root (still the number </a:t>
            </a:r>
            <a:r>
              <a:rPr lang="en-US" altLang="en-US" sz="2000">
                <a:solidFill>
                  <a:srgbClr val="FFFF99"/>
                </a:solidFill>
                <a:latin typeface="Verdana" pitchFamily="34" charset="0"/>
              </a:rPr>
              <a:t>11</a:t>
            </a:r>
            <a:r>
              <a:rPr lang="en-US" altLang="en-US" sz="2400"/>
              <a:t>) lacks the heap property</a:t>
            </a:r>
          </a:p>
        </p:txBody>
      </p:sp>
      <p:sp>
        <p:nvSpPr>
          <p:cNvPr id="26628" name="Rectangle 4"/>
          <p:cNvSpPr>
            <a:spLocks noGrp="1" noChangeArrowheads="1"/>
          </p:cNvSpPr>
          <p:nvPr>
            <p:ph type="body" sz="half" idx="2"/>
          </p:nvPr>
        </p:nvSpPr>
        <p:spPr>
          <a:xfrm>
            <a:off x="685800" y="5181600"/>
            <a:ext cx="7772400" cy="1447800"/>
          </a:xfrm>
        </p:spPr>
        <p:txBody>
          <a:bodyPr/>
          <a:lstStyle/>
          <a:p>
            <a:r>
              <a:rPr lang="en-US" altLang="en-US" sz="2400"/>
              <a:t>We can </a:t>
            </a:r>
            <a:r>
              <a:rPr lang="en-US" altLang="en-US" sz="2000">
                <a:solidFill>
                  <a:srgbClr val="FFFF99"/>
                </a:solidFill>
                <a:latin typeface="Verdana" pitchFamily="34" charset="0"/>
              </a:rPr>
              <a:t>siftUp()</a:t>
            </a:r>
            <a:r>
              <a:rPr lang="en-US" altLang="en-US" sz="2400"/>
              <a:t> this node</a:t>
            </a:r>
            <a:endParaRPr lang="en-US" altLang="en-US" sz="2400" i="1"/>
          </a:p>
          <a:p>
            <a:r>
              <a:rPr lang="en-US" altLang="en-US" sz="2400"/>
              <a:t>After doing this, one and only one of its children may have lost the heap property</a:t>
            </a:r>
          </a:p>
        </p:txBody>
      </p:sp>
      <p:grpSp>
        <p:nvGrpSpPr>
          <p:cNvPr id="26629" name="Group 5"/>
          <p:cNvGrpSpPr>
            <a:grpSpLocks/>
          </p:cNvGrpSpPr>
          <p:nvPr/>
        </p:nvGrpSpPr>
        <p:grpSpPr bwMode="auto">
          <a:xfrm>
            <a:off x="990600" y="2209800"/>
            <a:ext cx="6781800" cy="2590800"/>
            <a:chOff x="624" y="1392"/>
            <a:chExt cx="4272" cy="1632"/>
          </a:xfrm>
        </p:grpSpPr>
        <p:sp>
          <p:nvSpPr>
            <p:cNvPr id="26630" name="Oval 6"/>
            <p:cNvSpPr>
              <a:spLocks noChangeArrowheads="1"/>
            </p:cNvSpPr>
            <p:nvPr/>
          </p:nvSpPr>
          <p:spPr bwMode="auto">
            <a:xfrm>
              <a:off x="9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26631" name="Oval 7"/>
            <p:cNvSpPr>
              <a:spLocks noChangeArrowheads="1"/>
            </p:cNvSpPr>
            <p:nvPr/>
          </p:nvSpPr>
          <p:spPr bwMode="auto">
            <a:xfrm>
              <a:off x="12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6632" name="Oval 8"/>
            <p:cNvSpPr>
              <a:spLocks noChangeArrowheads="1"/>
            </p:cNvSpPr>
            <p:nvPr/>
          </p:nvSpPr>
          <p:spPr bwMode="auto">
            <a:xfrm>
              <a:off x="6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26633" name="Line 9"/>
            <p:cNvSpPr>
              <a:spLocks noChangeShapeType="1"/>
            </p:cNvSpPr>
            <p:nvPr/>
          </p:nvSpPr>
          <p:spPr bwMode="auto">
            <a:xfrm flipH="1">
              <a:off x="8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34" name="Line 10"/>
            <p:cNvSpPr>
              <a:spLocks noChangeShapeType="1"/>
            </p:cNvSpPr>
            <p:nvPr/>
          </p:nvSpPr>
          <p:spPr bwMode="auto">
            <a:xfrm>
              <a:off x="12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35" name="Oval 11"/>
            <p:cNvSpPr>
              <a:spLocks noChangeArrowheads="1"/>
            </p:cNvSpPr>
            <p:nvPr/>
          </p:nvSpPr>
          <p:spPr bwMode="auto">
            <a:xfrm>
              <a:off x="21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26636" name="Oval 12"/>
            <p:cNvSpPr>
              <a:spLocks noChangeArrowheads="1"/>
            </p:cNvSpPr>
            <p:nvPr/>
          </p:nvSpPr>
          <p:spPr bwMode="auto">
            <a:xfrm>
              <a:off x="24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26637" name="Oval 13"/>
            <p:cNvSpPr>
              <a:spLocks noChangeArrowheads="1"/>
            </p:cNvSpPr>
            <p:nvPr/>
          </p:nvSpPr>
          <p:spPr bwMode="auto">
            <a:xfrm>
              <a:off x="18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26638" name="Line 14"/>
            <p:cNvSpPr>
              <a:spLocks noChangeShapeType="1"/>
            </p:cNvSpPr>
            <p:nvPr/>
          </p:nvSpPr>
          <p:spPr bwMode="auto">
            <a:xfrm flipH="1">
              <a:off x="20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39" name="Line 15"/>
            <p:cNvSpPr>
              <a:spLocks noChangeShapeType="1"/>
            </p:cNvSpPr>
            <p:nvPr/>
          </p:nvSpPr>
          <p:spPr bwMode="auto">
            <a:xfrm>
              <a:off x="24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40" name="Oval 16"/>
            <p:cNvSpPr>
              <a:spLocks noChangeArrowheads="1"/>
            </p:cNvSpPr>
            <p:nvPr/>
          </p:nvSpPr>
          <p:spPr bwMode="auto">
            <a:xfrm>
              <a:off x="33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6641" name="Oval 17"/>
            <p:cNvSpPr>
              <a:spLocks noChangeArrowheads="1"/>
            </p:cNvSpPr>
            <p:nvPr/>
          </p:nvSpPr>
          <p:spPr bwMode="auto">
            <a:xfrm>
              <a:off x="30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26642" name="Line 18"/>
            <p:cNvSpPr>
              <a:spLocks noChangeShapeType="1"/>
            </p:cNvSpPr>
            <p:nvPr/>
          </p:nvSpPr>
          <p:spPr bwMode="auto">
            <a:xfrm flipH="1">
              <a:off x="32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43" name="Oval 19"/>
            <p:cNvSpPr>
              <a:spLocks noChangeArrowheads="1"/>
            </p:cNvSpPr>
            <p:nvPr/>
          </p:nvSpPr>
          <p:spPr bwMode="auto">
            <a:xfrm>
              <a:off x="45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26644" name="Oval 20"/>
            <p:cNvSpPr>
              <a:spLocks noChangeArrowheads="1"/>
            </p:cNvSpPr>
            <p:nvPr/>
          </p:nvSpPr>
          <p:spPr bwMode="auto">
            <a:xfrm>
              <a:off x="3984"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26645" name="Oval 21"/>
            <p:cNvSpPr>
              <a:spLocks noChangeArrowheads="1"/>
            </p:cNvSpPr>
            <p:nvPr/>
          </p:nvSpPr>
          <p:spPr bwMode="auto">
            <a:xfrm>
              <a:off x="1632"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9999"/>
                  </a:solidFill>
                  <a:latin typeface="Verdana" pitchFamily="34" charset="0"/>
                </a:rPr>
                <a:t>11</a:t>
              </a:r>
            </a:p>
          </p:txBody>
        </p:sp>
        <p:sp>
          <p:nvSpPr>
            <p:cNvPr id="26646" name="Line 22"/>
            <p:cNvSpPr>
              <a:spLocks noChangeShapeType="1"/>
            </p:cNvSpPr>
            <p:nvPr/>
          </p:nvSpPr>
          <p:spPr bwMode="auto">
            <a:xfrm flipH="1">
              <a:off x="19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47" name="Line 23"/>
            <p:cNvSpPr>
              <a:spLocks noChangeShapeType="1"/>
            </p:cNvSpPr>
            <p:nvPr/>
          </p:nvSpPr>
          <p:spPr bwMode="auto">
            <a:xfrm>
              <a:off x="31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48" name="Line 24"/>
            <p:cNvSpPr>
              <a:spLocks noChangeShapeType="1"/>
            </p:cNvSpPr>
            <p:nvPr/>
          </p:nvSpPr>
          <p:spPr bwMode="auto">
            <a:xfrm flipH="1">
              <a:off x="1248"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49" name="Line 25"/>
            <p:cNvSpPr>
              <a:spLocks noChangeShapeType="1"/>
            </p:cNvSpPr>
            <p:nvPr/>
          </p:nvSpPr>
          <p:spPr bwMode="auto">
            <a:xfrm>
              <a:off x="1920" y="1968"/>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50" name="Line 26"/>
            <p:cNvSpPr>
              <a:spLocks noChangeShapeType="1"/>
            </p:cNvSpPr>
            <p:nvPr/>
          </p:nvSpPr>
          <p:spPr bwMode="auto">
            <a:xfrm flipH="1">
              <a:off x="3600"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51" name="Line 27"/>
            <p:cNvSpPr>
              <a:spLocks noChangeShapeType="1"/>
            </p:cNvSpPr>
            <p:nvPr/>
          </p:nvSpPr>
          <p:spPr bwMode="auto">
            <a:xfrm>
              <a:off x="4272" y="1968"/>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52" name="Oval 28"/>
            <p:cNvSpPr>
              <a:spLocks noChangeArrowheads="1"/>
            </p:cNvSpPr>
            <p:nvPr/>
          </p:nvSpPr>
          <p:spPr bwMode="auto">
            <a:xfrm>
              <a:off x="2784" y="139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grpSp>
      <p:sp>
        <p:nvSpPr>
          <p:cNvPr id="26653" name="Freeform 29"/>
          <p:cNvSpPr>
            <a:spLocks/>
          </p:cNvSpPr>
          <p:nvPr/>
        </p:nvSpPr>
        <p:spPr bwMode="auto">
          <a:xfrm>
            <a:off x="3190875" y="3071813"/>
            <a:ext cx="523875" cy="652462"/>
          </a:xfrm>
          <a:custGeom>
            <a:avLst/>
            <a:gdLst>
              <a:gd name="T0" fmla="*/ 0 w 330"/>
              <a:gd name="T1" fmla="*/ 3 h 411"/>
              <a:gd name="T2" fmla="*/ 180 w 330"/>
              <a:gd name="T3" fmla="*/ 27 h 411"/>
              <a:gd name="T4" fmla="*/ 294 w 330"/>
              <a:gd name="T5" fmla="*/ 165 h 411"/>
              <a:gd name="T6" fmla="*/ 330 w 330"/>
              <a:gd name="T7" fmla="*/ 411 h 411"/>
            </a:gdLst>
            <a:ahLst/>
            <a:cxnLst>
              <a:cxn ang="0">
                <a:pos x="T0" y="T1"/>
              </a:cxn>
              <a:cxn ang="0">
                <a:pos x="T2" y="T3"/>
              </a:cxn>
              <a:cxn ang="0">
                <a:pos x="T4" y="T5"/>
              </a:cxn>
              <a:cxn ang="0">
                <a:pos x="T6" y="T7"/>
              </a:cxn>
            </a:cxnLst>
            <a:rect l="0" t="0" r="r" b="b"/>
            <a:pathLst>
              <a:path w="330" h="411">
                <a:moveTo>
                  <a:pt x="0" y="3"/>
                </a:moveTo>
                <a:cubicBezTo>
                  <a:pt x="30" y="7"/>
                  <a:pt x="131" y="0"/>
                  <a:pt x="180" y="27"/>
                </a:cubicBezTo>
                <a:cubicBezTo>
                  <a:pt x="229" y="54"/>
                  <a:pt x="269" y="101"/>
                  <a:pt x="294" y="165"/>
                </a:cubicBezTo>
                <a:cubicBezTo>
                  <a:pt x="319" y="229"/>
                  <a:pt x="323" y="360"/>
                  <a:pt x="330" y="411"/>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6654" name="Freeform 30"/>
          <p:cNvSpPr>
            <a:spLocks/>
          </p:cNvSpPr>
          <p:nvPr/>
        </p:nvSpPr>
        <p:spPr bwMode="auto">
          <a:xfrm>
            <a:off x="2857500" y="3286125"/>
            <a:ext cx="514350" cy="628650"/>
          </a:xfrm>
          <a:custGeom>
            <a:avLst/>
            <a:gdLst>
              <a:gd name="T0" fmla="*/ 324 w 324"/>
              <a:gd name="T1" fmla="*/ 396 h 396"/>
              <a:gd name="T2" fmla="*/ 156 w 324"/>
              <a:gd name="T3" fmla="*/ 348 h 396"/>
              <a:gd name="T4" fmla="*/ 24 w 324"/>
              <a:gd name="T5" fmla="*/ 198 h 396"/>
              <a:gd name="T6" fmla="*/ 12 w 324"/>
              <a:gd name="T7" fmla="*/ 0 h 396"/>
            </a:gdLst>
            <a:ahLst/>
            <a:cxnLst>
              <a:cxn ang="0">
                <a:pos x="T0" y="T1"/>
              </a:cxn>
              <a:cxn ang="0">
                <a:pos x="T2" y="T3"/>
              </a:cxn>
              <a:cxn ang="0">
                <a:pos x="T4" y="T5"/>
              </a:cxn>
              <a:cxn ang="0">
                <a:pos x="T6" y="T7"/>
              </a:cxn>
            </a:cxnLst>
            <a:rect l="0" t="0" r="r" b="b"/>
            <a:pathLst>
              <a:path w="324" h="396">
                <a:moveTo>
                  <a:pt x="324" y="396"/>
                </a:moveTo>
                <a:cubicBezTo>
                  <a:pt x="296" y="389"/>
                  <a:pt x="206" y="381"/>
                  <a:pt x="156" y="348"/>
                </a:cubicBezTo>
                <a:cubicBezTo>
                  <a:pt x="106" y="315"/>
                  <a:pt x="48" y="256"/>
                  <a:pt x="24" y="198"/>
                </a:cubicBezTo>
                <a:cubicBezTo>
                  <a:pt x="0" y="140"/>
                  <a:pt x="14" y="41"/>
                  <a:pt x="12"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1614528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wipe(left)">
                                      <p:cBhvr>
                                        <p:cTn id="12" dur="500"/>
                                        <p:tgtEl>
                                          <p:spTgt spid="266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8">
                                            <p:txEl>
                                              <p:pRg st="1" end="1"/>
                                            </p:txEl>
                                          </p:spTgt>
                                        </p:tgtEl>
                                        <p:attrNameLst>
                                          <p:attrName>style.visibility</p:attrName>
                                        </p:attrNameLst>
                                      </p:cBhvr>
                                      <p:to>
                                        <p:strVal val="visible"/>
                                      </p:to>
                                    </p:set>
                                    <p:animEffect transition="in" filter="wipe(left)">
                                      <p:cBhvr>
                                        <p:cTn id="17" dur="500"/>
                                        <p:tgtEl>
                                          <p:spTgt spid="266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54"/>
                                        </p:tgtEl>
                                        <p:attrNameLst>
                                          <p:attrName>style.visibility</p:attrName>
                                        </p:attrNameLst>
                                      </p:cBhvr>
                                      <p:to>
                                        <p:strVal val="visible"/>
                                      </p:to>
                                    </p:set>
                                    <p:animEffect transition="in" filter="wipe(down)">
                                      <p:cBhvr>
                                        <p:cTn id="22" dur="500"/>
                                        <p:tgtEl>
                                          <p:spTgt spid="26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653"/>
                                        </p:tgtEl>
                                        <p:attrNameLst>
                                          <p:attrName>style.visibility</p:attrName>
                                        </p:attrNameLst>
                                      </p:cBhvr>
                                      <p:to>
                                        <p:strVal val="visible"/>
                                      </p:to>
                                    </p:set>
                                    <p:animEffect transition="in" filter="wipe(up)">
                                      <p:cBhvr>
                                        <p:cTn id="27" dur="500"/>
                                        <p:tgtEl>
                                          <p:spTgt spid="26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4" autoUpdateAnimBg="0"/>
      <p:bldP spid="26628" grpId="0" build="p" bldLvl="4" autoUpdateAnimBg="0"/>
      <p:bldP spid="26653" grpId="0" animBg="1"/>
      <p:bldP spid="26654"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a:t>
            </a:r>
            <a:r>
              <a:rPr lang="en-US" altLang="en-US" sz="4000">
                <a:solidFill>
                  <a:srgbClr val="FFFF99"/>
                </a:solidFill>
                <a:latin typeface="Verdana" pitchFamily="34" charset="0"/>
              </a:rPr>
              <a:t>reHeap</a:t>
            </a:r>
            <a:r>
              <a:rPr lang="en-US" altLang="en-US"/>
              <a:t> method III</a:t>
            </a:r>
          </a:p>
        </p:txBody>
      </p:sp>
      <p:sp>
        <p:nvSpPr>
          <p:cNvPr id="27651" name="Rectangle 3"/>
          <p:cNvSpPr>
            <a:spLocks noGrp="1" noChangeArrowheads="1"/>
          </p:cNvSpPr>
          <p:nvPr>
            <p:ph type="body" sz="half" idx="1"/>
          </p:nvPr>
        </p:nvSpPr>
        <p:spPr>
          <a:xfrm>
            <a:off x="685800" y="1295400"/>
            <a:ext cx="7772400" cy="990600"/>
          </a:xfrm>
        </p:spPr>
        <p:txBody>
          <a:bodyPr/>
          <a:lstStyle/>
          <a:p>
            <a:r>
              <a:rPr lang="en-US" altLang="en-US" sz="2400"/>
              <a:t>Now the right child of the left child of the root (still the number </a:t>
            </a:r>
            <a:r>
              <a:rPr lang="en-US" altLang="en-US" sz="2000">
                <a:solidFill>
                  <a:srgbClr val="FFFF99"/>
                </a:solidFill>
                <a:latin typeface="Verdana" pitchFamily="34" charset="0"/>
              </a:rPr>
              <a:t>11</a:t>
            </a:r>
            <a:r>
              <a:rPr lang="en-US" altLang="en-US" sz="2400"/>
              <a:t>) lacks the heap property:</a:t>
            </a:r>
          </a:p>
        </p:txBody>
      </p:sp>
      <p:sp>
        <p:nvSpPr>
          <p:cNvPr id="27652" name="Rectangle 4"/>
          <p:cNvSpPr>
            <a:spLocks noGrp="1" noChangeArrowheads="1"/>
          </p:cNvSpPr>
          <p:nvPr>
            <p:ph type="body" sz="half" idx="2"/>
          </p:nvPr>
        </p:nvSpPr>
        <p:spPr>
          <a:xfrm>
            <a:off x="685800" y="5181600"/>
            <a:ext cx="7772400" cy="1447800"/>
          </a:xfrm>
        </p:spPr>
        <p:txBody>
          <a:bodyPr/>
          <a:lstStyle/>
          <a:p>
            <a:r>
              <a:rPr lang="en-US" altLang="en-US" sz="2400"/>
              <a:t>We can </a:t>
            </a:r>
            <a:r>
              <a:rPr lang="en-US" altLang="en-US" sz="2000">
                <a:solidFill>
                  <a:srgbClr val="FFFF99"/>
                </a:solidFill>
                <a:latin typeface="Verdana" pitchFamily="34" charset="0"/>
              </a:rPr>
              <a:t>siftUp()</a:t>
            </a:r>
            <a:r>
              <a:rPr lang="en-US" altLang="en-US" sz="2400"/>
              <a:t> this node</a:t>
            </a:r>
            <a:endParaRPr lang="en-US" altLang="en-US" sz="2400" i="1"/>
          </a:p>
          <a:p>
            <a:r>
              <a:rPr lang="en-US" altLang="en-US" sz="2400"/>
              <a:t>After doing this, one and only one of its children may have lost the heap property —but it doesn’t, because it’s a leaf</a:t>
            </a:r>
          </a:p>
        </p:txBody>
      </p:sp>
      <p:grpSp>
        <p:nvGrpSpPr>
          <p:cNvPr id="27653" name="Group 5"/>
          <p:cNvGrpSpPr>
            <a:grpSpLocks/>
          </p:cNvGrpSpPr>
          <p:nvPr/>
        </p:nvGrpSpPr>
        <p:grpSpPr bwMode="auto">
          <a:xfrm>
            <a:off x="990600" y="2209800"/>
            <a:ext cx="6781800" cy="2590800"/>
            <a:chOff x="624" y="1392"/>
            <a:chExt cx="4272" cy="1632"/>
          </a:xfrm>
        </p:grpSpPr>
        <p:sp>
          <p:nvSpPr>
            <p:cNvPr id="27654" name="Oval 6"/>
            <p:cNvSpPr>
              <a:spLocks noChangeArrowheads="1"/>
            </p:cNvSpPr>
            <p:nvPr/>
          </p:nvSpPr>
          <p:spPr bwMode="auto">
            <a:xfrm>
              <a:off x="9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27655" name="Oval 7"/>
            <p:cNvSpPr>
              <a:spLocks noChangeArrowheads="1"/>
            </p:cNvSpPr>
            <p:nvPr/>
          </p:nvSpPr>
          <p:spPr bwMode="auto">
            <a:xfrm>
              <a:off x="12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7656" name="Oval 8"/>
            <p:cNvSpPr>
              <a:spLocks noChangeArrowheads="1"/>
            </p:cNvSpPr>
            <p:nvPr/>
          </p:nvSpPr>
          <p:spPr bwMode="auto">
            <a:xfrm>
              <a:off x="6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27657" name="Line 9"/>
            <p:cNvSpPr>
              <a:spLocks noChangeShapeType="1"/>
            </p:cNvSpPr>
            <p:nvPr/>
          </p:nvSpPr>
          <p:spPr bwMode="auto">
            <a:xfrm flipH="1">
              <a:off x="8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58" name="Line 10"/>
            <p:cNvSpPr>
              <a:spLocks noChangeShapeType="1"/>
            </p:cNvSpPr>
            <p:nvPr/>
          </p:nvSpPr>
          <p:spPr bwMode="auto">
            <a:xfrm>
              <a:off x="12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59" name="Oval 11"/>
            <p:cNvSpPr>
              <a:spLocks noChangeArrowheads="1"/>
            </p:cNvSpPr>
            <p:nvPr/>
          </p:nvSpPr>
          <p:spPr bwMode="auto">
            <a:xfrm>
              <a:off x="21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9999"/>
                  </a:solidFill>
                  <a:latin typeface="Verdana" pitchFamily="34" charset="0"/>
                </a:rPr>
                <a:t>11</a:t>
              </a:r>
            </a:p>
          </p:txBody>
        </p:sp>
        <p:sp>
          <p:nvSpPr>
            <p:cNvPr id="27660" name="Oval 12"/>
            <p:cNvSpPr>
              <a:spLocks noChangeArrowheads="1"/>
            </p:cNvSpPr>
            <p:nvPr/>
          </p:nvSpPr>
          <p:spPr bwMode="auto">
            <a:xfrm>
              <a:off x="24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27661" name="Oval 13"/>
            <p:cNvSpPr>
              <a:spLocks noChangeArrowheads="1"/>
            </p:cNvSpPr>
            <p:nvPr/>
          </p:nvSpPr>
          <p:spPr bwMode="auto">
            <a:xfrm>
              <a:off x="18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27662" name="Line 14"/>
            <p:cNvSpPr>
              <a:spLocks noChangeShapeType="1"/>
            </p:cNvSpPr>
            <p:nvPr/>
          </p:nvSpPr>
          <p:spPr bwMode="auto">
            <a:xfrm flipH="1">
              <a:off x="20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63" name="Line 15"/>
            <p:cNvSpPr>
              <a:spLocks noChangeShapeType="1"/>
            </p:cNvSpPr>
            <p:nvPr/>
          </p:nvSpPr>
          <p:spPr bwMode="auto">
            <a:xfrm>
              <a:off x="24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64" name="Oval 16"/>
            <p:cNvSpPr>
              <a:spLocks noChangeArrowheads="1"/>
            </p:cNvSpPr>
            <p:nvPr/>
          </p:nvSpPr>
          <p:spPr bwMode="auto">
            <a:xfrm>
              <a:off x="33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7665" name="Oval 17"/>
            <p:cNvSpPr>
              <a:spLocks noChangeArrowheads="1"/>
            </p:cNvSpPr>
            <p:nvPr/>
          </p:nvSpPr>
          <p:spPr bwMode="auto">
            <a:xfrm>
              <a:off x="30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27666" name="Line 18"/>
            <p:cNvSpPr>
              <a:spLocks noChangeShapeType="1"/>
            </p:cNvSpPr>
            <p:nvPr/>
          </p:nvSpPr>
          <p:spPr bwMode="auto">
            <a:xfrm flipH="1">
              <a:off x="32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67" name="Oval 19"/>
            <p:cNvSpPr>
              <a:spLocks noChangeArrowheads="1"/>
            </p:cNvSpPr>
            <p:nvPr/>
          </p:nvSpPr>
          <p:spPr bwMode="auto">
            <a:xfrm>
              <a:off x="45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27668" name="Oval 20"/>
            <p:cNvSpPr>
              <a:spLocks noChangeArrowheads="1"/>
            </p:cNvSpPr>
            <p:nvPr/>
          </p:nvSpPr>
          <p:spPr bwMode="auto">
            <a:xfrm>
              <a:off x="3984"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27669" name="Oval 21"/>
            <p:cNvSpPr>
              <a:spLocks noChangeArrowheads="1"/>
            </p:cNvSpPr>
            <p:nvPr/>
          </p:nvSpPr>
          <p:spPr bwMode="auto">
            <a:xfrm>
              <a:off x="1632"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27670" name="Line 22"/>
            <p:cNvSpPr>
              <a:spLocks noChangeShapeType="1"/>
            </p:cNvSpPr>
            <p:nvPr/>
          </p:nvSpPr>
          <p:spPr bwMode="auto">
            <a:xfrm flipH="1">
              <a:off x="19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1" name="Line 23"/>
            <p:cNvSpPr>
              <a:spLocks noChangeShapeType="1"/>
            </p:cNvSpPr>
            <p:nvPr/>
          </p:nvSpPr>
          <p:spPr bwMode="auto">
            <a:xfrm>
              <a:off x="31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2" name="Line 24"/>
            <p:cNvSpPr>
              <a:spLocks noChangeShapeType="1"/>
            </p:cNvSpPr>
            <p:nvPr/>
          </p:nvSpPr>
          <p:spPr bwMode="auto">
            <a:xfrm flipH="1">
              <a:off x="1248"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3" name="Line 25"/>
            <p:cNvSpPr>
              <a:spLocks noChangeShapeType="1"/>
            </p:cNvSpPr>
            <p:nvPr/>
          </p:nvSpPr>
          <p:spPr bwMode="auto">
            <a:xfrm>
              <a:off x="1920" y="1968"/>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4" name="Line 26"/>
            <p:cNvSpPr>
              <a:spLocks noChangeShapeType="1"/>
            </p:cNvSpPr>
            <p:nvPr/>
          </p:nvSpPr>
          <p:spPr bwMode="auto">
            <a:xfrm flipH="1">
              <a:off x="3600"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5" name="Line 27"/>
            <p:cNvSpPr>
              <a:spLocks noChangeShapeType="1"/>
            </p:cNvSpPr>
            <p:nvPr/>
          </p:nvSpPr>
          <p:spPr bwMode="auto">
            <a:xfrm>
              <a:off x="4272" y="1968"/>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6" name="Oval 28"/>
            <p:cNvSpPr>
              <a:spLocks noChangeArrowheads="1"/>
            </p:cNvSpPr>
            <p:nvPr/>
          </p:nvSpPr>
          <p:spPr bwMode="auto">
            <a:xfrm>
              <a:off x="2784" y="139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grpSp>
      <p:sp>
        <p:nvSpPr>
          <p:cNvPr id="27677" name="Freeform 29"/>
          <p:cNvSpPr>
            <a:spLocks/>
          </p:cNvSpPr>
          <p:nvPr/>
        </p:nvSpPr>
        <p:spPr bwMode="auto">
          <a:xfrm>
            <a:off x="3019425" y="3975100"/>
            <a:ext cx="412750" cy="415925"/>
          </a:xfrm>
          <a:custGeom>
            <a:avLst/>
            <a:gdLst>
              <a:gd name="T0" fmla="*/ 0 w 260"/>
              <a:gd name="T1" fmla="*/ 262 h 262"/>
              <a:gd name="T2" fmla="*/ 30 w 260"/>
              <a:gd name="T3" fmla="*/ 148 h 262"/>
              <a:gd name="T4" fmla="*/ 90 w 260"/>
              <a:gd name="T5" fmla="*/ 70 h 262"/>
              <a:gd name="T6" fmla="*/ 260 w 260"/>
              <a:gd name="T7" fmla="*/ 0 h 262"/>
            </a:gdLst>
            <a:ahLst/>
            <a:cxnLst>
              <a:cxn ang="0">
                <a:pos x="T0" y="T1"/>
              </a:cxn>
              <a:cxn ang="0">
                <a:pos x="T2" y="T3"/>
              </a:cxn>
              <a:cxn ang="0">
                <a:pos x="T4" y="T5"/>
              </a:cxn>
              <a:cxn ang="0">
                <a:pos x="T6" y="T7"/>
              </a:cxn>
            </a:cxnLst>
            <a:rect l="0" t="0" r="r" b="b"/>
            <a:pathLst>
              <a:path w="260" h="262">
                <a:moveTo>
                  <a:pt x="0" y="262"/>
                </a:moveTo>
                <a:cubicBezTo>
                  <a:pt x="5" y="243"/>
                  <a:pt x="15" y="180"/>
                  <a:pt x="30" y="148"/>
                </a:cubicBezTo>
                <a:cubicBezTo>
                  <a:pt x="45" y="116"/>
                  <a:pt x="52" y="95"/>
                  <a:pt x="90" y="70"/>
                </a:cubicBezTo>
                <a:cubicBezTo>
                  <a:pt x="128" y="45"/>
                  <a:pt x="225" y="15"/>
                  <a:pt x="260" y="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7678" name="Freeform 30"/>
          <p:cNvSpPr>
            <a:spLocks/>
          </p:cNvSpPr>
          <p:nvPr/>
        </p:nvSpPr>
        <p:spPr bwMode="auto">
          <a:xfrm>
            <a:off x="3448050" y="4219575"/>
            <a:ext cx="263525" cy="390525"/>
          </a:xfrm>
          <a:custGeom>
            <a:avLst/>
            <a:gdLst>
              <a:gd name="T0" fmla="*/ 150 w 166"/>
              <a:gd name="T1" fmla="*/ 0 h 246"/>
              <a:gd name="T2" fmla="*/ 162 w 166"/>
              <a:gd name="T3" fmla="*/ 96 h 246"/>
              <a:gd name="T4" fmla="*/ 126 w 166"/>
              <a:gd name="T5" fmla="*/ 162 h 246"/>
              <a:gd name="T6" fmla="*/ 0 w 166"/>
              <a:gd name="T7" fmla="*/ 246 h 246"/>
            </a:gdLst>
            <a:ahLst/>
            <a:cxnLst>
              <a:cxn ang="0">
                <a:pos x="T0" y="T1"/>
              </a:cxn>
              <a:cxn ang="0">
                <a:pos x="T2" y="T3"/>
              </a:cxn>
              <a:cxn ang="0">
                <a:pos x="T4" y="T5"/>
              </a:cxn>
              <a:cxn ang="0">
                <a:pos x="T6" y="T7"/>
              </a:cxn>
            </a:cxnLst>
            <a:rect l="0" t="0" r="r" b="b"/>
            <a:pathLst>
              <a:path w="166" h="246">
                <a:moveTo>
                  <a:pt x="150" y="0"/>
                </a:moveTo>
                <a:cubicBezTo>
                  <a:pt x="152" y="16"/>
                  <a:pt x="166" y="69"/>
                  <a:pt x="162" y="96"/>
                </a:cubicBezTo>
                <a:cubicBezTo>
                  <a:pt x="158" y="123"/>
                  <a:pt x="153" y="137"/>
                  <a:pt x="126" y="162"/>
                </a:cubicBezTo>
                <a:cubicBezTo>
                  <a:pt x="99" y="187"/>
                  <a:pt x="26" y="229"/>
                  <a:pt x="0" y="246"/>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378034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wipe(left)">
                                      <p:cBhvr>
                                        <p:cTn id="12" dur="500"/>
                                        <p:tgtEl>
                                          <p:spTgt spid="27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wipe(left)">
                                      <p:cBhvr>
                                        <p:cTn id="17" dur="500"/>
                                        <p:tgtEl>
                                          <p:spTgt spid="2765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77"/>
                                        </p:tgtEl>
                                        <p:attrNameLst>
                                          <p:attrName>style.visibility</p:attrName>
                                        </p:attrNameLst>
                                      </p:cBhvr>
                                      <p:to>
                                        <p:strVal val="visible"/>
                                      </p:to>
                                    </p:set>
                                    <p:animEffect transition="in" filter="wipe(down)">
                                      <p:cBhvr>
                                        <p:cTn id="22" dur="500"/>
                                        <p:tgtEl>
                                          <p:spTgt spid="276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678"/>
                                        </p:tgtEl>
                                        <p:attrNameLst>
                                          <p:attrName>style.visibility</p:attrName>
                                        </p:attrNameLst>
                                      </p:cBhvr>
                                      <p:to>
                                        <p:strVal val="visible"/>
                                      </p:to>
                                    </p:set>
                                    <p:animEffect transition="in" filter="wipe(up)">
                                      <p:cBhvr>
                                        <p:cTn id="27" dur="500"/>
                                        <p:tgtEl>
                                          <p:spTgt spid="27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4" autoUpdateAnimBg="0"/>
      <p:bldP spid="27652" grpId="0" build="p" bldLvl="4" autoUpdateAnimBg="0"/>
      <p:bldP spid="27677" grpId="0" animBg="1"/>
      <p:bldP spid="276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notation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Don’t use </a:t>
            </a:r>
            <a:br>
              <a:rPr lang="en-US" dirty="0" smtClean="0"/>
            </a:br>
            <a:r>
              <a:rPr lang="en-US" dirty="0" smtClean="0"/>
              <a:t>F(N</a:t>
            </a:r>
            <a:r>
              <a:rPr lang="en-US" dirty="0"/>
              <a:t>) = 17 * N / Log</a:t>
            </a:r>
            <a:r>
              <a:rPr lang="en-US" baseline="-25000" dirty="0"/>
              <a:t>2</a:t>
            </a:r>
            <a:r>
              <a:rPr lang="en-US" dirty="0"/>
              <a:t> N + N</a:t>
            </a:r>
            <a:r>
              <a:rPr lang="en-US" baseline="30000" dirty="0"/>
              <a:t>3/2</a:t>
            </a:r>
            <a:r>
              <a:rPr lang="en-US" dirty="0"/>
              <a:t> – </a:t>
            </a:r>
            <a:r>
              <a:rPr lang="en-US" dirty="0" smtClean="0"/>
              <a:t>99 * </a:t>
            </a:r>
            <a:r>
              <a:rPr lang="en-US" dirty="0"/>
              <a:t>Log</a:t>
            </a:r>
            <a:r>
              <a:rPr lang="en-US" baseline="-25000" dirty="0"/>
              <a:t>2</a:t>
            </a:r>
            <a:r>
              <a:rPr lang="en-US" dirty="0"/>
              <a:t> N / </a:t>
            </a:r>
            <a:r>
              <a:rPr lang="en-US" dirty="0" smtClean="0"/>
              <a:t>N</a:t>
            </a:r>
            <a:r>
              <a:rPr lang="en-US" baseline="30000" dirty="0" smtClean="0"/>
              <a:t>2/3</a:t>
            </a:r>
          </a:p>
          <a:p>
            <a:r>
              <a:rPr lang="en-US" dirty="0" smtClean="0"/>
              <a:t>Re-write F(N) using </a:t>
            </a:r>
            <a:r>
              <a:rPr lang="en-US" b="1" dirty="0" smtClean="0"/>
              <a:t>big O notation</a:t>
            </a:r>
            <a:r>
              <a:rPr lang="en-US" dirty="0" smtClean="0"/>
              <a:t>:</a:t>
            </a:r>
          </a:p>
          <a:p>
            <a:r>
              <a:rPr lang="en-US" dirty="0"/>
              <a:t>F</a:t>
            </a:r>
            <a:r>
              <a:rPr lang="en-US" dirty="0" smtClean="0"/>
              <a:t>(N) = O(N</a:t>
            </a:r>
            <a:r>
              <a:rPr lang="en-US" baseline="30000" dirty="0" smtClean="0"/>
              <a:t>3/2</a:t>
            </a:r>
            <a:r>
              <a:rPr lang="en-US" dirty="0" smtClean="0"/>
              <a:t>)</a:t>
            </a:r>
          </a:p>
          <a:p>
            <a:pPr lvl="1"/>
            <a:r>
              <a:rPr lang="en-US" dirty="0" smtClean="0"/>
              <a:t>This says that F(N) grows “on the order of N</a:t>
            </a:r>
            <a:r>
              <a:rPr lang="en-US" baseline="30000" dirty="0" smtClean="0"/>
              <a:t>3/2</a:t>
            </a:r>
            <a:r>
              <a:rPr lang="en-US" dirty="0" smtClean="0"/>
              <a:t>”</a:t>
            </a:r>
          </a:p>
          <a:p>
            <a:r>
              <a:rPr lang="en-US" dirty="0" smtClean="0"/>
              <a:t>Intuitively, </a:t>
            </a:r>
            <a:r>
              <a:rPr lang="en-US" altLang="en-US" dirty="0" smtClean="0"/>
              <a:t>the “Big </a:t>
            </a:r>
            <a:r>
              <a:rPr lang="en-US" altLang="en-US" dirty="0"/>
              <a:t>O” of </a:t>
            </a:r>
            <a:r>
              <a:rPr lang="en-US" altLang="en-US" dirty="0" smtClean="0"/>
              <a:t>a function is </a:t>
            </a:r>
            <a:r>
              <a:rPr lang="en-US" altLang="en-US" dirty="0"/>
              <a:t>the order of the fastest growing term of the number of critical steps performed (as a function of N</a:t>
            </a:r>
            <a:r>
              <a:rPr lang="en-US" altLang="en-US" dirty="0" smtClean="0"/>
              <a:t>)</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17100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a:t>
            </a:r>
            <a:r>
              <a:rPr lang="en-US" altLang="en-US" sz="4000">
                <a:solidFill>
                  <a:srgbClr val="FFFF99"/>
                </a:solidFill>
                <a:latin typeface="Verdana" pitchFamily="34" charset="0"/>
              </a:rPr>
              <a:t>reHeap</a:t>
            </a:r>
            <a:r>
              <a:rPr lang="en-US" altLang="en-US"/>
              <a:t> method IV</a:t>
            </a:r>
          </a:p>
        </p:txBody>
      </p:sp>
      <p:sp>
        <p:nvSpPr>
          <p:cNvPr id="28675" name="Rectangle 3"/>
          <p:cNvSpPr>
            <a:spLocks noGrp="1" noChangeArrowheads="1"/>
          </p:cNvSpPr>
          <p:nvPr>
            <p:ph type="body" sz="half" idx="1"/>
          </p:nvPr>
        </p:nvSpPr>
        <p:spPr>
          <a:xfrm>
            <a:off x="685800" y="1295400"/>
            <a:ext cx="7772400" cy="990600"/>
          </a:xfrm>
        </p:spPr>
        <p:txBody>
          <a:bodyPr/>
          <a:lstStyle/>
          <a:p>
            <a:r>
              <a:rPr lang="en-US" altLang="en-US" sz="2400"/>
              <a:t>Our tree is once again a heap, because every node in it has the heap property</a:t>
            </a:r>
          </a:p>
        </p:txBody>
      </p:sp>
      <p:sp>
        <p:nvSpPr>
          <p:cNvPr id="28676" name="Rectangle 4"/>
          <p:cNvSpPr>
            <a:spLocks noGrp="1" noChangeArrowheads="1"/>
          </p:cNvSpPr>
          <p:nvPr>
            <p:ph type="body" sz="half" idx="2"/>
          </p:nvPr>
        </p:nvSpPr>
        <p:spPr>
          <a:xfrm>
            <a:off x="685800" y="5181600"/>
            <a:ext cx="8305800" cy="1447800"/>
          </a:xfrm>
        </p:spPr>
        <p:txBody>
          <a:bodyPr/>
          <a:lstStyle/>
          <a:p>
            <a:r>
              <a:rPr lang="en-US" altLang="en-US" sz="2400"/>
              <a:t>Once again, the largest (or</a:t>
            </a:r>
            <a:r>
              <a:rPr lang="en-US" altLang="en-US" sz="2400" i="1"/>
              <a:t> a</a:t>
            </a:r>
            <a:r>
              <a:rPr lang="en-US" altLang="en-US" sz="2400"/>
              <a:t> largest) value is in the root</a:t>
            </a:r>
          </a:p>
          <a:p>
            <a:r>
              <a:rPr lang="en-US" altLang="en-US" sz="2400"/>
              <a:t>We can repeat this process until the tree becomes empty</a:t>
            </a:r>
          </a:p>
          <a:p>
            <a:r>
              <a:rPr lang="en-US" altLang="en-US" sz="2400"/>
              <a:t>This produces a sequence of values in order largest to smallest</a:t>
            </a:r>
          </a:p>
        </p:txBody>
      </p:sp>
      <p:grpSp>
        <p:nvGrpSpPr>
          <p:cNvPr id="28677" name="Group 5"/>
          <p:cNvGrpSpPr>
            <a:grpSpLocks/>
          </p:cNvGrpSpPr>
          <p:nvPr/>
        </p:nvGrpSpPr>
        <p:grpSpPr bwMode="auto">
          <a:xfrm>
            <a:off x="990600" y="2209800"/>
            <a:ext cx="6781800" cy="2590800"/>
            <a:chOff x="624" y="1392"/>
            <a:chExt cx="4272" cy="1632"/>
          </a:xfrm>
        </p:grpSpPr>
        <p:sp>
          <p:nvSpPr>
            <p:cNvPr id="28678" name="Oval 6"/>
            <p:cNvSpPr>
              <a:spLocks noChangeArrowheads="1"/>
            </p:cNvSpPr>
            <p:nvPr/>
          </p:nvSpPr>
          <p:spPr bwMode="auto">
            <a:xfrm>
              <a:off x="9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28679" name="Oval 7"/>
            <p:cNvSpPr>
              <a:spLocks noChangeArrowheads="1"/>
            </p:cNvSpPr>
            <p:nvPr/>
          </p:nvSpPr>
          <p:spPr bwMode="auto">
            <a:xfrm>
              <a:off x="12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8680" name="Oval 8"/>
            <p:cNvSpPr>
              <a:spLocks noChangeArrowheads="1"/>
            </p:cNvSpPr>
            <p:nvPr/>
          </p:nvSpPr>
          <p:spPr bwMode="auto">
            <a:xfrm>
              <a:off x="6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28681" name="Line 9"/>
            <p:cNvSpPr>
              <a:spLocks noChangeShapeType="1"/>
            </p:cNvSpPr>
            <p:nvPr/>
          </p:nvSpPr>
          <p:spPr bwMode="auto">
            <a:xfrm flipH="1">
              <a:off x="8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82" name="Line 10"/>
            <p:cNvSpPr>
              <a:spLocks noChangeShapeType="1"/>
            </p:cNvSpPr>
            <p:nvPr/>
          </p:nvSpPr>
          <p:spPr bwMode="auto">
            <a:xfrm>
              <a:off x="12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83" name="Oval 11"/>
            <p:cNvSpPr>
              <a:spLocks noChangeArrowheads="1"/>
            </p:cNvSpPr>
            <p:nvPr/>
          </p:nvSpPr>
          <p:spPr bwMode="auto">
            <a:xfrm>
              <a:off x="21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28684" name="Oval 12"/>
            <p:cNvSpPr>
              <a:spLocks noChangeArrowheads="1"/>
            </p:cNvSpPr>
            <p:nvPr/>
          </p:nvSpPr>
          <p:spPr bwMode="auto">
            <a:xfrm>
              <a:off x="2496"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28685" name="Oval 13"/>
            <p:cNvSpPr>
              <a:spLocks noChangeArrowheads="1"/>
            </p:cNvSpPr>
            <p:nvPr/>
          </p:nvSpPr>
          <p:spPr bwMode="auto">
            <a:xfrm>
              <a:off x="18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28686" name="Line 14"/>
            <p:cNvSpPr>
              <a:spLocks noChangeShapeType="1"/>
            </p:cNvSpPr>
            <p:nvPr/>
          </p:nvSpPr>
          <p:spPr bwMode="auto">
            <a:xfrm flipH="1">
              <a:off x="20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87" name="Line 15"/>
            <p:cNvSpPr>
              <a:spLocks noChangeShapeType="1"/>
            </p:cNvSpPr>
            <p:nvPr/>
          </p:nvSpPr>
          <p:spPr bwMode="auto">
            <a:xfrm>
              <a:off x="2448"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88" name="Oval 16"/>
            <p:cNvSpPr>
              <a:spLocks noChangeArrowheads="1"/>
            </p:cNvSpPr>
            <p:nvPr/>
          </p:nvSpPr>
          <p:spPr bwMode="auto">
            <a:xfrm>
              <a:off x="33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28689" name="Oval 17"/>
            <p:cNvSpPr>
              <a:spLocks noChangeArrowheads="1"/>
            </p:cNvSpPr>
            <p:nvPr/>
          </p:nvSpPr>
          <p:spPr bwMode="auto">
            <a:xfrm>
              <a:off x="3024" y="2784"/>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28690" name="Line 18"/>
            <p:cNvSpPr>
              <a:spLocks noChangeShapeType="1"/>
            </p:cNvSpPr>
            <p:nvPr/>
          </p:nvSpPr>
          <p:spPr bwMode="auto">
            <a:xfrm flipH="1">
              <a:off x="3264" y="2592"/>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1" name="Oval 19"/>
            <p:cNvSpPr>
              <a:spLocks noChangeArrowheads="1"/>
            </p:cNvSpPr>
            <p:nvPr/>
          </p:nvSpPr>
          <p:spPr bwMode="auto">
            <a:xfrm>
              <a:off x="4560" y="240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28692" name="Oval 20"/>
            <p:cNvSpPr>
              <a:spLocks noChangeArrowheads="1"/>
            </p:cNvSpPr>
            <p:nvPr/>
          </p:nvSpPr>
          <p:spPr bwMode="auto">
            <a:xfrm>
              <a:off x="3984"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28693" name="Oval 21"/>
            <p:cNvSpPr>
              <a:spLocks noChangeArrowheads="1"/>
            </p:cNvSpPr>
            <p:nvPr/>
          </p:nvSpPr>
          <p:spPr bwMode="auto">
            <a:xfrm>
              <a:off x="1632" y="177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28694" name="Line 22"/>
            <p:cNvSpPr>
              <a:spLocks noChangeShapeType="1"/>
            </p:cNvSpPr>
            <p:nvPr/>
          </p:nvSpPr>
          <p:spPr bwMode="auto">
            <a:xfrm flipH="1">
              <a:off x="19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5" name="Line 23"/>
            <p:cNvSpPr>
              <a:spLocks noChangeShapeType="1"/>
            </p:cNvSpPr>
            <p:nvPr/>
          </p:nvSpPr>
          <p:spPr bwMode="auto">
            <a:xfrm>
              <a:off x="3120" y="1584"/>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6" name="Line 24"/>
            <p:cNvSpPr>
              <a:spLocks noChangeShapeType="1"/>
            </p:cNvSpPr>
            <p:nvPr/>
          </p:nvSpPr>
          <p:spPr bwMode="auto">
            <a:xfrm flipH="1">
              <a:off x="1248"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7" name="Line 25"/>
            <p:cNvSpPr>
              <a:spLocks noChangeShapeType="1"/>
            </p:cNvSpPr>
            <p:nvPr/>
          </p:nvSpPr>
          <p:spPr bwMode="auto">
            <a:xfrm>
              <a:off x="1920" y="1968"/>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8" name="Line 26"/>
            <p:cNvSpPr>
              <a:spLocks noChangeShapeType="1"/>
            </p:cNvSpPr>
            <p:nvPr/>
          </p:nvSpPr>
          <p:spPr bwMode="auto">
            <a:xfrm flipH="1">
              <a:off x="3600" y="1968"/>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699" name="Line 27"/>
            <p:cNvSpPr>
              <a:spLocks noChangeShapeType="1"/>
            </p:cNvSpPr>
            <p:nvPr/>
          </p:nvSpPr>
          <p:spPr bwMode="auto">
            <a:xfrm>
              <a:off x="4272" y="1968"/>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28700" name="Oval 28"/>
            <p:cNvSpPr>
              <a:spLocks noChangeArrowheads="1"/>
            </p:cNvSpPr>
            <p:nvPr/>
          </p:nvSpPr>
          <p:spPr bwMode="auto">
            <a:xfrm>
              <a:off x="2784" y="139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grpSp>
    </p:spTree>
    <p:extLst>
      <p:ext uri="{BB962C8B-B14F-4D97-AF65-F5344CB8AC3E}">
        <p14:creationId xmlns:p14="http://schemas.microsoft.com/office/powerpoint/2010/main" val="140037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wipe(left)">
                                      <p:cBhvr>
                                        <p:cTn id="12" dur="500"/>
                                        <p:tgtEl>
                                          <p:spTgt spid="286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wipe(left)">
                                      <p:cBhvr>
                                        <p:cTn id="17" dur="500"/>
                                        <p:tgtEl>
                                          <p:spTgt spid="2867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6">
                                            <p:txEl>
                                              <p:pRg st="2" end="2"/>
                                            </p:txEl>
                                          </p:spTgt>
                                        </p:tgtEl>
                                        <p:attrNameLst>
                                          <p:attrName>style.visibility</p:attrName>
                                        </p:attrNameLst>
                                      </p:cBhvr>
                                      <p:to>
                                        <p:strVal val="visible"/>
                                      </p:to>
                                    </p:set>
                                    <p:animEffect transition="in" filter="wipe(left)">
                                      <p:cBhvr>
                                        <p:cTn id="22" dur="5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4" autoUpdateAnimBg="0"/>
      <p:bldP spid="28676" grpId="0" build="p" bldLvl="4"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Sorting</a:t>
            </a:r>
          </a:p>
        </p:txBody>
      </p:sp>
      <p:sp>
        <p:nvSpPr>
          <p:cNvPr id="30723" name="Rectangle 3"/>
          <p:cNvSpPr>
            <a:spLocks noGrp="1" noChangeArrowheads="1"/>
          </p:cNvSpPr>
          <p:nvPr>
            <p:ph type="body" idx="1"/>
          </p:nvPr>
        </p:nvSpPr>
        <p:spPr/>
        <p:txBody>
          <a:bodyPr/>
          <a:lstStyle/>
          <a:p>
            <a:pPr>
              <a:lnSpc>
                <a:spcPct val="90000"/>
              </a:lnSpc>
            </a:pPr>
            <a:r>
              <a:rPr lang="en-US" altLang="en-US"/>
              <a:t>What do heaps have to do with sorting an array?</a:t>
            </a:r>
          </a:p>
          <a:p>
            <a:pPr>
              <a:lnSpc>
                <a:spcPct val="90000"/>
              </a:lnSpc>
            </a:pPr>
            <a:r>
              <a:rPr lang="en-US" altLang="en-US"/>
              <a:t>Here’s the neat part:</a:t>
            </a:r>
          </a:p>
          <a:p>
            <a:pPr lvl="1">
              <a:lnSpc>
                <a:spcPct val="90000"/>
              </a:lnSpc>
            </a:pPr>
            <a:r>
              <a:rPr lang="en-US" altLang="en-US"/>
              <a:t>Because the binary tree is </a:t>
            </a:r>
            <a:r>
              <a:rPr lang="en-US" altLang="en-US" i="1"/>
              <a:t>balanced</a:t>
            </a:r>
            <a:r>
              <a:rPr lang="en-US" altLang="en-US"/>
              <a:t> and </a:t>
            </a:r>
            <a:r>
              <a:rPr lang="en-US" altLang="en-US" i="1"/>
              <a:t>left justified,</a:t>
            </a:r>
            <a:r>
              <a:rPr lang="en-US" altLang="en-US"/>
              <a:t> it can be represented as an array</a:t>
            </a:r>
          </a:p>
          <a:p>
            <a:pPr lvl="1">
              <a:lnSpc>
                <a:spcPct val="90000"/>
              </a:lnSpc>
            </a:pPr>
            <a:r>
              <a:rPr lang="en-US" altLang="en-US"/>
              <a:t>All our operations on binary trees can be represented as operations on </a:t>
            </a:r>
            <a:r>
              <a:rPr lang="en-US" altLang="en-US" i="1"/>
              <a:t>arrays</a:t>
            </a:r>
          </a:p>
          <a:p>
            <a:pPr lvl="1">
              <a:lnSpc>
                <a:spcPct val="90000"/>
              </a:lnSpc>
            </a:pPr>
            <a:r>
              <a:rPr lang="en-US" altLang="en-US"/>
              <a:t>To sort:</a:t>
            </a:r>
          </a:p>
          <a:p>
            <a:pPr lvl="2">
              <a:lnSpc>
                <a:spcPct val="90000"/>
              </a:lnSpc>
              <a:buFontTx/>
              <a:buChar char=" "/>
            </a:pPr>
            <a:r>
              <a:rPr lang="en-US" altLang="en-US">
                <a:solidFill>
                  <a:srgbClr val="FFFF99"/>
                </a:solidFill>
                <a:latin typeface="Verdana" pitchFamily="34" charset="0"/>
              </a:rPr>
              <a:t>heapify the array;</a:t>
            </a:r>
          </a:p>
          <a:p>
            <a:pPr lvl="2">
              <a:lnSpc>
                <a:spcPct val="90000"/>
              </a:lnSpc>
              <a:buFontTx/>
              <a:buChar char=" "/>
            </a:pPr>
            <a:r>
              <a:rPr lang="en-US" altLang="en-US">
                <a:solidFill>
                  <a:srgbClr val="FFFF99"/>
                </a:solidFill>
                <a:latin typeface="Verdana" pitchFamily="34" charset="0"/>
              </a:rPr>
              <a:t>while the array isn’t empty {</a:t>
            </a:r>
          </a:p>
          <a:p>
            <a:pPr lvl="2">
              <a:lnSpc>
                <a:spcPct val="90000"/>
              </a:lnSpc>
              <a:buFontTx/>
              <a:buChar char=" "/>
            </a:pPr>
            <a:r>
              <a:rPr lang="en-US" altLang="en-US">
                <a:solidFill>
                  <a:srgbClr val="FFFF99"/>
                </a:solidFill>
                <a:latin typeface="Verdana" pitchFamily="34" charset="0"/>
              </a:rPr>
              <a:t>    remove and replace the root;</a:t>
            </a:r>
          </a:p>
          <a:p>
            <a:pPr lvl="2">
              <a:lnSpc>
                <a:spcPct val="90000"/>
              </a:lnSpc>
              <a:buFontTx/>
              <a:buChar char=" "/>
            </a:pPr>
            <a:r>
              <a:rPr lang="en-US" altLang="en-US">
                <a:solidFill>
                  <a:srgbClr val="FFFF99"/>
                </a:solidFill>
                <a:latin typeface="Verdana" pitchFamily="34" charset="0"/>
              </a:rPr>
              <a:t>    reheap the new root node;</a:t>
            </a:r>
            <a:br>
              <a:rPr lang="en-US" altLang="en-US">
                <a:solidFill>
                  <a:srgbClr val="FFFF99"/>
                </a:solidFill>
                <a:latin typeface="Verdana" pitchFamily="34" charset="0"/>
              </a:rPr>
            </a:br>
            <a:r>
              <a:rPr lang="en-US" altLang="en-US">
                <a:solidFill>
                  <a:srgbClr val="FFFF99"/>
                </a:solidFill>
                <a:latin typeface="Verdana" pitchFamily="34" charset="0"/>
              </a:rPr>
              <a:t>}</a:t>
            </a:r>
          </a:p>
        </p:txBody>
      </p:sp>
    </p:spTree>
    <p:extLst>
      <p:ext uri="{BB962C8B-B14F-4D97-AF65-F5344CB8AC3E}">
        <p14:creationId xmlns:p14="http://schemas.microsoft.com/office/powerpoint/2010/main" val="9832087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Mapping into an array</a:t>
            </a:r>
          </a:p>
        </p:txBody>
      </p:sp>
      <p:sp>
        <p:nvSpPr>
          <p:cNvPr id="32771" name="Rectangle 3"/>
          <p:cNvSpPr>
            <a:spLocks noGrp="1" noChangeArrowheads="1"/>
          </p:cNvSpPr>
          <p:nvPr>
            <p:ph type="body" idx="1"/>
          </p:nvPr>
        </p:nvSpPr>
        <p:spPr>
          <a:xfrm>
            <a:off x="685800" y="4800600"/>
            <a:ext cx="8229600" cy="1905000"/>
          </a:xfrm>
        </p:spPr>
        <p:txBody>
          <a:bodyPr/>
          <a:lstStyle/>
          <a:p>
            <a:r>
              <a:rPr lang="en-US" altLang="en-US"/>
              <a:t>Notice:</a:t>
            </a:r>
          </a:p>
          <a:p>
            <a:pPr lvl="1"/>
            <a:r>
              <a:rPr lang="en-US" altLang="en-US"/>
              <a:t>The left child of index</a:t>
            </a:r>
            <a:r>
              <a:rPr lang="en-US" altLang="en-US" sz="2000">
                <a:solidFill>
                  <a:srgbClr val="FFFF99"/>
                </a:solidFill>
                <a:latin typeface="Verdana" pitchFamily="34" charset="0"/>
              </a:rPr>
              <a:t> i </a:t>
            </a:r>
            <a:r>
              <a:rPr lang="en-US" altLang="en-US"/>
              <a:t>is at index</a:t>
            </a:r>
            <a:r>
              <a:rPr lang="en-US" altLang="en-US" sz="2000">
                <a:solidFill>
                  <a:srgbClr val="FFFF99"/>
                </a:solidFill>
                <a:latin typeface="Verdana" pitchFamily="34" charset="0"/>
              </a:rPr>
              <a:t> 2*i+1</a:t>
            </a:r>
          </a:p>
          <a:p>
            <a:pPr lvl="1"/>
            <a:r>
              <a:rPr lang="en-US" altLang="en-US"/>
              <a:t>The right child of index </a:t>
            </a:r>
            <a:r>
              <a:rPr lang="en-US" altLang="en-US" sz="2000">
                <a:solidFill>
                  <a:srgbClr val="FFFF99"/>
                </a:solidFill>
                <a:latin typeface="Verdana" pitchFamily="34" charset="0"/>
              </a:rPr>
              <a:t>i</a:t>
            </a:r>
            <a:r>
              <a:rPr lang="en-US" altLang="en-US"/>
              <a:t> is at index</a:t>
            </a:r>
            <a:r>
              <a:rPr lang="en-US" altLang="en-US" sz="2000">
                <a:solidFill>
                  <a:srgbClr val="FFFF99"/>
                </a:solidFill>
                <a:latin typeface="Verdana" pitchFamily="34" charset="0"/>
              </a:rPr>
              <a:t> 2*i+2</a:t>
            </a:r>
          </a:p>
          <a:p>
            <a:pPr lvl="1"/>
            <a:r>
              <a:rPr lang="en-US" altLang="en-US"/>
              <a:t>Example: the children of node </a:t>
            </a:r>
            <a:r>
              <a:rPr lang="en-US" altLang="en-US" sz="2000">
                <a:solidFill>
                  <a:srgbClr val="FFFF99"/>
                </a:solidFill>
                <a:latin typeface="Verdana" pitchFamily="34" charset="0"/>
              </a:rPr>
              <a:t>3</a:t>
            </a:r>
            <a:r>
              <a:rPr lang="en-US" altLang="en-US"/>
              <a:t> (19) are </a:t>
            </a:r>
            <a:r>
              <a:rPr lang="en-US" altLang="en-US" sz="2000">
                <a:solidFill>
                  <a:srgbClr val="FFFF99"/>
                </a:solidFill>
                <a:latin typeface="Verdana" pitchFamily="34" charset="0"/>
              </a:rPr>
              <a:t>7</a:t>
            </a:r>
            <a:r>
              <a:rPr lang="en-US" altLang="en-US"/>
              <a:t> (18) and </a:t>
            </a:r>
            <a:r>
              <a:rPr lang="en-US" altLang="en-US" sz="2000">
                <a:solidFill>
                  <a:srgbClr val="FFFF99"/>
                </a:solidFill>
                <a:latin typeface="Verdana" pitchFamily="34" charset="0"/>
              </a:rPr>
              <a:t>8 </a:t>
            </a:r>
            <a:r>
              <a:rPr lang="en-US" altLang="en-US"/>
              <a:t>(14)</a:t>
            </a:r>
          </a:p>
        </p:txBody>
      </p:sp>
      <p:grpSp>
        <p:nvGrpSpPr>
          <p:cNvPr id="32772" name="Group 4"/>
          <p:cNvGrpSpPr>
            <a:grpSpLocks/>
          </p:cNvGrpSpPr>
          <p:nvPr/>
        </p:nvGrpSpPr>
        <p:grpSpPr bwMode="auto">
          <a:xfrm>
            <a:off x="990600" y="1219200"/>
            <a:ext cx="6781800" cy="2590800"/>
            <a:chOff x="624" y="1248"/>
            <a:chExt cx="4272" cy="1632"/>
          </a:xfrm>
        </p:grpSpPr>
        <p:sp>
          <p:nvSpPr>
            <p:cNvPr id="32773" name="Oval 5"/>
            <p:cNvSpPr>
              <a:spLocks noChangeArrowheads="1"/>
            </p:cNvSpPr>
            <p:nvPr/>
          </p:nvSpPr>
          <p:spPr bwMode="auto">
            <a:xfrm>
              <a:off x="9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2774" name="Oval 6"/>
            <p:cNvSpPr>
              <a:spLocks noChangeArrowheads="1"/>
            </p:cNvSpPr>
            <p:nvPr/>
          </p:nvSpPr>
          <p:spPr bwMode="auto">
            <a:xfrm>
              <a:off x="12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2775" name="Oval 7"/>
            <p:cNvSpPr>
              <a:spLocks noChangeArrowheads="1"/>
            </p:cNvSpPr>
            <p:nvPr/>
          </p:nvSpPr>
          <p:spPr bwMode="auto">
            <a:xfrm>
              <a:off x="6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2776" name="Line 8"/>
            <p:cNvSpPr>
              <a:spLocks noChangeShapeType="1"/>
            </p:cNvSpPr>
            <p:nvPr/>
          </p:nvSpPr>
          <p:spPr bwMode="auto">
            <a:xfrm flipH="1">
              <a:off x="8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77" name="Line 9"/>
            <p:cNvSpPr>
              <a:spLocks noChangeShapeType="1"/>
            </p:cNvSpPr>
            <p:nvPr/>
          </p:nvSpPr>
          <p:spPr bwMode="auto">
            <a:xfrm>
              <a:off x="12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78" name="Oval 10"/>
            <p:cNvSpPr>
              <a:spLocks noChangeArrowheads="1"/>
            </p:cNvSpPr>
            <p:nvPr/>
          </p:nvSpPr>
          <p:spPr bwMode="auto">
            <a:xfrm>
              <a:off x="21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2779" name="Oval 11"/>
            <p:cNvSpPr>
              <a:spLocks noChangeArrowheads="1"/>
            </p:cNvSpPr>
            <p:nvPr/>
          </p:nvSpPr>
          <p:spPr bwMode="auto">
            <a:xfrm>
              <a:off x="24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2780" name="Oval 12"/>
            <p:cNvSpPr>
              <a:spLocks noChangeArrowheads="1"/>
            </p:cNvSpPr>
            <p:nvPr/>
          </p:nvSpPr>
          <p:spPr bwMode="auto">
            <a:xfrm>
              <a:off x="18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2781" name="Line 13"/>
            <p:cNvSpPr>
              <a:spLocks noChangeShapeType="1"/>
            </p:cNvSpPr>
            <p:nvPr/>
          </p:nvSpPr>
          <p:spPr bwMode="auto">
            <a:xfrm flipH="1">
              <a:off x="20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82" name="Line 14"/>
            <p:cNvSpPr>
              <a:spLocks noChangeShapeType="1"/>
            </p:cNvSpPr>
            <p:nvPr/>
          </p:nvSpPr>
          <p:spPr bwMode="auto">
            <a:xfrm>
              <a:off x="24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83" name="Oval 15"/>
            <p:cNvSpPr>
              <a:spLocks noChangeArrowheads="1"/>
            </p:cNvSpPr>
            <p:nvPr/>
          </p:nvSpPr>
          <p:spPr bwMode="auto">
            <a:xfrm>
              <a:off x="33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2784" name="Oval 16"/>
            <p:cNvSpPr>
              <a:spLocks noChangeArrowheads="1"/>
            </p:cNvSpPr>
            <p:nvPr/>
          </p:nvSpPr>
          <p:spPr bwMode="auto">
            <a:xfrm>
              <a:off x="3696"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2785" name="Oval 17"/>
            <p:cNvSpPr>
              <a:spLocks noChangeArrowheads="1"/>
            </p:cNvSpPr>
            <p:nvPr/>
          </p:nvSpPr>
          <p:spPr bwMode="auto">
            <a:xfrm>
              <a:off x="3024" y="2640"/>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2786" name="Line 18"/>
            <p:cNvSpPr>
              <a:spLocks noChangeShapeType="1"/>
            </p:cNvSpPr>
            <p:nvPr/>
          </p:nvSpPr>
          <p:spPr bwMode="auto">
            <a:xfrm flipH="1">
              <a:off x="3264"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87" name="Line 19"/>
            <p:cNvSpPr>
              <a:spLocks noChangeShapeType="1"/>
            </p:cNvSpPr>
            <p:nvPr/>
          </p:nvSpPr>
          <p:spPr bwMode="auto">
            <a:xfrm>
              <a:off x="3648" y="2448"/>
              <a:ext cx="144" cy="19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88" name="Oval 20"/>
            <p:cNvSpPr>
              <a:spLocks noChangeArrowheads="1"/>
            </p:cNvSpPr>
            <p:nvPr/>
          </p:nvSpPr>
          <p:spPr bwMode="auto">
            <a:xfrm>
              <a:off x="4560" y="2256"/>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2789" name="Oval 21"/>
            <p:cNvSpPr>
              <a:spLocks noChangeArrowheads="1"/>
            </p:cNvSpPr>
            <p:nvPr/>
          </p:nvSpPr>
          <p:spPr bwMode="auto">
            <a:xfrm>
              <a:off x="2784" y="1248"/>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2790" name="Oval 22"/>
            <p:cNvSpPr>
              <a:spLocks noChangeArrowheads="1"/>
            </p:cNvSpPr>
            <p:nvPr/>
          </p:nvSpPr>
          <p:spPr bwMode="auto">
            <a:xfrm>
              <a:off x="3984" y="163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2791" name="Oval 23"/>
            <p:cNvSpPr>
              <a:spLocks noChangeArrowheads="1"/>
            </p:cNvSpPr>
            <p:nvPr/>
          </p:nvSpPr>
          <p:spPr bwMode="auto">
            <a:xfrm>
              <a:off x="1632" y="1632"/>
              <a:ext cx="336" cy="24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2792" name="Line 24"/>
            <p:cNvSpPr>
              <a:spLocks noChangeShapeType="1"/>
            </p:cNvSpPr>
            <p:nvPr/>
          </p:nvSpPr>
          <p:spPr bwMode="auto">
            <a:xfrm flipH="1">
              <a:off x="1920" y="1440"/>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93" name="Line 25"/>
            <p:cNvSpPr>
              <a:spLocks noChangeShapeType="1"/>
            </p:cNvSpPr>
            <p:nvPr/>
          </p:nvSpPr>
          <p:spPr bwMode="auto">
            <a:xfrm>
              <a:off x="3120" y="1440"/>
              <a:ext cx="912"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94" name="Line 26"/>
            <p:cNvSpPr>
              <a:spLocks noChangeShapeType="1"/>
            </p:cNvSpPr>
            <p:nvPr/>
          </p:nvSpPr>
          <p:spPr bwMode="auto">
            <a:xfrm flipH="1">
              <a:off x="1248" y="1824"/>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95" name="Line 27"/>
            <p:cNvSpPr>
              <a:spLocks noChangeShapeType="1"/>
            </p:cNvSpPr>
            <p:nvPr/>
          </p:nvSpPr>
          <p:spPr bwMode="auto">
            <a:xfrm>
              <a:off x="1920" y="1824"/>
              <a:ext cx="336"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96" name="Line 28"/>
            <p:cNvSpPr>
              <a:spLocks noChangeShapeType="1"/>
            </p:cNvSpPr>
            <p:nvPr/>
          </p:nvSpPr>
          <p:spPr bwMode="auto">
            <a:xfrm flipH="1">
              <a:off x="3600" y="1824"/>
              <a:ext cx="432"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2797" name="Line 29"/>
            <p:cNvSpPr>
              <a:spLocks noChangeShapeType="1"/>
            </p:cNvSpPr>
            <p:nvPr/>
          </p:nvSpPr>
          <p:spPr bwMode="auto">
            <a:xfrm>
              <a:off x="4272" y="1824"/>
              <a:ext cx="384" cy="43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32838" name="Group 70"/>
          <p:cNvGrpSpPr>
            <a:grpSpLocks/>
          </p:cNvGrpSpPr>
          <p:nvPr/>
        </p:nvGrpSpPr>
        <p:grpSpPr bwMode="auto">
          <a:xfrm>
            <a:off x="990600" y="4006850"/>
            <a:ext cx="6324600" cy="717550"/>
            <a:chOff x="624" y="2524"/>
            <a:chExt cx="3984" cy="452"/>
          </a:xfrm>
        </p:grpSpPr>
        <p:sp>
          <p:nvSpPr>
            <p:cNvPr id="32798" name="Rectangle 30"/>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2825" name="Rectangle 57"/>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2826" name="Rectangle 58"/>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2827" name="Rectangle 59"/>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2828" name="Rectangle 60"/>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2829" name="Rectangle 61"/>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2830" name="Rectangle 62"/>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2831" name="Rectangle 63"/>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2832" name="Rectangle 64"/>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2833" name="Rectangle 65"/>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2834" name="Rectangle 66"/>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2835" name="Rectangle 67"/>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2836" name="Rectangle 68"/>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2837" name="Text Box 69"/>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spTree>
    <p:extLst>
      <p:ext uri="{BB962C8B-B14F-4D97-AF65-F5344CB8AC3E}">
        <p14:creationId xmlns:p14="http://schemas.microsoft.com/office/powerpoint/2010/main" val="139066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dissolve">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0" end="0"/>
                                            </p:txEl>
                                          </p:spTgt>
                                        </p:tgtEl>
                                        <p:attrNameLst>
                                          <p:attrName>style.visibility</p:attrName>
                                        </p:attrNameLst>
                                      </p:cBhvr>
                                      <p:to>
                                        <p:strVal val="visible"/>
                                      </p:to>
                                    </p:set>
                                    <p:animEffect transition="in" filter="wipe(left)">
                                      <p:cBhvr>
                                        <p:cTn id="17" dur="500"/>
                                        <p:tgtEl>
                                          <p:spTgt spid="327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1" end="1"/>
                                            </p:txEl>
                                          </p:spTgt>
                                        </p:tgtEl>
                                        <p:attrNameLst>
                                          <p:attrName>style.visibility</p:attrName>
                                        </p:attrNameLst>
                                      </p:cBhvr>
                                      <p:to>
                                        <p:strVal val="visible"/>
                                      </p:to>
                                    </p:set>
                                    <p:animEffect transition="in" filter="wipe(left)">
                                      <p:cBhvr>
                                        <p:cTn id="22" dur="500"/>
                                        <p:tgtEl>
                                          <p:spTgt spid="327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2" end="2"/>
                                            </p:txEl>
                                          </p:spTgt>
                                        </p:tgtEl>
                                        <p:attrNameLst>
                                          <p:attrName>style.visibility</p:attrName>
                                        </p:attrNameLst>
                                      </p:cBhvr>
                                      <p:to>
                                        <p:strVal val="visible"/>
                                      </p:to>
                                    </p:set>
                                    <p:animEffect transition="in" filter="wipe(left)">
                                      <p:cBhvr>
                                        <p:cTn id="27" dur="500"/>
                                        <p:tgtEl>
                                          <p:spTgt spid="327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1">
                                            <p:txEl>
                                              <p:pRg st="3" end="3"/>
                                            </p:txEl>
                                          </p:spTgt>
                                        </p:tgtEl>
                                        <p:attrNameLst>
                                          <p:attrName>style.visibility</p:attrName>
                                        </p:attrNameLst>
                                      </p:cBhvr>
                                      <p:to>
                                        <p:strVal val="visible"/>
                                      </p:to>
                                    </p:set>
                                    <p:animEffect transition="in" filter="wipe(left)">
                                      <p:cBhvr>
                                        <p:cTn id="3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Removing and replacing the root</a:t>
            </a:r>
          </a:p>
        </p:txBody>
      </p:sp>
      <p:sp>
        <p:nvSpPr>
          <p:cNvPr id="33795" name="Rectangle 3"/>
          <p:cNvSpPr>
            <a:spLocks noGrp="1" noChangeArrowheads="1"/>
          </p:cNvSpPr>
          <p:nvPr>
            <p:ph type="body" sz="half" idx="1"/>
          </p:nvPr>
        </p:nvSpPr>
        <p:spPr>
          <a:xfrm>
            <a:off x="685800" y="1447800"/>
            <a:ext cx="7848600" cy="1371600"/>
          </a:xfrm>
        </p:spPr>
        <p:txBody>
          <a:bodyPr/>
          <a:lstStyle/>
          <a:p>
            <a:r>
              <a:rPr lang="en-US" altLang="en-US" sz="2400"/>
              <a:t>The “root” is the first element in the array</a:t>
            </a:r>
          </a:p>
          <a:p>
            <a:r>
              <a:rPr lang="en-US" altLang="en-US" sz="2400"/>
              <a:t>The “rightmost node at the deepest level” is the last element</a:t>
            </a:r>
          </a:p>
          <a:p>
            <a:r>
              <a:rPr lang="en-US" altLang="en-US" sz="2400"/>
              <a:t>Swap them...</a:t>
            </a:r>
          </a:p>
        </p:txBody>
      </p:sp>
      <p:sp>
        <p:nvSpPr>
          <p:cNvPr id="33811" name="Rectangle 19"/>
          <p:cNvSpPr>
            <a:spLocks noGrp="1" noChangeArrowheads="1"/>
          </p:cNvSpPr>
          <p:nvPr>
            <p:ph type="body" sz="half" idx="2"/>
          </p:nvPr>
        </p:nvSpPr>
        <p:spPr>
          <a:xfrm>
            <a:off x="685800" y="5257800"/>
            <a:ext cx="7772400" cy="1219200"/>
          </a:xfrm>
        </p:spPr>
        <p:txBody>
          <a:bodyPr/>
          <a:lstStyle/>
          <a:p>
            <a:r>
              <a:rPr lang="en-US" altLang="en-US" sz="2400"/>
              <a:t>...And pretend that the last element in the array no longer exists—that is, the “last index” is </a:t>
            </a:r>
            <a:r>
              <a:rPr lang="en-US" altLang="en-US" sz="2000">
                <a:solidFill>
                  <a:srgbClr val="FFFF99"/>
                </a:solidFill>
                <a:latin typeface="Verdana" pitchFamily="34" charset="0"/>
              </a:rPr>
              <a:t>11</a:t>
            </a:r>
            <a:r>
              <a:rPr lang="en-US" altLang="en-US" sz="2400"/>
              <a:t> (9)</a:t>
            </a:r>
          </a:p>
        </p:txBody>
      </p:sp>
      <p:grpSp>
        <p:nvGrpSpPr>
          <p:cNvPr id="33796" name="Group 4"/>
          <p:cNvGrpSpPr>
            <a:grpSpLocks/>
          </p:cNvGrpSpPr>
          <p:nvPr/>
        </p:nvGrpSpPr>
        <p:grpSpPr bwMode="auto">
          <a:xfrm>
            <a:off x="1066800" y="2940050"/>
            <a:ext cx="6324600" cy="717550"/>
            <a:chOff x="624" y="2524"/>
            <a:chExt cx="3984" cy="452"/>
          </a:xfrm>
        </p:grpSpPr>
        <p:sp>
          <p:nvSpPr>
            <p:cNvPr id="33797" name="Rectangle 5"/>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3798" name="Rectangle 6"/>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3799" name="Rectangle 7"/>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3800" name="Rectangle 8"/>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3801" name="Rectangle 9"/>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3802" name="Rectangle 10"/>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3803" name="Rectangle 11"/>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3804" name="Rectangle 12"/>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3805" name="Rectangle 13"/>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3806" name="Rectangle 14"/>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3807" name="Rectangle 15"/>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3808" name="Rectangle 16"/>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3809" name="Rectangle 17"/>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3810" name="Text Box 18"/>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grpSp>
        <p:nvGrpSpPr>
          <p:cNvPr id="33832" name="Group 40"/>
          <p:cNvGrpSpPr>
            <a:grpSpLocks/>
          </p:cNvGrpSpPr>
          <p:nvPr/>
        </p:nvGrpSpPr>
        <p:grpSpPr bwMode="auto">
          <a:xfrm>
            <a:off x="1066800" y="3657600"/>
            <a:ext cx="6324600" cy="1295400"/>
            <a:chOff x="672" y="2304"/>
            <a:chExt cx="3984" cy="816"/>
          </a:xfrm>
        </p:grpSpPr>
        <p:grpSp>
          <p:nvGrpSpPr>
            <p:cNvPr id="33812" name="Group 20"/>
            <p:cNvGrpSpPr>
              <a:grpSpLocks/>
            </p:cNvGrpSpPr>
            <p:nvPr/>
          </p:nvGrpSpPr>
          <p:grpSpPr bwMode="auto">
            <a:xfrm>
              <a:off x="672" y="2668"/>
              <a:ext cx="3984" cy="452"/>
              <a:chOff x="624" y="2524"/>
              <a:chExt cx="3984" cy="452"/>
            </a:xfrm>
          </p:grpSpPr>
          <p:sp>
            <p:nvSpPr>
              <p:cNvPr id="33813" name="Rectangle 21"/>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3814" name="Rectangle 22"/>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3815" name="Rectangle 23"/>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3816" name="Rectangle 24"/>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3817" name="Rectangle 25"/>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3818" name="Rectangle 26"/>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3819" name="Rectangle 27"/>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3820" name="Rectangle 28"/>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3821" name="Rectangle 29"/>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3822" name="Rectangle 30"/>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3823" name="Rectangle 31"/>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3824" name="Rectangle 32"/>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3825" name="Rectangle 33"/>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3826" name="Text Box 34"/>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sp>
          <p:nvSpPr>
            <p:cNvPr id="33829" name="Freeform 37"/>
            <p:cNvSpPr>
              <a:spLocks/>
            </p:cNvSpPr>
            <p:nvPr/>
          </p:nvSpPr>
          <p:spPr bwMode="auto">
            <a:xfrm>
              <a:off x="864" y="2304"/>
              <a:ext cx="3348" cy="486"/>
            </a:xfrm>
            <a:custGeom>
              <a:avLst/>
              <a:gdLst>
                <a:gd name="T0" fmla="*/ 0 w 3348"/>
                <a:gd name="T1" fmla="*/ 0 h 486"/>
                <a:gd name="T2" fmla="*/ 372 w 3348"/>
                <a:gd name="T3" fmla="*/ 210 h 486"/>
                <a:gd name="T4" fmla="*/ 1026 w 3348"/>
                <a:gd name="T5" fmla="*/ 228 h 486"/>
                <a:gd name="T6" fmla="*/ 2346 w 3348"/>
                <a:gd name="T7" fmla="*/ 246 h 486"/>
                <a:gd name="T8" fmla="*/ 3090 w 3348"/>
                <a:gd name="T9" fmla="*/ 282 h 486"/>
                <a:gd name="T10" fmla="*/ 3348 w 3348"/>
                <a:gd name="T11" fmla="*/ 486 h 486"/>
              </a:gdLst>
              <a:ahLst/>
              <a:cxnLst>
                <a:cxn ang="0">
                  <a:pos x="T0" y="T1"/>
                </a:cxn>
                <a:cxn ang="0">
                  <a:pos x="T2" y="T3"/>
                </a:cxn>
                <a:cxn ang="0">
                  <a:pos x="T4" y="T5"/>
                </a:cxn>
                <a:cxn ang="0">
                  <a:pos x="T6" y="T7"/>
                </a:cxn>
                <a:cxn ang="0">
                  <a:pos x="T8" y="T9"/>
                </a:cxn>
                <a:cxn ang="0">
                  <a:pos x="T10" y="T11"/>
                </a:cxn>
              </a:cxnLst>
              <a:rect l="0" t="0" r="r" b="b"/>
              <a:pathLst>
                <a:path w="3348" h="486">
                  <a:moveTo>
                    <a:pt x="0" y="0"/>
                  </a:moveTo>
                  <a:cubicBezTo>
                    <a:pt x="62" y="35"/>
                    <a:pt x="201" y="172"/>
                    <a:pt x="372" y="210"/>
                  </a:cubicBezTo>
                  <a:cubicBezTo>
                    <a:pt x="543" y="248"/>
                    <a:pt x="697" y="222"/>
                    <a:pt x="1026" y="228"/>
                  </a:cubicBezTo>
                  <a:cubicBezTo>
                    <a:pt x="1355" y="234"/>
                    <a:pt x="2002" y="237"/>
                    <a:pt x="2346" y="246"/>
                  </a:cubicBezTo>
                  <a:cubicBezTo>
                    <a:pt x="2690" y="255"/>
                    <a:pt x="2923" y="242"/>
                    <a:pt x="3090" y="282"/>
                  </a:cubicBezTo>
                  <a:cubicBezTo>
                    <a:pt x="3257" y="322"/>
                    <a:pt x="3294" y="444"/>
                    <a:pt x="3348" y="486"/>
                  </a:cubicBezTo>
                </a:path>
              </a:pathLst>
            </a:custGeom>
            <a:noFill/>
            <a:ln w="15875" cap="flat" cmpd="sng">
              <a:solidFill>
                <a:srgbClr val="66CCFF"/>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3830" name="Freeform 38"/>
            <p:cNvSpPr>
              <a:spLocks/>
            </p:cNvSpPr>
            <p:nvPr/>
          </p:nvSpPr>
          <p:spPr bwMode="auto">
            <a:xfrm>
              <a:off x="768" y="2304"/>
              <a:ext cx="3552" cy="480"/>
            </a:xfrm>
            <a:custGeom>
              <a:avLst/>
              <a:gdLst>
                <a:gd name="T0" fmla="*/ 3552 w 3552"/>
                <a:gd name="T1" fmla="*/ 0 h 480"/>
                <a:gd name="T2" fmla="*/ 3366 w 3552"/>
                <a:gd name="T3" fmla="*/ 120 h 480"/>
                <a:gd name="T4" fmla="*/ 2616 w 3552"/>
                <a:gd name="T5" fmla="*/ 138 h 480"/>
                <a:gd name="T6" fmla="*/ 1296 w 3552"/>
                <a:gd name="T7" fmla="*/ 144 h 480"/>
                <a:gd name="T8" fmla="*/ 240 w 3552"/>
                <a:gd name="T9" fmla="*/ 192 h 480"/>
                <a:gd name="T10" fmla="*/ 0 w 3552"/>
                <a:gd name="T11" fmla="*/ 480 h 480"/>
              </a:gdLst>
              <a:ahLst/>
              <a:cxnLst>
                <a:cxn ang="0">
                  <a:pos x="T0" y="T1"/>
                </a:cxn>
                <a:cxn ang="0">
                  <a:pos x="T2" y="T3"/>
                </a:cxn>
                <a:cxn ang="0">
                  <a:pos x="T4" y="T5"/>
                </a:cxn>
                <a:cxn ang="0">
                  <a:pos x="T6" y="T7"/>
                </a:cxn>
                <a:cxn ang="0">
                  <a:pos x="T8" y="T9"/>
                </a:cxn>
                <a:cxn ang="0">
                  <a:pos x="T10" y="T11"/>
                </a:cxn>
              </a:cxnLst>
              <a:rect l="0" t="0" r="r" b="b"/>
              <a:pathLst>
                <a:path w="3552" h="480">
                  <a:moveTo>
                    <a:pt x="3552" y="0"/>
                  </a:moveTo>
                  <a:cubicBezTo>
                    <a:pt x="3521" y="20"/>
                    <a:pt x="3522" y="97"/>
                    <a:pt x="3366" y="120"/>
                  </a:cubicBezTo>
                  <a:cubicBezTo>
                    <a:pt x="3210" y="143"/>
                    <a:pt x="2961" y="134"/>
                    <a:pt x="2616" y="138"/>
                  </a:cubicBezTo>
                  <a:cubicBezTo>
                    <a:pt x="2271" y="142"/>
                    <a:pt x="1692" y="135"/>
                    <a:pt x="1296" y="144"/>
                  </a:cubicBezTo>
                  <a:cubicBezTo>
                    <a:pt x="900" y="153"/>
                    <a:pt x="456" y="136"/>
                    <a:pt x="240" y="192"/>
                  </a:cubicBezTo>
                  <a:cubicBezTo>
                    <a:pt x="24" y="248"/>
                    <a:pt x="12" y="364"/>
                    <a:pt x="0" y="480"/>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2969494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3796"/>
                                        </p:tgtEl>
                                        <p:attrNameLst>
                                          <p:attrName>style.visibility</p:attrName>
                                        </p:attrNameLst>
                                      </p:cBhvr>
                                      <p:to>
                                        <p:strVal val="visible"/>
                                      </p:to>
                                    </p:set>
                                    <p:animEffect transition="in" filter="dissolve">
                                      <p:cBhvr>
                                        <p:cTn id="22" dur="500"/>
                                        <p:tgtEl>
                                          <p:spTgt spid="337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3832"/>
                                        </p:tgtEl>
                                        <p:attrNameLst>
                                          <p:attrName>style.visibility</p:attrName>
                                        </p:attrNameLst>
                                      </p:cBhvr>
                                      <p:to>
                                        <p:strVal val="visible"/>
                                      </p:to>
                                    </p:set>
                                    <p:animEffect transition="in" filter="wipe(up)">
                                      <p:cBhvr>
                                        <p:cTn id="27" dur="500"/>
                                        <p:tgtEl>
                                          <p:spTgt spid="338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11">
                                            <p:txEl>
                                              <p:pRg st="0" end="0"/>
                                            </p:txEl>
                                          </p:spTgt>
                                        </p:tgtEl>
                                        <p:attrNameLst>
                                          <p:attrName>style.visibility</p:attrName>
                                        </p:attrNameLst>
                                      </p:cBhvr>
                                      <p:to>
                                        <p:strVal val="visible"/>
                                      </p:to>
                                    </p:set>
                                    <p:animEffect transition="in" filter="wipe(left)">
                                      <p:cBhvr>
                                        <p:cTn id="32" dur="500"/>
                                        <p:tgtEl>
                                          <p:spTgt spid="33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4" autoUpdateAnimBg="0"/>
      <p:bldP spid="33811" grpId="0" build="p" bldLvl="4"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Reheap and repeat</a:t>
            </a:r>
          </a:p>
        </p:txBody>
      </p:sp>
      <p:sp>
        <p:nvSpPr>
          <p:cNvPr id="35843" name="Rectangle 3"/>
          <p:cNvSpPr>
            <a:spLocks noGrp="1" noChangeArrowheads="1"/>
          </p:cNvSpPr>
          <p:nvPr>
            <p:ph type="body" sz="half" idx="1"/>
          </p:nvPr>
        </p:nvSpPr>
        <p:spPr>
          <a:xfrm>
            <a:off x="685800" y="1447800"/>
            <a:ext cx="7848600" cy="1371600"/>
          </a:xfrm>
        </p:spPr>
        <p:txBody>
          <a:bodyPr/>
          <a:lstStyle/>
          <a:p>
            <a:r>
              <a:rPr lang="en-US" altLang="en-US" sz="2400"/>
              <a:t>Reheap the root node (index 0, containing </a:t>
            </a:r>
            <a:r>
              <a:rPr lang="en-US" altLang="en-US" sz="2000">
                <a:solidFill>
                  <a:srgbClr val="FFFF99"/>
                </a:solidFill>
                <a:latin typeface="Verdana" pitchFamily="34" charset="0"/>
              </a:rPr>
              <a:t>11</a:t>
            </a:r>
            <a:r>
              <a:rPr lang="en-US" altLang="en-US" sz="2400"/>
              <a:t>)...</a:t>
            </a:r>
          </a:p>
        </p:txBody>
      </p:sp>
      <p:sp>
        <p:nvSpPr>
          <p:cNvPr id="35844" name="Rectangle 4"/>
          <p:cNvSpPr>
            <a:spLocks noGrp="1" noChangeArrowheads="1"/>
          </p:cNvSpPr>
          <p:nvPr>
            <p:ph type="body" sz="half" idx="2"/>
          </p:nvPr>
        </p:nvSpPr>
        <p:spPr>
          <a:xfrm>
            <a:off x="685800" y="5257800"/>
            <a:ext cx="7772400" cy="1447800"/>
          </a:xfrm>
        </p:spPr>
        <p:txBody>
          <a:bodyPr/>
          <a:lstStyle/>
          <a:p>
            <a:r>
              <a:rPr lang="en-US" altLang="en-US" sz="2400"/>
              <a:t>...And again, remove and replace the root node</a:t>
            </a:r>
          </a:p>
          <a:p>
            <a:r>
              <a:rPr lang="en-US" altLang="en-US" sz="2400"/>
              <a:t>Remember, though, that the “last” array index is changed</a:t>
            </a:r>
          </a:p>
          <a:p>
            <a:r>
              <a:rPr lang="en-US" altLang="en-US" sz="2400"/>
              <a:t>Repeat until the last becomes first, and the array is sorted! </a:t>
            </a:r>
          </a:p>
        </p:txBody>
      </p:sp>
      <p:grpSp>
        <p:nvGrpSpPr>
          <p:cNvPr id="35845" name="Group 5"/>
          <p:cNvGrpSpPr>
            <a:grpSpLocks/>
          </p:cNvGrpSpPr>
          <p:nvPr/>
        </p:nvGrpSpPr>
        <p:grpSpPr bwMode="auto">
          <a:xfrm>
            <a:off x="1066800" y="3092450"/>
            <a:ext cx="6324600" cy="717550"/>
            <a:chOff x="624" y="2524"/>
            <a:chExt cx="3984" cy="452"/>
          </a:xfrm>
        </p:grpSpPr>
        <p:sp>
          <p:nvSpPr>
            <p:cNvPr id="35846" name="Rectangle 6"/>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47" name="Rectangle 7"/>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48" name="Rectangle 8"/>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5849" name="Rectangle 9"/>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5850" name="Rectangle 10"/>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5851" name="Rectangle 11"/>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52" name="Rectangle 12"/>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5853" name="Rectangle 13"/>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5854" name="Rectangle 14"/>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55" name="Rectangle 15"/>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5856" name="Rectangle 16"/>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5857" name="Rectangle 17"/>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5858" name="Rectangle 18"/>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5859" name="Text Box 19"/>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grpSp>
        <p:nvGrpSpPr>
          <p:cNvPr id="35900" name="Group 60"/>
          <p:cNvGrpSpPr>
            <a:grpSpLocks/>
          </p:cNvGrpSpPr>
          <p:nvPr/>
        </p:nvGrpSpPr>
        <p:grpSpPr bwMode="auto">
          <a:xfrm>
            <a:off x="1066800" y="3810000"/>
            <a:ext cx="6324600" cy="1295400"/>
            <a:chOff x="672" y="2400"/>
            <a:chExt cx="3984" cy="816"/>
          </a:xfrm>
        </p:grpSpPr>
        <p:grpSp>
          <p:nvGrpSpPr>
            <p:cNvPr id="35861" name="Group 21"/>
            <p:cNvGrpSpPr>
              <a:grpSpLocks/>
            </p:cNvGrpSpPr>
            <p:nvPr/>
          </p:nvGrpSpPr>
          <p:grpSpPr bwMode="auto">
            <a:xfrm>
              <a:off x="672" y="2764"/>
              <a:ext cx="3984" cy="452"/>
              <a:chOff x="624" y="2524"/>
              <a:chExt cx="3984" cy="452"/>
            </a:xfrm>
          </p:grpSpPr>
          <p:sp>
            <p:nvSpPr>
              <p:cNvPr id="35862" name="Rectangle 22"/>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5863" name="Rectangle 23"/>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64" name="Rectangle 24"/>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5865" name="Rectangle 25"/>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5866" name="Rectangle 26"/>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67" name="Rectangle 27"/>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68" name="Rectangle 28"/>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5869" name="Rectangle 29"/>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5870" name="Rectangle 30"/>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71" name="Rectangle 31"/>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5872" name="Rectangle 32"/>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5873" name="Rectangle 33"/>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74" name="Rectangle 34"/>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5875" name="Text Box 35"/>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sp>
          <p:nvSpPr>
            <p:cNvPr id="35876" name="Freeform 36"/>
            <p:cNvSpPr>
              <a:spLocks/>
            </p:cNvSpPr>
            <p:nvPr/>
          </p:nvSpPr>
          <p:spPr bwMode="auto">
            <a:xfrm>
              <a:off x="864" y="2400"/>
              <a:ext cx="3060" cy="528"/>
            </a:xfrm>
            <a:custGeom>
              <a:avLst/>
              <a:gdLst>
                <a:gd name="T0" fmla="*/ 0 w 3060"/>
                <a:gd name="T1" fmla="*/ 0 h 528"/>
                <a:gd name="T2" fmla="*/ 372 w 3060"/>
                <a:gd name="T3" fmla="*/ 210 h 528"/>
                <a:gd name="T4" fmla="*/ 1026 w 3060"/>
                <a:gd name="T5" fmla="*/ 228 h 528"/>
                <a:gd name="T6" fmla="*/ 2346 w 3060"/>
                <a:gd name="T7" fmla="*/ 246 h 528"/>
                <a:gd name="T8" fmla="*/ 2880 w 3060"/>
                <a:gd name="T9" fmla="*/ 294 h 528"/>
                <a:gd name="T10" fmla="*/ 3060 w 3060"/>
                <a:gd name="T11" fmla="*/ 528 h 528"/>
              </a:gdLst>
              <a:ahLst/>
              <a:cxnLst>
                <a:cxn ang="0">
                  <a:pos x="T0" y="T1"/>
                </a:cxn>
                <a:cxn ang="0">
                  <a:pos x="T2" y="T3"/>
                </a:cxn>
                <a:cxn ang="0">
                  <a:pos x="T4" y="T5"/>
                </a:cxn>
                <a:cxn ang="0">
                  <a:pos x="T6" y="T7"/>
                </a:cxn>
                <a:cxn ang="0">
                  <a:pos x="T8" y="T9"/>
                </a:cxn>
                <a:cxn ang="0">
                  <a:pos x="T10" y="T11"/>
                </a:cxn>
              </a:cxnLst>
              <a:rect l="0" t="0" r="r" b="b"/>
              <a:pathLst>
                <a:path w="3060" h="528">
                  <a:moveTo>
                    <a:pt x="0" y="0"/>
                  </a:moveTo>
                  <a:cubicBezTo>
                    <a:pt x="62" y="35"/>
                    <a:pt x="201" y="172"/>
                    <a:pt x="372" y="210"/>
                  </a:cubicBezTo>
                  <a:cubicBezTo>
                    <a:pt x="543" y="248"/>
                    <a:pt x="697" y="222"/>
                    <a:pt x="1026" y="228"/>
                  </a:cubicBezTo>
                  <a:cubicBezTo>
                    <a:pt x="1355" y="234"/>
                    <a:pt x="2037" y="235"/>
                    <a:pt x="2346" y="246"/>
                  </a:cubicBezTo>
                  <a:cubicBezTo>
                    <a:pt x="2655" y="257"/>
                    <a:pt x="2761" y="247"/>
                    <a:pt x="2880" y="294"/>
                  </a:cubicBezTo>
                  <a:cubicBezTo>
                    <a:pt x="2999" y="341"/>
                    <a:pt x="3022" y="479"/>
                    <a:pt x="3060" y="528"/>
                  </a:cubicBezTo>
                </a:path>
              </a:pathLst>
            </a:custGeom>
            <a:noFill/>
            <a:ln w="15875" cap="flat" cmpd="sng">
              <a:solidFill>
                <a:srgbClr val="66CCFF"/>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35877" name="Freeform 37"/>
            <p:cNvSpPr>
              <a:spLocks/>
            </p:cNvSpPr>
            <p:nvPr/>
          </p:nvSpPr>
          <p:spPr bwMode="auto">
            <a:xfrm>
              <a:off x="768" y="2418"/>
              <a:ext cx="3240" cy="462"/>
            </a:xfrm>
            <a:custGeom>
              <a:avLst/>
              <a:gdLst>
                <a:gd name="T0" fmla="*/ 3240 w 3240"/>
                <a:gd name="T1" fmla="*/ 0 h 462"/>
                <a:gd name="T2" fmla="*/ 3042 w 3240"/>
                <a:gd name="T3" fmla="*/ 108 h 462"/>
                <a:gd name="T4" fmla="*/ 2616 w 3240"/>
                <a:gd name="T5" fmla="*/ 120 h 462"/>
                <a:gd name="T6" fmla="*/ 1296 w 3240"/>
                <a:gd name="T7" fmla="*/ 126 h 462"/>
                <a:gd name="T8" fmla="*/ 240 w 3240"/>
                <a:gd name="T9" fmla="*/ 174 h 462"/>
                <a:gd name="T10" fmla="*/ 0 w 3240"/>
                <a:gd name="T11" fmla="*/ 462 h 462"/>
              </a:gdLst>
              <a:ahLst/>
              <a:cxnLst>
                <a:cxn ang="0">
                  <a:pos x="T0" y="T1"/>
                </a:cxn>
                <a:cxn ang="0">
                  <a:pos x="T2" y="T3"/>
                </a:cxn>
                <a:cxn ang="0">
                  <a:pos x="T4" y="T5"/>
                </a:cxn>
                <a:cxn ang="0">
                  <a:pos x="T6" y="T7"/>
                </a:cxn>
                <a:cxn ang="0">
                  <a:pos x="T8" y="T9"/>
                </a:cxn>
                <a:cxn ang="0">
                  <a:pos x="T10" y="T11"/>
                </a:cxn>
              </a:cxnLst>
              <a:rect l="0" t="0" r="r" b="b"/>
              <a:pathLst>
                <a:path w="3240" h="462">
                  <a:moveTo>
                    <a:pt x="3240" y="0"/>
                  </a:moveTo>
                  <a:cubicBezTo>
                    <a:pt x="3206" y="18"/>
                    <a:pt x="3146" y="88"/>
                    <a:pt x="3042" y="108"/>
                  </a:cubicBezTo>
                  <a:cubicBezTo>
                    <a:pt x="2938" y="128"/>
                    <a:pt x="2907" y="117"/>
                    <a:pt x="2616" y="120"/>
                  </a:cubicBezTo>
                  <a:cubicBezTo>
                    <a:pt x="2325" y="123"/>
                    <a:pt x="1692" y="117"/>
                    <a:pt x="1296" y="126"/>
                  </a:cubicBezTo>
                  <a:cubicBezTo>
                    <a:pt x="900" y="135"/>
                    <a:pt x="456" y="118"/>
                    <a:pt x="240" y="174"/>
                  </a:cubicBezTo>
                  <a:cubicBezTo>
                    <a:pt x="24" y="230"/>
                    <a:pt x="12" y="346"/>
                    <a:pt x="0" y="462"/>
                  </a:cubicBezTo>
                </a:path>
              </a:pathLst>
            </a:custGeom>
            <a:noFill/>
            <a:ln w="15875" cap="flat" cmpd="sng">
              <a:solidFill>
                <a:srgbClr val="FF9999"/>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grpSp>
      <p:grpSp>
        <p:nvGrpSpPr>
          <p:cNvPr id="35878" name="Group 38"/>
          <p:cNvGrpSpPr>
            <a:grpSpLocks/>
          </p:cNvGrpSpPr>
          <p:nvPr/>
        </p:nvGrpSpPr>
        <p:grpSpPr bwMode="auto">
          <a:xfrm>
            <a:off x="1066800" y="1905000"/>
            <a:ext cx="6324600" cy="717550"/>
            <a:chOff x="624" y="2524"/>
            <a:chExt cx="3984" cy="452"/>
          </a:xfrm>
        </p:grpSpPr>
        <p:sp>
          <p:nvSpPr>
            <p:cNvPr id="35879" name="Rectangle 39"/>
            <p:cNvSpPr>
              <a:spLocks noChangeArrowheads="1"/>
            </p:cNvSpPr>
            <p:nvPr/>
          </p:nvSpPr>
          <p:spPr bwMode="auto">
            <a:xfrm>
              <a:off x="67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11</a:t>
              </a:r>
            </a:p>
          </p:txBody>
        </p:sp>
        <p:sp>
          <p:nvSpPr>
            <p:cNvPr id="35880" name="Rectangle 40"/>
            <p:cNvSpPr>
              <a:spLocks noChangeArrowheads="1"/>
            </p:cNvSpPr>
            <p:nvPr/>
          </p:nvSpPr>
          <p:spPr bwMode="auto">
            <a:xfrm>
              <a:off x="96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81" name="Rectangle 41"/>
            <p:cNvSpPr>
              <a:spLocks noChangeArrowheads="1"/>
            </p:cNvSpPr>
            <p:nvPr/>
          </p:nvSpPr>
          <p:spPr bwMode="auto">
            <a:xfrm>
              <a:off x="124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17</a:t>
              </a:r>
            </a:p>
          </p:txBody>
        </p:sp>
        <p:sp>
          <p:nvSpPr>
            <p:cNvPr id="35882" name="Rectangle 42"/>
            <p:cNvSpPr>
              <a:spLocks noChangeArrowheads="1"/>
            </p:cNvSpPr>
            <p:nvPr/>
          </p:nvSpPr>
          <p:spPr bwMode="auto">
            <a:xfrm>
              <a:off x="153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19</a:t>
              </a:r>
            </a:p>
          </p:txBody>
        </p:sp>
        <p:sp>
          <p:nvSpPr>
            <p:cNvPr id="35883" name="Rectangle 43"/>
            <p:cNvSpPr>
              <a:spLocks noChangeArrowheads="1"/>
            </p:cNvSpPr>
            <p:nvPr/>
          </p:nvSpPr>
          <p:spPr bwMode="auto">
            <a:xfrm>
              <a:off x="182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22</a:t>
              </a:r>
            </a:p>
          </p:txBody>
        </p:sp>
        <p:sp>
          <p:nvSpPr>
            <p:cNvPr id="35884" name="Rectangle 44"/>
            <p:cNvSpPr>
              <a:spLocks noChangeArrowheads="1"/>
            </p:cNvSpPr>
            <p:nvPr/>
          </p:nvSpPr>
          <p:spPr bwMode="auto">
            <a:xfrm>
              <a:off x="211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85" name="Rectangle 45"/>
            <p:cNvSpPr>
              <a:spLocks noChangeArrowheads="1"/>
            </p:cNvSpPr>
            <p:nvPr/>
          </p:nvSpPr>
          <p:spPr bwMode="auto">
            <a:xfrm>
              <a:off x="240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15</a:t>
              </a:r>
            </a:p>
          </p:txBody>
        </p:sp>
        <p:sp>
          <p:nvSpPr>
            <p:cNvPr id="35886" name="Rectangle 46"/>
            <p:cNvSpPr>
              <a:spLocks noChangeArrowheads="1"/>
            </p:cNvSpPr>
            <p:nvPr/>
          </p:nvSpPr>
          <p:spPr bwMode="auto">
            <a:xfrm>
              <a:off x="268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18</a:t>
              </a:r>
            </a:p>
          </p:txBody>
        </p:sp>
        <p:sp>
          <p:nvSpPr>
            <p:cNvPr id="35887" name="Rectangle 47"/>
            <p:cNvSpPr>
              <a:spLocks noChangeArrowheads="1"/>
            </p:cNvSpPr>
            <p:nvPr/>
          </p:nvSpPr>
          <p:spPr bwMode="auto">
            <a:xfrm>
              <a:off x="2976"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14</a:t>
              </a:r>
            </a:p>
          </p:txBody>
        </p:sp>
        <p:sp>
          <p:nvSpPr>
            <p:cNvPr id="35888" name="Rectangle 48"/>
            <p:cNvSpPr>
              <a:spLocks noChangeArrowheads="1"/>
            </p:cNvSpPr>
            <p:nvPr/>
          </p:nvSpPr>
          <p:spPr bwMode="auto">
            <a:xfrm>
              <a:off x="3264"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21</a:t>
              </a:r>
            </a:p>
          </p:txBody>
        </p:sp>
        <p:sp>
          <p:nvSpPr>
            <p:cNvPr id="35889" name="Rectangle 49"/>
            <p:cNvSpPr>
              <a:spLocks noChangeArrowheads="1"/>
            </p:cNvSpPr>
            <p:nvPr/>
          </p:nvSpPr>
          <p:spPr bwMode="auto">
            <a:xfrm>
              <a:off x="3552"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3</a:t>
              </a:r>
            </a:p>
          </p:txBody>
        </p:sp>
        <p:sp>
          <p:nvSpPr>
            <p:cNvPr id="35890" name="Rectangle 50"/>
            <p:cNvSpPr>
              <a:spLocks noChangeArrowheads="1"/>
            </p:cNvSpPr>
            <p:nvPr/>
          </p:nvSpPr>
          <p:spPr bwMode="auto">
            <a:xfrm>
              <a:off x="3840"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9</a:t>
              </a:r>
            </a:p>
          </p:txBody>
        </p:sp>
        <p:sp>
          <p:nvSpPr>
            <p:cNvPr id="35891" name="Rectangle 51"/>
            <p:cNvSpPr>
              <a:spLocks noChangeArrowheads="1"/>
            </p:cNvSpPr>
            <p:nvPr/>
          </p:nvSpPr>
          <p:spPr bwMode="auto">
            <a:xfrm>
              <a:off x="4128" y="2736"/>
              <a:ext cx="288" cy="240"/>
            </a:xfrm>
            <a:prstGeom prst="rect">
              <a:avLst/>
            </a:prstGeom>
            <a:noFill/>
            <a:ln w="1587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FFFFFF"/>
                  </a:solidFill>
                  <a:latin typeface="Verdana" pitchFamily="34" charset="0"/>
                </a:rPr>
                <a:t>25</a:t>
              </a:r>
            </a:p>
          </p:txBody>
        </p:sp>
        <p:sp>
          <p:nvSpPr>
            <p:cNvPr id="35892" name="Text Box 52"/>
            <p:cNvSpPr txBox="1">
              <a:spLocks noChangeArrowheads="1"/>
            </p:cNvSpPr>
            <p:nvPr/>
          </p:nvSpPr>
          <p:spPr bwMode="auto">
            <a:xfrm>
              <a:off x="624" y="2524"/>
              <a:ext cx="3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600">
                  <a:solidFill>
                    <a:srgbClr val="FFFFFF"/>
                  </a:solidFill>
                  <a:latin typeface="Verdana" pitchFamily="34" charset="0"/>
                </a:rPr>
                <a:t>  0     1    2     3    4     5    6     7     8    9    10   11   12</a:t>
              </a:r>
            </a:p>
          </p:txBody>
        </p:sp>
      </p:grpSp>
      <p:grpSp>
        <p:nvGrpSpPr>
          <p:cNvPr id="35898" name="Group 58"/>
          <p:cNvGrpSpPr>
            <a:grpSpLocks/>
          </p:cNvGrpSpPr>
          <p:nvPr/>
        </p:nvGrpSpPr>
        <p:grpSpPr bwMode="auto">
          <a:xfrm>
            <a:off x="1447800" y="2743200"/>
            <a:ext cx="4876800" cy="304800"/>
            <a:chOff x="912" y="1728"/>
            <a:chExt cx="3072" cy="192"/>
          </a:xfrm>
        </p:grpSpPr>
        <p:sp>
          <p:nvSpPr>
            <p:cNvPr id="35893" name="AutoShape 53"/>
            <p:cNvSpPr>
              <a:spLocks noChangeArrowheads="1"/>
            </p:cNvSpPr>
            <p:nvPr/>
          </p:nvSpPr>
          <p:spPr bwMode="auto">
            <a:xfrm>
              <a:off x="2304" y="1728"/>
              <a:ext cx="240" cy="192"/>
            </a:xfrm>
            <a:prstGeom prst="downArrow">
              <a:avLst>
                <a:gd name="adj1" fmla="val 50000"/>
                <a:gd name="adj2" fmla="val 25000"/>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5894" name="AutoShape 54"/>
            <p:cNvSpPr>
              <a:spLocks noChangeArrowheads="1"/>
            </p:cNvSpPr>
            <p:nvPr/>
          </p:nvSpPr>
          <p:spPr bwMode="auto">
            <a:xfrm>
              <a:off x="1632" y="1728"/>
              <a:ext cx="240" cy="192"/>
            </a:xfrm>
            <a:prstGeom prst="downArrow">
              <a:avLst>
                <a:gd name="adj1" fmla="val 50000"/>
                <a:gd name="adj2" fmla="val 25000"/>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5895" name="AutoShape 55"/>
            <p:cNvSpPr>
              <a:spLocks noChangeArrowheads="1"/>
            </p:cNvSpPr>
            <p:nvPr/>
          </p:nvSpPr>
          <p:spPr bwMode="auto">
            <a:xfrm>
              <a:off x="912" y="1728"/>
              <a:ext cx="240" cy="192"/>
            </a:xfrm>
            <a:prstGeom prst="downArrow">
              <a:avLst>
                <a:gd name="adj1" fmla="val 50000"/>
                <a:gd name="adj2" fmla="val 25000"/>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5896" name="AutoShape 56"/>
            <p:cNvSpPr>
              <a:spLocks noChangeArrowheads="1"/>
            </p:cNvSpPr>
            <p:nvPr/>
          </p:nvSpPr>
          <p:spPr bwMode="auto">
            <a:xfrm>
              <a:off x="3024" y="1728"/>
              <a:ext cx="240" cy="192"/>
            </a:xfrm>
            <a:prstGeom prst="downArrow">
              <a:avLst>
                <a:gd name="adj1" fmla="val 50000"/>
                <a:gd name="adj2" fmla="val 25000"/>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35897" name="AutoShape 57"/>
            <p:cNvSpPr>
              <a:spLocks noChangeArrowheads="1"/>
            </p:cNvSpPr>
            <p:nvPr/>
          </p:nvSpPr>
          <p:spPr bwMode="auto">
            <a:xfrm>
              <a:off x="3744" y="1728"/>
              <a:ext cx="240" cy="192"/>
            </a:xfrm>
            <a:prstGeom prst="downArrow">
              <a:avLst>
                <a:gd name="adj1" fmla="val 50000"/>
                <a:gd name="adj2" fmla="val 25000"/>
              </a:avLst>
            </a:prstGeom>
            <a:solidFill>
              <a:schemeClr val="tx1"/>
            </a:solidFill>
            <a:ln w="1587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grpSp>
      <p:sp>
        <p:nvSpPr>
          <p:cNvPr id="35899" name="Line 59"/>
          <p:cNvSpPr>
            <a:spLocks noChangeShapeType="1"/>
          </p:cNvSpPr>
          <p:nvPr/>
        </p:nvSpPr>
        <p:spPr bwMode="auto">
          <a:xfrm>
            <a:off x="6629400" y="1981200"/>
            <a:ext cx="0" cy="3276600"/>
          </a:xfrm>
          <a:prstGeom prst="line">
            <a:avLst/>
          </a:prstGeom>
          <a:noFill/>
          <a:ln w="15875" cap="rnd">
            <a:solidFill>
              <a:schemeClr val="tx1"/>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524841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5898"/>
                                        </p:tgtEl>
                                        <p:attrNameLst>
                                          <p:attrName>style.visibility</p:attrName>
                                        </p:attrNameLst>
                                      </p:cBhvr>
                                      <p:to>
                                        <p:strVal val="visible"/>
                                      </p:to>
                                    </p:set>
                                    <p:animEffect transition="in" filter="wipe(up)">
                                      <p:cBhvr>
                                        <p:cTn id="12" dur="500"/>
                                        <p:tgtEl>
                                          <p:spTgt spid="35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dissolve">
                                      <p:cBhvr>
                                        <p:cTn id="17" dur="500"/>
                                        <p:tgtEl>
                                          <p:spTgt spid="358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00"/>
                                        </p:tgtEl>
                                        <p:attrNameLst>
                                          <p:attrName>style.visibility</p:attrName>
                                        </p:attrNameLst>
                                      </p:cBhvr>
                                      <p:to>
                                        <p:strVal val="visible"/>
                                      </p:to>
                                    </p:set>
                                    <p:animEffect transition="in" filter="wipe(up)">
                                      <p:cBhvr>
                                        <p:cTn id="22" dur="500"/>
                                        <p:tgtEl>
                                          <p:spTgt spid="359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899"/>
                                        </p:tgtEl>
                                        <p:attrNameLst>
                                          <p:attrName>style.visibility</p:attrName>
                                        </p:attrNameLst>
                                      </p:cBhvr>
                                      <p:to>
                                        <p:strVal val="visible"/>
                                      </p:to>
                                    </p:set>
                                    <p:animEffect transition="in" filter="wipe(up)">
                                      <p:cBhvr>
                                        <p:cTn id="27" dur="500"/>
                                        <p:tgtEl>
                                          <p:spTgt spid="35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4">
                                            <p:txEl>
                                              <p:pRg st="0" end="0"/>
                                            </p:txEl>
                                          </p:spTgt>
                                        </p:tgtEl>
                                        <p:attrNameLst>
                                          <p:attrName>style.visibility</p:attrName>
                                        </p:attrNameLst>
                                      </p:cBhvr>
                                      <p:to>
                                        <p:strVal val="visible"/>
                                      </p:to>
                                    </p:set>
                                    <p:animEffect transition="in" filter="wipe(left)">
                                      <p:cBhvr>
                                        <p:cTn id="32" dur="500"/>
                                        <p:tgtEl>
                                          <p:spTgt spid="3584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844">
                                            <p:txEl>
                                              <p:pRg st="1" end="1"/>
                                            </p:txEl>
                                          </p:spTgt>
                                        </p:tgtEl>
                                        <p:attrNameLst>
                                          <p:attrName>style.visibility</p:attrName>
                                        </p:attrNameLst>
                                      </p:cBhvr>
                                      <p:to>
                                        <p:strVal val="visible"/>
                                      </p:to>
                                    </p:set>
                                    <p:animEffect transition="in" filter="wipe(left)">
                                      <p:cBhvr>
                                        <p:cTn id="37" dur="500"/>
                                        <p:tgtEl>
                                          <p:spTgt spid="3584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844">
                                            <p:txEl>
                                              <p:pRg st="2" end="2"/>
                                            </p:txEl>
                                          </p:spTgt>
                                        </p:tgtEl>
                                        <p:attrNameLst>
                                          <p:attrName>style.visibility</p:attrName>
                                        </p:attrNameLst>
                                      </p:cBhvr>
                                      <p:to>
                                        <p:strVal val="visible"/>
                                      </p:to>
                                    </p:set>
                                    <p:animEffect transition="in" filter="wipe(left)">
                                      <p:cBhvr>
                                        <p:cTn id="42" dur="500"/>
                                        <p:tgtEl>
                                          <p:spTgt spid="35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4" autoUpdateAnimBg="0"/>
      <p:bldP spid="35844" grpId="0" build="p" bldLvl="4" autoUpdateAnimBg="0"/>
      <p:bldP spid="3589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Analysis I</a:t>
            </a:r>
          </a:p>
        </p:txBody>
      </p:sp>
      <p:sp>
        <p:nvSpPr>
          <p:cNvPr id="38915" name="Rectangle 3"/>
          <p:cNvSpPr>
            <a:spLocks noGrp="1" noChangeArrowheads="1"/>
          </p:cNvSpPr>
          <p:nvPr>
            <p:ph type="body" idx="1"/>
          </p:nvPr>
        </p:nvSpPr>
        <p:spPr>
          <a:xfrm>
            <a:off x="685800" y="1447800"/>
            <a:ext cx="7924800" cy="5029200"/>
          </a:xfrm>
        </p:spPr>
        <p:txBody>
          <a:bodyPr/>
          <a:lstStyle/>
          <a:p>
            <a:r>
              <a:rPr lang="en-US" altLang="en-US"/>
              <a:t>Here’s how the algorithm starts:</a:t>
            </a:r>
          </a:p>
          <a:p>
            <a:pPr lvl="2">
              <a:buFontTx/>
              <a:buChar char=" "/>
            </a:pPr>
            <a:r>
              <a:rPr lang="en-US" altLang="en-US">
                <a:solidFill>
                  <a:srgbClr val="FFFF99"/>
                </a:solidFill>
                <a:latin typeface="Verdana" pitchFamily="34" charset="0"/>
              </a:rPr>
              <a:t>heapify the array;</a:t>
            </a:r>
          </a:p>
          <a:p>
            <a:r>
              <a:rPr lang="en-US" altLang="en-US"/>
              <a:t>Heapifying the array: we add each of </a:t>
            </a:r>
            <a:r>
              <a:rPr lang="en-US" altLang="en-US" sz="2400">
                <a:solidFill>
                  <a:srgbClr val="FFFF99"/>
                </a:solidFill>
                <a:latin typeface="Verdana" pitchFamily="34" charset="0"/>
              </a:rPr>
              <a:t>n</a:t>
            </a:r>
            <a:r>
              <a:rPr lang="en-US" altLang="en-US"/>
              <a:t> nodes </a:t>
            </a:r>
          </a:p>
          <a:p>
            <a:pPr lvl="1"/>
            <a:r>
              <a:rPr lang="en-US" altLang="en-US"/>
              <a:t>Each node has to be sifted up, possibly as far as the root</a:t>
            </a:r>
          </a:p>
          <a:p>
            <a:pPr lvl="2"/>
            <a:r>
              <a:rPr lang="en-US" altLang="en-US"/>
              <a:t>Since the binary tree is perfectly balanced, sifting up a single node takes</a:t>
            </a:r>
            <a:r>
              <a:rPr lang="en-US" altLang="en-US">
                <a:solidFill>
                  <a:srgbClr val="FFFF99"/>
                </a:solidFill>
                <a:latin typeface="Verdana" pitchFamily="34" charset="0"/>
              </a:rPr>
              <a:t> </a:t>
            </a:r>
            <a:r>
              <a:rPr lang="en-US" altLang="en-US" sz="2000">
                <a:solidFill>
                  <a:srgbClr val="FFFF99"/>
                </a:solidFill>
                <a:latin typeface="Verdana" pitchFamily="34" charset="0"/>
              </a:rPr>
              <a:t>O(log n)</a:t>
            </a:r>
            <a:r>
              <a:rPr lang="en-US" altLang="en-US">
                <a:solidFill>
                  <a:srgbClr val="FFFF99"/>
                </a:solidFill>
                <a:latin typeface="Verdana" pitchFamily="34" charset="0"/>
              </a:rPr>
              <a:t> </a:t>
            </a:r>
            <a:r>
              <a:rPr lang="en-US" altLang="en-US"/>
              <a:t>time</a:t>
            </a:r>
          </a:p>
          <a:p>
            <a:pPr lvl="1"/>
            <a:r>
              <a:rPr lang="en-US" altLang="en-US"/>
              <a:t>Since we do this </a:t>
            </a:r>
            <a:r>
              <a:rPr lang="en-US" altLang="en-US" sz="2000">
                <a:solidFill>
                  <a:srgbClr val="FFFF99"/>
                </a:solidFill>
                <a:latin typeface="Verdana" pitchFamily="34" charset="0"/>
              </a:rPr>
              <a:t>n</a:t>
            </a:r>
            <a:r>
              <a:rPr lang="en-US" altLang="en-US"/>
              <a:t> times, heapifying takes </a:t>
            </a:r>
            <a:r>
              <a:rPr lang="en-US" altLang="en-US" sz="2000">
                <a:solidFill>
                  <a:srgbClr val="FFFF99"/>
                </a:solidFill>
                <a:latin typeface="Verdana" pitchFamily="34" charset="0"/>
              </a:rPr>
              <a:t>n*O(log n)</a:t>
            </a:r>
            <a:r>
              <a:rPr lang="en-US" altLang="en-US"/>
              <a:t> time, that is,</a:t>
            </a:r>
            <a:r>
              <a:rPr lang="en-US" altLang="en-US">
                <a:solidFill>
                  <a:srgbClr val="FFFF99"/>
                </a:solidFill>
                <a:latin typeface="Verdana" pitchFamily="34" charset="0"/>
              </a:rPr>
              <a:t> </a:t>
            </a:r>
            <a:r>
              <a:rPr lang="en-US" altLang="en-US" sz="2000">
                <a:solidFill>
                  <a:srgbClr val="FFFF99"/>
                </a:solidFill>
                <a:latin typeface="Verdana" pitchFamily="34" charset="0"/>
              </a:rPr>
              <a:t>O(n log n)</a:t>
            </a:r>
            <a:r>
              <a:rPr lang="en-US" altLang="en-US">
                <a:solidFill>
                  <a:srgbClr val="FFFF99"/>
                </a:solidFill>
                <a:latin typeface="Verdana" pitchFamily="34" charset="0"/>
              </a:rPr>
              <a:t> </a:t>
            </a:r>
            <a:r>
              <a:rPr lang="en-US" altLang="en-US"/>
              <a:t>time</a:t>
            </a:r>
          </a:p>
        </p:txBody>
      </p:sp>
    </p:spTree>
    <p:extLst>
      <p:ext uri="{BB962C8B-B14F-4D97-AF65-F5344CB8AC3E}">
        <p14:creationId xmlns:p14="http://schemas.microsoft.com/office/powerpoint/2010/main" val="31903949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Analysis II</a:t>
            </a:r>
          </a:p>
        </p:txBody>
      </p:sp>
      <p:sp>
        <p:nvSpPr>
          <p:cNvPr id="40963" name="Rectangle 3"/>
          <p:cNvSpPr>
            <a:spLocks noGrp="1" noChangeArrowheads="1"/>
          </p:cNvSpPr>
          <p:nvPr>
            <p:ph type="body" idx="1"/>
          </p:nvPr>
        </p:nvSpPr>
        <p:spPr>
          <a:xfrm>
            <a:off x="685800" y="1447800"/>
            <a:ext cx="8153400" cy="5029200"/>
          </a:xfrm>
        </p:spPr>
        <p:txBody>
          <a:bodyPr/>
          <a:lstStyle/>
          <a:p>
            <a:r>
              <a:rPr lang="en-US" altLang="en-US"/>
              <a:t>Here’s the rest of the algorithm:</a:t>
            </a:r>
          </a:p>
          <a:p>
            <a:pPr lvl="2">
              <a:buFontTx/>
              <a:buChar char=" "/>
            </a:pPr>
            <a:r>
              <a:rPr lang="en-US" altLang="en-US">
                <a:solidFill>
                  <a:srgbClr val="FFFF99"/>
                </a:solidFill>
                <a:latin typeface="Verdana" pitchFamily="34" charset="0"/>
              </a:rPr>
              <a:t>while the array isn’t empty {</a:t>
            </a:r>
          </a:p>
          <a:p>
            <a:pPr lvl="2">
              <a:buFontTx/>
              <a:buChar char=" "/>
            </a:pPr>
            <a:r>
              <a:rPr lang="en-US" altLang="en-US">
                <a:solidFill>
                  <a:srgbClr val="FFFF99"/>
                </a:solidFill>
                <a:latin typeface="Verdana" pitchFamily="34" charset="0"/>
              </a:rPr>
              <a:t>    remove and replace the root;</a:t>
            </a:r>
          </a:p>
          <a:p>
            <a:pPr lvl="2">
              <a:buFontTx/>
              <a:buChar char=" "/>
            </a:pPr>
            <a:r>
              <a:rPr lang="en-US" altLang="en-US">
                <a:solidFill>
                  <a:srgbClr val="FFFF99"/>
                </a:solidFill>
                <a:latin typeface="Verdana" pitchFamily="34" charset="0"/>
              </a:rPr>
              <a:t>    reheap the new root node;</a:t>
            </a:r>
            <a:br>
              <a:rPr lang="en-US" altLang="en-US">
                <a:solidFill>
                  <a:srgbClr val="FFFF99"/>
                </a:solidFill>
                <a:latin typeface="Verdana" pitchFamily="34" charset="0"/>
              </a:rPr>
            </a:br>
            <a:r>
              <a:rPr lang="en-US" altLang="en-US">
                <a:solidFill>
                  <a:srgbClr val="FFFF99"/>
                </a:solidFill>
                <a:latin typeface="Verdana" pitchFamily="34" charset="0"/>
              </a:rPr>
              <a:t>}</a:t>
            </a:r>
            <a:endParaRPr lang="en-US" altLang="en-US"/>
          </a:p>
          <a:p>
            <a:r>
              <a:rPr lang="en-US" altLang="en-US"/>
              <a:t>We do the while loop </a:t>
            </a:r>
            <a:r>
              <a:rPr lang="en-US" altLang="en-US" sz="2400">
                <a:solidFill>
                  <a:srgbClr val="FFFF99"/>
                </a:solidFill>
                <a:latin typeface="Verdana" pitchFamily="34" charset="0"/>
              </a:rPr>
              <a:t>n</a:t>
            </a:r>
            <a:r>
              <a:rPr lang="en-US" altLang="en-US"/>
              <a:t> times (actually, </a:t>
            </a:r>
            <a:r>
              <a:rPr lang="en-US" altLang="en-US" sz="2400">
                <a:solidFill>
                  <a:srgbClr val="FFFF99"/>
                </a:solidFill>
                <a:latin typeface="Verdana" pitchFamily="34" charset="0"/>
              </a:rPr>
              <a:t>n-1</a:t>
            </a:r>
            <a:r>
              <a:rPr lang="en-US" altLang="en-US"/>
              <a:t> times), because we remove one of the </a:t>
            </a:r>
            <a:r>
              <a:rPr lang="en-US" altLang="en-US" sz="2400">
                <a:solidFill>
                  <a:srgbClr val="FFFF99"/>
                </a:solidFill>
                <a:latin typeface="Verdana" pitchFamily="34" charset="0"/>
              </a:rPr>
              <a:t>n</a:t>
            </a:r>
            <a:r>
              <a:rPr lang="en-US" altLang="en-US"/>
              <a:t> nodes each time</a:t>
            </a:r>
          </a:p>
          <a:p>
            <a:r>
              <a:rPr lang="en-US" altLang="en-US"/>
              <a:t>Removing and replacing the root takes </a:t>
            </a:r>
            <a:r>
              <a:rPr lang="en-US" altLang="en-US" sz="2400">
                <a:solidFill>
                  <a:srgbClr val="FFFF99"/>
                </a:solidFill>
                <a:latin typeface="Verdana" pitchFamily="34" charset="0"/>
              </a:rPr>
              <a:t>O(1)</a:t>
            </a:r>
            <a:r>
              <a:rPr lang="en-US" altLang="en-US"/>
              <a:t> time</a:t>
            </a:r>
          </a:p>
          <a:p>
            <a:r>
              <a:rPr lang="en-US" altLang="en-US"/>
              <a:t>Therefore, the total time is </a:t>
            </a:r>
            <a:r>
              <a:rPr lang="en-US" altLang="en-US" sz="2400">
                <a:solidFill>
                  <a:srgbClr val="FFFF99"/>
                </a:solidFill>
                <a:latin typeface="Verdana" pitchFamily="34" charset="0"/>
              </a:rPr>
              <a:t>n</a:t>
            </a:r>
            <a:r>
              <a:rPr lang="en-US" altLang="en-US"/>
              <a:t> times however long it takes the </a:t>
            </a:r>
            <a:r>
              <a:rPr lang="en-US" altLang="en-US" sz="2400">
                <a:solidFill>
                  <a:srgbClr val="FFFF99"/>
                </a:solidFill>
                <a:latin typeface="Verdana" pitchFamily="34" charset="0"/>
              </a:rPr>
              <a:t>reheap</a:t>
            </a:r>
            <a:r>
              <a:rPr lang="en-US" altLang="en-US"/>
              <a:t> method</a:t>
            </a:r>
          </a:p>
        </p:txBody>
      </p:sp>
    </p:spTree>
    <p:extLst>
      <p:ext uri="{BB962C8B-B14F-4D97-AF65-F5344CB8AC3E}">
        <p14:creationId xmlns:p14="http://schemas.microsoft.com/office/powerpoint/2010/main" val="131198697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Analysis III</a:t>
            </a:r>
          </a:p>
        </p:txBody>
      </p:sp>
      <p:sp>
        <p:nvSpPr>
          <p:cNvPr id="41987" name="Rectangle 3"/>
          <p:cNvSpPr>
            <a:spLocks noGrp="1" noChangeArrowheads="1"/>
          </p:cNvSpPr>
          <p:nvPr>
            <p:ph type="body" idx="1"/>
          </p:nvPr>
        </p:nvSpPr>
        <p:spPr/>
        <p:txBody>
          <a:bodyPr/>
          <a:lstStyle/>
          <a:p>
            <a:r>
              <a:rPr lang="en-US" altLang="en-US"/>
              <a:t>To reheap the root node, we have to follow </a:t>
            </a:r>
            <a:r>
              <a:rPr lang="en-US" altLang="en-US" i="1"/>
              <a:t>one path</a:t>
            </a:r>
            <a:r>
              <a:rPr lang="en-US" altLang="en-US"/>
              <a:t> from the root to a leaf node (and we might stop before we reach a leaf)</a:t>
            </a:r>
          </a:p>
          <a:p>
            <a:r>
              <a:rPr lang="en-US" altLang="en-US"/>
              <a:t>The binary tree is perfectly balanced</a:t>
            </a:r>
          </a:p>
          <a:p>
            <a:r>
              <a:rPr lang="en-US" altLang="en-US"/>
              <a:t>Therefore, this path is </a:t>
            </a:r>
            <a:r>
              <a:rPr lang="en-US" altLang="en-US">
                <a:solidFill>
                  <a:srgbClr val="FFFF99"/>
                </a:solidFill>
                <a:latin typeface="Verdana" pitchFamily="34" charset="0"/>
              </a:rPr>
              <a:t>O(log n)</a:t>
            </a:r>
            <a:r>
              <a:rPr lang="en-US" altLang="en-US"/>
              <a:t> long</a:t>
            </a:r>
          </a:p>
          <a:p>
            <a:pPr lvl="1"/>
            <a:r>
              <a:rPr lang="en-US" altLang="en-US"/>
              <a:t>And we only do </a:t>
            </a:r>
            <a:r>
              <a:rPr lang="en-US" altLang="en-US">
                <a:solidFill>
                  <a:srgbClr val="FFFF99"/>
                </a:solidFill>
                <a:latin typeface="Verdana" pitchFamily="34" charset="0"/>
              </a:rPr>
              <a:t>O(1)</a:t>
            </a:r>
            <a:r>
              <a:rPr lang="en-US" altLang="en-US"/>
              <a:t> operations at each node</a:t>
            </a:r>
          </a:p>
          <a:p>
            <a:pPr lvl="1"/>
            <a:r>
              <a:rPr lang="en-US" altLang="en-US"/>
              <a:t>Therefore, reheaping takes </a:t>
            </a:r>
            <a:r>
              <a:rPr lang="en-US" altLang="en-US">
                <a:solidFill>
                  <a:srgbClr val="FFFF99"/>
                </a:solidFill>
                <a:latin typeface="Verdana" pitchFamily="34" charset="0"/>
              </a:rPr>
              <a:t>O(log n)</a:t>
            </a:r>
            <a:r>
              <a:rPr lang="en-US" altLang="en-US"/>
              <a:t> times</a:t>
            </a:r>
          </a:p>
          <a:p>
            <a:r>
              <a:rPr lang="en-US" altLang="en-US"/>
              <a:t>Since we reheap inside a while loop that we do </a:t>
            </a:r>
            <a:r>
              <a:rPr lang="en-US" altLang="en-US">
                <a:solidFill>
                  <a:srgbClr val="FFFF99"/>
                </a:solidFill>
                <a:latin typeface="Verdana" pitchFamily="34" charset="0"/>
              </a:rPr>
              <a:t>n</a:t>
            </a:r>
            <a:r>
              <a:rPr lang="en-US" altLang="en-US"/>
              <a:t> times, the total time for the while loop is </a:t>
            </a:r>
            <a:r>
              <a:rPr lang="en-US" altLang="en-US">
                <a:solidFill>
                  <a:srgbClr val="FFFF99"/>
                </a:solidFill>
                <a:latin typeface="Verdana" pitchFamily="34" charset="0"/>
              </a:rPr>
              <a:t>n*O(log n)</a:t>
            </a:r>
            <a:r>
              <a:rPr lang="en-US" altLang="en-US"/>
              <a:t>, or </a:t>
            </a:r>
            <a:r>
              <a:rPr lang="en-US" altLang="en-US">
                <a:solidFill>
                  <a:srgbClr val="FFFF99"/>
                </a:solidFill>
                <a:latin typeface="Verdana" pitchFamily="34" charset="0"/>
              </a:rPr>
              <a:t>O(n log n)</a:t>
            </a:r>
          </a:p>
        </p:txBody>
      </p:sp>
    </p:spTree>
    <p:extLst>
      <p:ext uri="{BB962C8B-B14F-4D97-AF65-F5344CB8AC3E}">
        <p14:creationId xmlns:p14="http://schemas.microsoft.com/office/powerpoint/2010/main" val="287031416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Analysis IV</a:t>
            </a:r>
          </a:p>
        </p:txBody>
      </p:sp>
      <p:sp>
        <p:nvSpPr>
          <p:cNvPr id="43011" name="Rectangle 3"/>
          <p:cNvSpPr>
            <a:spLocks noGrp="1" noChangeArrowheads="1"/>
          </p:cNvSpPr>
          <p:nvPr>
            <p:ph type="body" idx="1"/>
          </p:nvPr>
        </p:nvSpPr>
        <p:spPr>
          <a:xfrm>
            <a:off x="685800" y="1447800"/>
            <a:ext cx="8229600" cy="5029200"/>
          </a:xfrm>
        </p:spPr>
        <p:txBody>
          <a:bodyPr/>
          <a:lstStyle/>
          <a:p>
            <a:r>
              <a:rPr lang="en-US" altLang="en-US" dirty="0"/>
              <a:t>Here’s the algorithm again:</a:t>
            </a:r>
          </a:p>
          <a:p>
            <a:pPr lvl="2">
              <a:buFontTx/>
              <a:buChar char=" "/>
            </a:pPr>
            <a:r>
              <a:rPr lang="en-US" altLang="en-US" dirty="0" err="1">
                <a:solidFill>
                  <a:srgbClr val="FFFF99"/>
                </a:solidFill>
                <a:latin typeface="Verdana" pitchFamily="34" charset="0"/>
              </a:rPr>
              <a:t>heapify</a:t>
            </a:r>
            <a:r>
              <a:rPr lang="en-US" altLang="en-US" dirty="0">
                <a:solidFill>
                  <a:srgbClr val="FFFF99"/>
                </a:solidFill>
                <a:latin typeface="Verdana" pitchFamily="34" charset="0"/>
              </a:rPr>
              <a:t> the array;</a:t>
            </a:r>
          </a:p>
          <a:p>
            <a:pPr lvl="2">
              <a:buFontTx/>
              <a:buChar char=" "/>
            </a:pPr>
            <a:r>
              <a:rPr lang="en-US" altLang="en-US" dirty="0">
                <a:solidFill>
                  <a:srgbClr val="FFFF99"/>
                </a:solidFill>
                <a:latin typeface="Verdana" pitchFamily="34" charset="0"/>
              </a:rPr>
              <a:t>while the array isn’t empty {</a:t>
            </a:r>
          </a:p>
          <a:p>
            <a:pPr lvl="2">
              <a:buFontTx/>
              <a:buChar char=" "/>
            </a:pPr>
            <a:r>
              <a:rPr lang="en-US" altLang="en-US" dirty="0">
                <a:solidFill>
                  <a:srgbClr val="FFFF99"/>
                </a:solidFill>
                <a:latin typeface="Verdana" pitchFamily="34" charset="0"/>
              </a:rPr>
              <a:t>    remove and replace the root;</a:t>
            </a:r>
          </a:p>
          <a:p>
            <a:pPr lvl="2">
              <a:buFontTx/>
              <a:buChar char=" "/>
            </a:pPr>
            <a:r>
              <a:rPr lang="en-US" altLang="en-US" dirty="0">
                <a:solidFill>
                  <a:srgbClr val="FFFF99"/>
                </a:solidFill>
                <a:latin typeface="Verdana" pitchFamily="34" charset="0"/>
              </a:rPr>
              <a:t>    </a:t>
            </a:r>
            <a:r>
              <a:rPr lang="en-US" altLang="en-US" dirty="0" err="1">
                <a:solidFill>
                  <a:srgbClr val="FFFF99"/>
                </a:solidFill>
                <a:latin typeface="Verdana" pitchFamily="34" charset="0"/>
              </a:rPr>
              <a:t>reheap</a:t>
            </a:r>
            <a:r>
              <a:rPr lang="en-US" altLang="en-US" dirty="0">
                <a:solidFill>
                  <a:srgbClr val="FFFF99"/>
                </a:solidFill>
                <a:latin typeface="Verdana" pitchFamily="34" charset="0"/>
              </a:rPr>
              <a:t> the new root node;</a:t>
            </a:r>
            <a:br>
              <a:rPr lang="en-US" altLang="en-US" dirty="0">
                <a:solidFill>
                  <a:srgbClr val="FFFF99"/>
                </a:solidFill>
                <a:latin typeface="Verdana" pitchFamily="34" charset="0"/>
              </a:rPr>
            </a:br>
            <a:r>
              <a:rPr lang="en-US" altLang="en-US" dirty="0">
                <a:solidFill>
                  <a:srgbClr val="FFFF99"/>
                </a:solidFill>
                <a:latin typeface="Verdana" pitchFamily="34" charset="0"/>
              </a:rPr>
              <a:t>}</a:t>
            </a:r>
            <a:endParaRPr lang="en-US" altLang="en-US" dirty="0"/>
          </a:p>
          <a:p>
            <a:r>
              <a:rPr lang="en-US" altLang="en-US" dirty="0"/>
              <a:t>We have seen that </a:t>
            </a:r>
            <a:r>
              <a:rPr lang="en-US" altLang="en-US" dirty="0" err="1"/>
              <a:t>heapifying</a:t>
            </a:r>
            <a:r>
              <a:rPr lang="en-US" altLang="en-US" dirty="0"/>
              <a:t> takes </a:t>
            </a:r>
            <a:r>
              <a:rPr lang="en-US" altLang="en-US" sz="2400" dirty="0">
                <a:solidFill>
                  <a:srgbClr val="FFFF99"/>
                </a:solidFill>
                <a:latin typeface="Verdana" pitchFamily="34" charset="0"/>
              </a:rPr>
              <a:t>O(n log n)</a:t>
            </a:r>
            <a:r>
              <a:rPr lang="en-US" altLang="en-US" dirty="0"/>
              <a:t> time</a:t>
            </a:r>
          </a:p>
          <a:p>
            <a:r>
              <a:rPr lang="en-US" altLang="en-US" dirty="0"/>
              <a:t>The while loop takes </a:t>
            </a:r>
            <a:r>
              <a:rPr lang="en-US" altLang="en-US" sz="2400" dirty="0">
                <a:solidFill>
                  <a:srgbClr val="FFFF99"/>
                </a:solidFill>
                <a:latin typeface="Verdana" pitchFamily="34" charset="0"/>
              </a:rPr>
              <a:t>O(n log n)</a:t>
            </a:r>
            <a:r>
              <a:rPr lang="en-US" altLang="en-US" dirty="0"/>
              <a:t> time</a:t>
            </a:r>
          </a:p>
          <a:p>
            <a:r>
              <a:rPr lang="en-US" altLang="en-US" dirty="0"/>
              <a:t>The total time is therefore </a:t>
            </a:r>
            <a:r>
              <a:rPr lang="en-US" altLang="en-US" sz="2400" dirty="0">
                <a:solidFill>
                  <a:srgbClr val="FFFF99"/>
                </a:solidFill>
                <a:latin typeface="Verdana" pitchFamily="34" charset="0"/>
              </a:rPr>
              <a:t>O(n log n) + O(n log n)</a:t>
            </a:r>
            <a:endParaRPr lang="en-US" altLang="en-US" dirty="0"/>
          </a:p>
          <a:p>
            <a:r>
              <a:rPr lang="en-US" altLang="en-US" dirty="0"/>
              <a:t>This is the same as </a:t>
            </a:r>
            <a:r>
              <a:rPr lang="en-US" altLang="en-US" sz="2400" dirty="0">
                <a:solidFill>
                  <a:srgbClr val="FFFF99"/>
                </a:solidFill>
                <a:latin typeface="Verdana" pitchFamily="34" charset="0"/>
              </a:rPr>
              <a:t>O(n log n)</a:t>
            </a:r>
            <a:r>
              <a:rPr lang="en-US" altLang="en-US" dirty="0"/>
              <a:t> time</a:t>
            </a:r>
          </a:p>
        </p:txBody>
      </p:sp>
    </p:spTree>
    <p:extLst>
      <p:ext uri="{BB962C8B-B14F-4D97-AF65-F5344CB8AC3E}">
        <p14:creationId xmlns:p14="http://schemas.microsoft.com/office/powerpoint/2010/main" val="29042502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 sort exercise</a:t>
            </a:r>
            <a:endParaRPr lang="en-US" dirty="0"/>
          </a:p>
        </p:txBody>
      </p:sp>
      <p:sp>
        <p:nvSpPr>
          <p:cNvPr id="3" name="Content Placeholder 2"/>
          <p:cNvSpPr>
            <a:spLocks noGrp="1"/>
          </p:cNvSpPr>
          <p:nvPr>
            <p:ph idx="1"/>
          </p:nvPr>
        </p:nvSpPr>
        <p:spPr/>
        <p:txBody>
          <a:bodyPr/>
          <a:lstStyle/>
          <a:p>
            <a:r>
              <a:rPr lang="en-US" dirty="0" smtClean="0"/>
              <a:t>Use heap sort to sort the following array:</a:t>
            </a:r>
          </a:p>
          <a:p>
            <a:endParaRPr lang="en-US" dirty="0"/>
          </a:p>
          <a:p>
            <a:pPr marL="0" indent="0">
              <a:buNone/>
            </a:pPr>
            <a:r>
              <a:rPr lang="en-US" dirty="0" smtClean="0"/>
              <a:t>[29,7,14,15,2,10,30,14,3,22,5]</a:t>
            </a:r>
            <a:endParaRPr lang="en-US" dirty="0"/>
          </a:p>
        </p:txBody>
      </p:sp>
    </p:spTree>
    <p:extLst>
      <p:ext uri="{BB962C8B-B14F-4D97-AF65-F5344CB8AC3E}">
        <p14:creationId xmlns:p14="http://schemas.microsoft.com/office/powerpoint/2010/main" val="3314192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notation</a:t>
            </a:r>
            <a:endParaRPr lang="en-US" dirty="0"/>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dirty="0" smtClean="0"/>
              <a:t>Example:  If </a:t>
            </a:r>
            <a:r>
              <a:rPr lang="en-US" dirty="0"/>
              <a:t>F(N) = 10 * N</a:t>
            </a:r>
            <a:r>
              <a:rPr lang="en-US" baseline="30000" dirty="0"/>
              <a:t>2</a:t>
            </a:r>
            <a:r>
              <a:rPr lang="en-US" dirty="0"/>
              <a:t> + 2 * N + 1000099917, then F(N) = O(N</a:t>
            </a:r>
            <a:r>
              <a:rPr lang="en-US" baseline="30000" dirty="0"/>
              <a:t>2</a:t>
            </a:r>
            <a:r>
              <a:rPr lang="en-US" dirty="0"/>
              <a:t>)</a:t>
            </a:r>
          </a:p>
          <a:p>
            <a:pPr lvl="1"/>
            <a:r>
              <a:rPr lang="en-US" dirty="0"/>
              <a:t>Think of 1000099917 as an “initialization constant”</a:t>
            </a:r>
          </a:p>
          <a:p>
            <a:pPr lvl="1"/>
            <a:r>
              <a:rPr lang="en-US" dirty="0"/>
              <a:t>Drop constant multipliers</a:t>
            </a:r>
          </a:p>
          <a:p>
            <a:pPr lvl="2"/>
            <a:r>
              <a:rPr lang="en-US" dirty="0"/>
              <a:t>different languages or compilers may require more or less </a:t>
            </a:r>
            <a:r>
              <a:rPr lang="en-US" dirty="0" smtClean="0"/>
              <a:t>instructions, such as array lookup operations in Pascal and C</a:t>
            </a:r>
          </a:p>
          <a:p>
            <a:pPr lvl="3"/>
            <a:r>
              <a:rPr lang="en-US" dirty="0" smtClean="0"/>
              <a:t>[Pascal]     M </a:t>
            </a:r>
            <a:r>
              <a:rPr lang="en-US" dirty="0"/>
              <a:t>:= A[ </a:t>
            </a:r>
            <a:r>
              <a:rPr lang="en-US" dirty="0" err="1"/>
              <a:t>i</a:t>
            </a:r>
            <a:r>
              <a:rPr lang="en-US" dirty="0"/>
              <a:t> </a:t>
            </a:r>
            <a:r>
              <a:rPr lang="en-US" dirty="0" smtClean="0"/>
              <a:t>] </a:t>
            </a:r>
          </a:p>
          <a:p>
            <a:pPr lvl="3"/>
            <a:r>
              <a:rPr lang="en-US" dirty="0" smtClean="0"/>
              <a:t>[C]              if ( </a:t>
            </a:r>
            <a:r>
              <a:rPr lang="en-US" dirty="0" err="1" smtClean="0"/>
              <a:t>i</a:t>
            </a:r>
            <a:r>
              <a:rPr lang="en-US" dirty="0" smtClean="0"/>
              <a:t> &gt;= 0 &amp;&amp; </a:t>
            </a:r>
            <a:r>
              <a:rPr lang="en-US" dirty="0" err="1" smtClean="0"/>
              <a:t>i</a:t>
            </a:r>
            <a:r>
              <a:rPr lang="en-US" dirty="0" smtClean="0"/>
              <a:t> &lt; n ) {</a:t>
            </a:r>
          </a:p>
          <a:p>
            <a:pPr marL="1371600" lvl="3" indent="0">
              <a:buNone/>
            </a:pPr>
            <a:r>
              <a:rPr lang="en-US" dirty="0" smtClean="0"/>
              <a:t>                          </a:t>
            </a:r>
            <a:r>
              <a:rPr lang="en-US" dirty="0"/>
              <a:t>M = A[ </a:t>
            </a:r>
            <a:r>
              <a:rPr lang="en-US" dirty="0" err="1"/>
              <a:t>i</a:t>
            </a:r>
            <a:r>
              <a:rPr lang="en-US" dirty="0"/>
              <a:t> </a:t>
            </a:r>
            <a:r>
              <a:rPr lang="en-US" dirty="0" smtClean="0"/>
              <a:t>];</a:t>
            </a:r>
          </a:p>
          <a:p>
            <a:pPr marL="1371600" lvl="3" indent="0">
              <a:buNone/>
            </a:pPr>
            <a:r>
              <a:rPr lang="en-US" dirty="0"/>
              <a:t> </a:t>
            </a:r>
            <a:r>
              <a:rPr lang="en-US" dirty="0" smtClean="0"/>
              <a:t>                       }</a:t>
            </a:r>
          </a:p>
          <a:p>
            <a:pPr marL="1371600" lvl="3" indent="0">
              <a:buNone/>
            </a:pPr>
            <a:r>
              <a:rPr lang="en-US" dirty="0" smtClean="0"/>
              <a:t>-  Pascal automatically </a:t>
            </a:r>
            <a:r>
              <a:rPr lang="en-US" dirty="0"/>
              <a:t>checks that </a:t>
            </a:r>
            <a:r>
              <a:rPr lang="en-US" dirty="0" smtClean="0"/>
              <a:t>“</a:t>
            </a:r>
            <a:r>
              <a:rPr lang="en-US" dirty="0" err="1" smtClean="0"/>
              <a:t>i</a:t>
            </a:r>
            <a:r>
              <a:rPr lang="en-US" dirty="0" smtClean="0"/>
              <a:t>” </a:t>
            </a:r>
            <a:r>
              <a:rPr lang="en-US" dirty="0"/>
              <a:t>is in </a:t>
            </a:r>
            <a:r>
              <a:rPr lang="en-US" dirty="0" smtClean="0"/>
              <a:t>bounds</a:t>
            </a:r>
          </a:p>
          <a:p>
            <a:pPr lvl="1"/>
            <a:r>
              <a:rPr lang="en-US" dirty="0" smtClean="0"/>
              <a:t>Drop </a:t>
            </a:r>
            <a:r>
              <a:rPr lang="en-US" dirty="0"/>
              <a:t>slower growing </a:t>
            </a:r>
            <a:r>
              <a:rPr lang="en-US" dirty="0" smtClean="0"/>
              <a:t>terms</a:t>
            </a:r>
            <a:endParaRPr lang="en-US" dirty="0"/>
          </a:p>
          <a:p>
            <a:endParaRPr lang="en-US" dirty="0"/>
          </a:p>
        </p:txBody>
      </p:sp>
    </p:spTree>
    <p:extLst>
      <p:ext uri="{BB962C8B-B14F-4D97-AF65-F5344CB8AC3E}">
        <p14:creationId xmlns:p14="http://schemas.microsoft.com/office/powerpoint/2010/main" val="30433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783A41E-3AA6-4D01-ABA1-9FEFE293E3B6}" type="slidenum">
              <a:rPr lang="en-US" altLang="en-US"/>
              <a:pPr/>
              <a:t>170</a:t>
            </a:fld>
            <a:endParaRPr lang="en-US" altLang="en-US"/>
          </a:p>
        </p:txBody>
      </p:sp>
      <p:sp>
        <p:nvSpPr>
          <p:cNvPr id="8194" name="Rectangle 2"/>
          <p:cNvSpPr>
            <a:spLocks noGrp="1" noChangeArrowheads="1"/>
          </p:cNvSpPr>
          <p:nvPr>
            <p:ph type="title"/>
          </p:nvPr>
        </p:nvSpPr>
        <p:spPr>
          <a:xfrm>
            <a:off x="457200" y="1981200"/>
            <a:ext cx="8229600" cy="1143000"/>
          </a:xfrm>
        </p:spPr>
        <p:txBody>
          <a:bodyPr>
            <a:normAutofit fontScale="90000"/>
          </a:bodyPr>
          <a:lstStyle/>
          <a:p>
            <a:r>
              <a:rPr lang="en-US" altLang="en-US" dirty="0" smtClean="0"/>
              <a:t>That’s the end of the sorting algorithms!</a:t>
            </a:r>
            <a:endParaRPr lang="en-US" altLang="en-US" dirty="0"/>
          </a:p>
        </p:txBody>
      </p:sp>
      <p:sp>
        <p:nvSpPr>
          <p:cNvPr id="5" name="Rectangle 2"/>
          <p:cNvSpPr txBox="1">
            <a:spLocks noChangeArrowheads="1"/>
          </p:cNvSpPr>
          <p:nvPr/>
        </p:nvSpPr>
        <p:spPr>
          <a:xfrm>
            <a:off x="632059" y="35052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Onto different techniques for solving problems…</a:t>
            </a:r>
            <a:endParaRPr lang="en-US" altLang="en-US" dirty="0"/>
          </a:p>
        </p:txBody>
      </p:sp>
    </p:spTree>
    <p:extLst>
      <p:ext uri="{BB962C8B-B14F-4D97-AF65-F5344CB8AC3E}">
        <p14:creationId xmlns:p14="http://schemas.microsoft.com/office/powerpoint/2010/main" val="24994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783A41E-3AA6-4D01-ABA1-9FEFE293E3B6}" type="slidenum">
              <a:rPr lang="en-US" altLang="en-US"/>
              <a:pPr/>
              <a:t>171</a:t>
            </a:fld>
            <a:endParaRPr lang="en-US" altLang="en-US"/>
          </a:p>
        </p:txBody>
      </p:sp>
      <p:sp>
        <p:nvSpPr>
          <p:cNvPr id="8194" name="Rectangle 2"/>
          <p:cNvSpPr>
            <a:spLocks noGrp="1" noChangeArrowheads="1"/>
          </p:cNvSpPr>
          <p:nvPr>
            <p:ph type="title"/>
          </p:nvPr>
        </p:nvSpPr>
        <p:spPr/>
        <p:txBody>
          <a:bodyPr/>
          <a:lstStyle/>
          <a:p>
            <a:r>
              <a:rPr lang="en-US" altLang="en-US"/>
              <a:t>Backtracking</a:t>
            </a:r>
          </a:p>
        </p:txBody>
      </p:sp>
      <p:sp>
        <p:nvSpPr>
          <p:cNvPr id="8195" name="Rectangle 3"/>
          <p:cNvSpPr>
            <a:spLocks noGrp="1" noChangeArrowheads="1"/>
          </p:cNvSpPr>
          <p:nvPr>
            <p:ph type="body" idx="1"/>
          </p:nvPr>
        </p:nvSpPr>
        <p:spPr>
          <a:xfrm>
            <a:off x="457200" y="1219200"/>
            <a:ext cx="7772400" cy="4953000"/>
          </a:xfrm>
        </p:spPr>
        <p:txBody>
          <a:bodyPr>
            <a:normAutofit lnSpcReduction="10000"/>
          </a:bodyPr>
          <a:lstStyle/>
          <a:p>
            <a:r>
              <a:rPr lang="en-US" altLang="en-US" dirty="0"/>
              <a:t>Suppose you have to make a series of </a:t>
            </a:r>
            <a:r>
              <a:rPr lang="en-US" altLang="en-US" i="1" dirty="0"/>
              <a:t>decisions,</a:t>
            </a:r>
            <a:r>
              <a:rPr lang="en-US" altLang="en-US" dirty="0"/>
              <a:t> among various </a:t>
            </a:r>
            <a:r>
              <a:rPr lang="en-US" altLang="en-US" i="1" dirty="0"/>
              <a:t>choices,</a:t>
            </a:r>
            <a:r>
              <a:rPr lang="en-US" altLang="en-US" dirty="0"/>
              <a:t> where</a:t>
            </a:r>
          </a:p>
          <a:p>
            <a:pPr lvl="1"/>
            <a:r>
              <a:rPr lang="en-US" altLang="en-US" dirty="0"/>
              <a:t>You don’t have enough information to know what to choose</a:t>
            </a:r>
          </a:p>
          <a:p>
            <a:pPr lvl="1"/>
            <a:r>
              <a:rPr lang="en-US" altLang="en-US" dirty="0"/>
              <a:t>Each decision leads to a new set of choices</a:t>
            </a:r>
          </a:p>
          <a:p>
            <a:pPr lvl="1"/>
            <a:r>
              <a:rPr lang="en-US" altLang="en-US" dirty="0"/>
              <a:t>Some sequence of choices (possibly more than one) may be a solution to your problem</a:t>
            </a:r>
          </a:p>
          <a:p>
            <a:r>
              <a:rPr lang="en-US" altLang="en-US" dirty="0">
                <a:solidFill>
                  <a:schemeClr val="tx2"/>
                </a:solidFill>
              </a:rPr>
              <a:t>Backtracking</a:t>
            </a:r>
            <a:r>
              <a:rPr lang="en-US" altLang="en-US" dirty="0"/>
              <a:t> is a methodical way of trying out various sequences of decisions, until you find one that “works” </a:t>
            </a:r>
          </a:p>
        </p:txBody>
      </p:sp>
    </p:spTree>
    <p:extLst>
      <p:ext uri="{BB962C8B-B14F-4D97-AF65-F5344CB8AC3E}">
        <p14:creationId xmlns:p14="http://schemas.microsoft.com/office/powerpoint/2010/main" val="38234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565D6A1-1411-4855-8DC0-993817FB30A0}" type="slidenum">
              <a:rPr lang="en-US" altLang="en-US"/>
              <a:pPr/>
              <a:t>172</a:t>
            </a:fld>
            <a:endParaRPr lang="en-US" altLang="en-US"/>
          </a:p>
        </p:txBody>
      </p:sp>
      <p:sp>
        <p:nvSpPr>
          <p:cNvPr id="9218" name="Rectangle 2"/>
          <p:cNvSpPr>
            <a:spLocks noGrp="1" noChangeArrowheads="1"/>
          </p:cNvSpPr>
          <p:nvPr>
            <p:ph type="title"/>
          </p:nvPr>
        </p:nvSpPr>
        <p:spPr/>
        <p:txBody>
          <a:bodyPr/>
          <a:lstStyle/>
          <a:p>
            <a:r>
              <a:rPr lang="en-US" altLang="en-US"/>
              <a:t>Solving a maze</a:t>
            </a:r>
          </a:p>
        </p:txBody>
      </p:sp>
      <p:sp>
        <p:nvSpPr>
          <p:cNvPr id="9219" name="Rectangle 3"/>
          <p:cNvSpPr>
            <a:spLocks noGrp="1" noChangeArrowheads="1"/>
          </p:cNvSpPr>
          <p:nvPr>
            <p:ph type="body" idx="1"/>
          </p:nvPr>
        </p:nvSpPr>
        <p:spPr>
          <a:xfrm>
            <a:off x="457200" y="1524000"/>
            <a:ext cx="8153400" cy="4572000"/>
          </a:xfrm>
        </p:spPr>
        <p:txBody>
          <a:bodyPr>
            <a:normAutofit lnSpcReduction="10000"/>
          </a:bodyPr>
          <a:lstStyle/>
          <a:p>
            <a:pPr>
              <a:lnSpc>
                <a:spcPct val="90000"/>
              </a:lnSpc>
            </a:pPr>
            <a:r>
              <a:rPr lang="en-US" altLang="en-US" dirty="0"/>
              <a:t>Given a maze, find a path from start to finish</a:t>
            </a:r>
          </a:p>
          <a:p>
            <a:pPr>
              <a:lnSpc>
                <a:spcPct val="90000"/>
              </a:lnSpc>
            </a:pPr>
            <a:r>
              <a:rPr lang="en-US" altLang="en-US" dirty="0"/>
              <a:t>At each intersection, you have to decide between three or fewer choices:</a:t>
            </a:r>
            <a:endParaRPr lang="en-US" altLang="en-US" sz="2000" dirty="0"/>
          </a:p>
          <a:p>
            <a:pPr lvl="1">
              <a:lnSpc>
                <a:spcPct val="90000"/>
              </a:lnSpc>
            </a:pPr>
            <a:r>
              <a:rPr lang="en-US" altLang="en-US" dirty="0"/>
              <a:t>Go straight</a:t>
            </a:r>
          </a:p>
          <a:p>
            <a:pPr lvl="1">
              <a:lnSpc>
                <a:spcPct val="90000"/>
              </a:lnSpc>
            </a:pPr>
            <a:r>
              <a:rPr lang="en-US" altLang="en-US" dirty="0"/>
              <a:t>Go left</a:t>
            </a:r>
          </a:p>
          <a:p>
            <a:pPr lvl="1">
              <a:lnSpc>
                <a:spcPct val="90000"/>
              </a:lnSpc>
            </a:pPr>
            <a:r>
              <a:rPr lang="en-US" altLang="en-US" dirty="0"/>
              <a:t>Go right</a:t>
            </a:r>
          </a:p>
          <a:p>
            <a:pPr>
              <a:lnSpc>
                <a:spcPct val="90000"/>
              </a:lnSpc>
            </a:pPr>
            <a:r>
              <a:rPr lang="en-US" altLang="en-US" sz="2400" dirty="0"/>
              <a:t>You don’t have enough information to choose correctly</a:t>
            </a:r>
          </a:p>
          <a:p>
            <a:pPr>
              <a:lnSpc>
                <a:spcPct val="90000"/>
              </a:lnSpc>
            </a:pPr>
            <a:r>
              <a:rPr lang="en-US" altLang="en-US" sz="2400" dirty="0"/>
              <a:t>Each choice leads to another set of choices</a:t>
            </a:r>
          </a:p>
          <a:p>
            <a:pPr>
              <a:lnSpc>
                <a:spcPct val="90000"/>
              </a:lnSpc>
            </a:pPr>
            <a:r>
              <a:rPr lang="en-US" altLang="en-US" sz="2400" dirty="0"/>
              <a:t>One or more sequences of choices may (or may not) lead to a solution</a:t>
            </a:r>
          </a:p>
          <a:p>
            <a:pPr>
              <a:lnSpc>
                <a:spcPct val="90000"/>
              </a:lnSpc>
            </a:pPr>
            <a:r>
              <a:rPr lang="en-US" altLang="en-US" sz="2400" dirty="0"/>
              <a:t>Many types of maze problem can be solved with backtracking</a:t>
            </a:r>
          </a:p>
        </p:txBody>
      </p:sp>
    </p:spTree>
    <p:extLst>
      <p:ext uri="{BB962C8B-B14F-4D97-AF65-F5344CB8AC3E}">
        <p14:creationId xmlns:p14="http://schemas.microsoft.com/office/powerpoint/2010/main" val="27207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2"/>
          <p:cNvSpPr>
            <a:spLocks noGrp="1"/>
          </p:cNvSpPr>
          <p:nvPr>
            <p:ph type="sldNum" sz="quarter" idx="10"/>
          </p:nvPr>
        </p:nvSpPr>
        <p:spPr/>
        <p:txBody>
          <a:bodyPr/>
          <a:lstStyle/>
          <a:p>
            <a:fld id="{7C74A675-331B-4BC5-B6BE-E1B67484BDE8}" type="slidenum">
              <a:rPr lang="en-US" altLang="en-US"/>
              <a:pPr/>
              <a:t>173</a:t>
            </a:fld>
            <a:endParaRPr lang="en-US" altLang="en-US"/>
          </a:p>
        </p:txBody>
      </p:sp>
      <p:sp>
        <p:nvSpPr>
          <p:cNvPr id="12290" name="Rectangle 2"/>
          <p:cNvSpPr>
            <a:spLocks noGrp="1" noChangeArrowheads="1"/>
          </p:cNvSpPr>
          <p:nvPr>
            <p:ph type="title"/>
          </p:nvPr>
        </p:nvSpPr>
        <p:spPr/>
        <p:txBody>
          <a:bodyPr/>
          <a:lstStyle/>
          <a:p>
            <a:r>
              <a:rPr lang="en-US" altLang="en-US"/>
              <a:t>Backtracking (animation)</a:t>
            </a:r>
          </a:p>
        </p:txBody>
      </p:sp>
      <p:sp>
        <p:nvSpPr>
          <p:cNvPr id="12293" name="Text Box 5"/>
          <p:cNvSpPr txBox="1">
            <a:spLocks noChangeArrowheads="1"/>
          </p:cNvSpPr>
          <p:nvPr/>
        </p:nvSpPr>
        <p:spPr bwMode="auto">
          <a:xfrm>
            <a:off x="762000" y="3733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start</a:t>
            </a:r>
          </a:p>
        </p:txBody>
      </p:sp>
      <p:sp>
        <p:nvSpPr>
          <p:cNvPr id="12294" name="Line 6"/>
          <p:cNvSpPr>
            <a:spLocks noChangeShapeType="1"/>
          </p:cNvSpPr>
          <p:nvPr/>
        </p:nvSpPr>
        <p:spPr bwMode="auto">
          <a:xfrm>
            <a:off x="1443038" y="3962400"/>
            <a:ext cx="758825"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7"/>
          <p:cNvSpPr txBox="1">
            <a:spLocks noChangeArrowheads="1"/>
          </p:cNvSpPr>
          <p:nvPr/>
        </p:nvSpPr>
        <p:spPr bwMode="auto">
          <a:xfrm>
            <a:off x="2209800" y="3733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a:t>
            </a:r>
          </a:p>
        </p:txBody>
      </p:sp>
      <p:sp>
        <p:nvSpPr>
          <p:cNvPr id="12296" name="Line 8"/>
          <p:cNvSpPr>
            <a:spLocks noChangeShapeType="1"/>
          </p:cNvSpPr>
          <p:nvPr/>
        </p:nvSpPr>
        <p:spPr bwMode="auto">
          <a:xfrm flipV="1">
            <a:off x="2438400" y="2514600"/>
            <a:ext cx="914400" cy="12192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Line 9"/>
          <p:cNvSpPr>
            <a:spLocks noChangeShapeType="1"/>
          </p:cNvSpPr>
          <p:nvPr/>
        </p:nvSpPr>
        <p:spPr bwMode="auto">
          <a:xfrm>
            <a:off x="2514600" y="3962400"/>
            <a:ext cx="76200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11"/>
          <p:cNvSpPr txBox="1">
            <a:spLocks noChangeArrowheads="1"/>
          </p:cNvSpPr>
          <p:nvPr/>
        </p:nvSpPr>
        <p:spPr bwMode="auto">
          <a:xfrm>
            <a:off x="33528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a:t>
            </a:r>
          </a:p>
        </p:txBody>
      </p:sp>
      <p:sp>
        <p:nvSpPr>
          <p:cNvPr id="12300" name="Line 12"/>
          <p:cNvSpPr>
            <a:spLocks noChangeShapeType="1"/>
          </p:cNvSpPr>
          <p:nvPr/>
        </p:nvSpPr>
        <p:spPr bwMode="auto">
          <a:xfrm flipV="1">
            <a:off x="3657600" y="20574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3"/>
          <p:cNvSpPr>
            <a:spLocks noChangeShapeType="1"/>
          </p:cNvSpPr>
          <p:nvPr/>
        </p:nvSpPr>
        <p:spPr bwMode="auto">
          <a:xfrm>
            <a:off x="3657600" y="25908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Text Box 15"/>
          <p:cNvSpPr txBox="1">
            <a:spLocks noChangeArrowheads="1"/>
          </p:cNvSpPr>
          <p:nvPr/>
        </p:nvSpPr>
        <p:spPr bwMode="auto">
          <a:xfrm>
            <a:off x="4343400" y="2667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dead end</a:t>
            </a:r>
          </a:p>
        </p:txBody>
      </p:sp>
      <p:sp>
        <p:nvSpPr>
          <p:cNvPr id="12305" name="Text Box 17"/>
          <p:cNvSpPr txBox="1">
            <a:spLocks noChangeArrowheads="1"/>
          </p:cNvSpPr>
          <p:nvPr/>
        </p:nvSpPr>
        <p:spPr bwMode="auto">
          <a:xfrm>
            <a:off x="44958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dead end</a:t>
            </a:r>
          </a:p>
        </p:txBody>
      </p:sp>
      <p:sp>
        <p:nvSpPr>
          <p:cNvPr id="12306" name="Line 18"/>
          <p:cNvSpPr>
            <a:spLocks noChangeShapeType="1"/>
          </p:cNvSpPr>
          <p:nvPr/>
        </p:nvSpPr>
        <p:spPr bwMode="auto">
          <a:xfrm flipH="1">
            <a:off x="3733800" y="22098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19"/>
          <p:cNvSpPr>
            <a:spLocks noChangeShapeType="1"/>
          </p:cNvSpPr>
          <p:nvPr/>
        </p:nvSpPr>
        <p:spPr bwMode="auto">
          <a:xfrm flipH="1" flipV="1">
            <a:off x="3581400" y="2743200"/>
            <a:ext cx="7620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0"/>
          <p:cNvSpPr>
            <a:spLocks noChangeShapeType="1"/>
          </p:cNvSpPr>
          <p:nvPr/>
        </p:nvSpPr>
        <p:spPr bwMode="auto">
          <a:xfrm flipH="1">
            <a:off x="2590800" y="2819400"/>
            <a:ext cx="762000" cy="990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Text Box 21"/>
          <p:cNvSpPr txBox="1">
            <a:spLocks noChangeArrowheads="1"/>
          </p:cNvSpPr>
          <p:nvPr/>
        </p:nvSpPr>
        <p:spPr bwMode="auto">
          <a:xfrm>
            <a:off x="3276600" y="3733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a:t>
            </a:r>
          </a:p>
        </p:txBody>
      </p:sp>
      <p:sp>
        <p:nvSpPr>
          <p:cNvPr id="12310" name="Line 22"/>
          <p:cNvSpPr>
            <a:spLocks noChangeShapeType="1"/>
          </p:cNvSpPr>
          <p:nvPr/>
        </p:nvSpPr>
        <p:spPr bwMode="auto">
          <a:xfrm flipV="1">
            <a:off x="3657600" y="36576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Text Box 23"/>
          <p:cNvSpPr txBox="1">
            <a:spLocks noChangeArrowheads="1"/>
          </p:cNvSpPr>
          <p:nvPr/>
        </p:nvSpPr>
        <p:spPr bwMode="auto">
          <a:xfrm>
            <a:off x="4343400" y="3505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a:t>
            </a:r>
          </a:p>
        </p:txBody>
      </p:sp>
      <p:sp>
        <p:nvSpPr>
          <p:cNvPr id="12312" name="Line 24"/>
          <p:cNvSpPr>
            <a:spLocks noChangeShapeType="1"/>
          </p:cNvSpPr>
          <p:nvPr/>
        </p:nvSpPr>
        <p:spPr bwMode="auto">
          <a:xfrm flipV="1">
            <a:off x="4648200" y="3124200"/>
            <a:ext cx="1524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25"/>
          <p:cNvSpPr>
            <a:spLocks noChangeShapeType="1"/>
          </p:cNvSpPr>
          <p:nvPr/>
        </p:nvSpPr>
        <p:spPr bwMode="auto">
          <a:xfrm>
            <a:off x="4724400" y="3733800"/>
            <a:ext cx="13716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Text Box 26"/>
          <p:cNvSpPr txBox="1">
            <a:spLocks noChangeArrowheads="1"/>
          </p:cNvSpPr>
          <p:nvPr/>
        </p:nvSpPr>
        <p:spPr bwMode="auto">
          <a:xfrm>
            <a:off x="6019800" y="388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dead end</a:t>
            </a:r>
          </a:p>
        </p:txBody>
      </p:sp>
      <p:sp>
        <p:nvSpPr>
          <p:cNvPr id="12315" name="Text Box 27"/>
          <p:cNvSpPr txBox="1">
            <a:spLocks noChangeArrowheads="1"/>
          </p:cNvSpPr>
          <p:nvPr/>
        </p:nvSpPr>
        <p:spPr bwMode="auto">
          <a:xfrm>
            <a:off x="61722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dead end</a:t>
            </a:r>
          </a:p>
        </p:txBody>
      </p:sp>
      <p:sp>
        <p:nvSpPr>
          <p:cNvPr id="12316" name="Line 28"/>
          <p:cNvSpPr>
            <a:spLocks noChangeShapeType="1"/>
          </p:cNvSpPr>
          <p:nvPr/>
        </p:nvSpPr>
        <p:spPr bwMode="auto">
          <a:xfrm flipH="1">
            <a:off x="4724400" y="3276600"/>
            <a:ext cx="1524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Line 29"/>
          <p:cNvSpPr>
            <a:spLocks noChangeShapeType="1"/>
          </p:cNvSpPr>
          <p:nvPr/>
        </p:nvSpPr>
        <p:spPr bwMode="auto">
          <a:xfrm flipH="1" flipV="1">
            <a:off x="4648200" y="3886200"/>
            <a:ext cx="12954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30"/>
          <p:cNvSpPr>
            <a:spLocks noChangeShapeType="1"/>
          </p:cNvSpPr>
          <p:nvPr/>
        </p:nvSpPr>
        <p:spPr bwMode="auto">
          <a:xfrm flipH="1">
            <a:off x="3657600" y="3810000"/>
            <a:ext cx="685800"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Line 31"/>
          <p:cNvSpPr>
            <a:spLocks noChangeShapeType="1"/>
          </p:cNvSpPr>
          <p:nvPr/>
        </p:nvSpPr>
        <p:spPr bwMode="auto">
          <a:xfrm>
            <a:off x="3505200" y="4191000"/>
            <a:ext cx="762000" cy="762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Text Box 32"/>
          <p:cNvSpPr txBox="1">
            <a:spLocks noChangeArrowheads="1"/>
          </p:cNvSpPr>
          <p:nvPr/>
        </p:nvSpPr>
        <p:spPr bwMode="auto">
          <a:xfrm>
            <a:off x="4191000" y="4800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a:t>
            </a:r>
          </a:p>
        </p:txBody>
      </p:sp>
      <p:sp>
        <p:nvSpPr>
          <p:cNvPr id="12321" name="Line 33"/>
          <p:cNvSpPr>
            <a:spLocks noChangeShapeType="1"/>
          </p:cNvSpPr>
          <p:nvPr/>
        </p:nvSpPr>
        <p:spPr bwMode="auto">
          <a:xfrm flipV="1">
            <a:off x="4495800" y="45720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Line 34"/>
          <p:cNvSpPr>
            <a:spLocks noChangeShapeType="1"/>
          </p:cNvSpPr>
          <p:nvPr/>
        </p:nvSpPr>
        <p:spPr bwMode="auto">
          <a:xfrm>
            <a:off x="4495800" y="5105400"/>
            <a:ext cx="762000" cy="3810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Text Box 35"/>
          <p:cNvSpPr txBox="1">
            <a:spLocks noChangeArrowheads="1"/>
          </p:cNvSpPr>
          <p:nvPr/>
        </p:nvSpPr>
        <p:spPr bwMode="auto">
          <a:xfrm>
            <a:off x="5181600" y="5334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latin typeface="Times New Roman" pitchFamily="18" charset="0"/>
              </a:rPr>
              <a:t>success!</a:t>
            </a:r>
            <a:endParaRPr lang="en-US" altLang="en-US">
              <a:latin typeface="Times New Roman" pitchFamily="18" charset="0"/>
            </a:endParaRPr>
          </a:p>
        </p:txBody>
      </p:sp>
      <p:sp>
        <p:nvSpPr>
          <p:cNvPr id="12324" name="Text Box 36"/>
          <p:cNvSpPr txBox="1">
            <a:spLocks noChangeArrowheads="1"/>
          </p:cNvSpPr>
          <p:nvPr/>
        </p:nvSpPr>
        <p:spPr bwMode="auto">
          <a:xfrm>
            <a:off x="5334000" y="4343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dead end</a:t>
            </a:r>
          </a:p>
        </p:txBody>
      </p:sp>
      <p:sp>
        <p:nvSpPr>
          <p:cNvPr id="12325" name="Line 37"/>
          <p:cNvSpPr>
            <a:spLocks noChangeShapeType="1"/>
          </p:cNvSpPr>
          <p:nvPr/>
        </p:nvSpPr>
        <p:spPr bwMode="auto">
          <a:xfrm flipH="1">
            <a:off x="4572000" y="4724400"/>
            <a:ext cx="838200" cy="3048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66807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ipe(left)">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ssolve">
                                      <p:cBhvr>
                                        <p:cTn id="17" dur="500"/>
                                        <p:tgtEl>
                                          <p:spTgt spid="12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wipe(left)">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9"/>
                                        </p:tgtEl>
                                        <p:attrNameLst>
                                          <p:attrName>style.visibility</p:attrName>
                                        </p:attrNameLst>
                                      </p:cBhvr>
                                      <p:to>
                                        <p:strVal val="visible"/>
                                      </p:to>
                                    </p:set>
                                    <p:animEffect transition="in" filter="dissolve">
                                      <p:cBhvr>
                                        <p:cTn id="27" dur="500"/>
                                        <p:tgtEl>
                                          <p:spTgt spid="122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305"/>
                                        </p:tgtEl>
                                        <p:attrNameLst>
                                          <p:attrName>style.visibility</p:attrName>
                                        </p:attrNameLst>
                                      </p:cBhvr>
                                      <p:to>
                                        <p:strVal val="visible"/>
                                      </p:to>
                                    </p:set>
                                    <p:animEffect transition="in" filter="dissolve">
                                      <p:cBhvr>
                                        <p:cTn id="37" dur="500"/>
                                        <p:tgtEl>
                                          <p:spTgt spid="123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306"/>
                                        </p:tgtEl>
                                        <p:attrNameLst>
                                          <p:attrName>style.visibility</p:attrName>
                                        </p:attrNameLst>
                                      </p:cBhvr>
                                      <p:to>
                                        <p:strVal val="visible"/>
                                      </p:to>
                                    </p:set>
                                    <p:animEffect transition="in" filter="wipe(right)">
                                      <p:cBhvr>
                                        <p:cTn id="42" dur="500"/>
                                        <p:tgtEl>
                                          <p:spTgt spid="123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301"/>
                                        </p:tgtEl>
                                        <p:attrNameLst>
                                          <p:attrName>style.visibility</p:attrName>
                                        </p:attrNameLst>
                                      </p:cBhvr>
                                      <p:to>
                                        <p:strVal val="visible"/>
                                      </p:to>
                                    </p:set>
                                    <p:animEffect transition="in" filter="wipe(left)">
                                      <p:cBhvr>
                                        <p:cTn id="47" dur="500"/>
                                        <p:tgtEl>
                                          <p:spTgt spid="123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dissolve">
                                      <p:cBhvr>
                                        <p:cTn id="52" dur="500"/>
                                        <p:tgtEl>
                                          <p:spTgt spid="123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2307"/>
                                        </p:tgtEl>
                                        <p:attrNameLst>
                                          <p:attrName>style.visibility</p:attrName>
                                        </p:attrNameLst>
                                      </p:cBhvr>
                                      <p:to>
                                        <p:strVal val="visible"/>
                                      </p:to>
                                    </p:set>
                                    <p:animEffect transition="in" filter="wipe(right)">
                                      <p:cBhvr>
                                        <p:cTn id="57" dur="500"/>
                                        <p:tgtEl>
                                          <p:spTgt spid="1230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2308"/>
                                        </p:tgtEl>
                                        <p:attrNameLst>
                                          <p:attrName>style.visibility</p:attrName>
                                        </p:attrNameLst>
                                      </p:cBhvr>
                                      <p:to>
                                        <p:strVal val="visible"/>
                                      </p:to>
                                    </p:set>
                                    <p:animEffect transition="in" filter="wipe(right)">
                                      <p:cBhvr>
                                        <p:cTn id="62" dur="500"/>
                                        <p:tgtEl>
                                          <p:spTgt spid="123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297"/>
                                        </p:tgtEl>
                                        <p:attrNameLst>
                                          <p:attrName>style.visibility</p:attrName>
                                        </p:attrNameLst>
                                      </p:cBhvr>
                                      <p:to>
                                        <p:strVal val="visible"/>
                                      </p:to>
                                    </p:set>
                                    <p:animEffect transition="in" filter="wipe(left)">
                                      <p:cBhvr>
                                        <p:cTn id="67" dur="500"/>
                                        <p:tgtEl>
                                          <p:spTgt spid="122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09"/>
                                        </p:tgtEl>
                                        <p:attrNameLst>
                                          <p:attrName>style.visibility</p:attrName>
                                        </p:attrNameLst>
                                      </p:cBhvr>
                                      <p:to>
                                        <p:strVal val="visible"/>
                                      </p:to>
                                    </p:set>
                                    <p:animEffect transition="in" filter="dissolve">
                                      <p:cBhvr>
                                        <p:cTn id="72" dur="500"/>
                                        <p:tgtEl>
                                          <p:spTgt spid="123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10"/>
                                        </p:tgtEl>
                                        <p:attrNameLst>
                                          <p:attrName>style.visibility</p:attrName>
                                        </p:attrNameLst>
                                      </p:cBhvr>
                                      <p:to>
                                        <p:strVal val="visible"/>
                                      </p:to>
                                    </p:set>
                                    <p:animEffect transition="in" filter="wipe(left)">
                                      <p:cBhvr>
                                        <p:cTn id="77" dur="500"/>
                                        <p:tgtEl>
                                          <p:spTgt spid="123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2311"/>
                                        </p:tgtEl>
                                        <p:attrNameLst>
                                          <p:attrName>style.visibility</p:attrName>
                                        </p:attrNameLst>
                                      </p:cBhvr>
                                      <p:to>
                                        <p:strVal val="visible"/>
                                      </p:to>
                                    </p:set>
                                    <p:animEffect transition="in" filter="dissolve">
                                      <p:cBhvr>
                                        <p:cTn id="82" dur="500"/>
                                        <p:tgtEl>
                                          <p:spTgt spid="123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312"/>
                                        </p:tgtEl>
                                        <p:attrNameLst>
                                          <p:attrName>style.visibility</p:attrName>
                                        </p:attrNameLst>
                                      </p:cBhvr>
                                      <p:to>
                                        <p:strVal val="visible"/>
                                      </p:to>
                                    </p:set>
                                    <p:animEffect transition="in" filter="wipe(left)">
                                      <p:cBhvr>
                                        <p:cTn id="87" dur="500"/>
                                        <p:tgtEl>
                                          <p:spTgt spid="123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2315"/>
                                        </p:tgtEl>
                                        <p:attrNameLst>
                                          <p:attrName>style.visibility</p:attrName>
                                        </p:attrNameLst>
                                      </p:cBhvr>
                                      <p:to>
                                        <p:strVal val="visible"/>
                                      </p:to>
                                    </p:set>
                                    <p:animEffect transition="in" filter="dissolve">
                                      <p:cBhvr>
                                        <p:cTn id="92" dur="500"/>
                                        <p:tgtEl>
                                          <p:spTgt spid="1231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12316"/>
                                        </p:tgtEl>
                                        <p:attrNameLst>
                                          <p:attrName>style.visibility</p:attrName>
                                        </p:attrNameLst>
                                      </p:cBhvr>
                                      <p:to>
                                        <p:strVal val="visible"/>
                                      </p:to>
                                    </p:set>
                                    <p:animEffect transition="in" filter="wipe(right)">
                                      <p:cBhvr>
                                        <p:cTn id="97" dur="500"/>
                                        <p:tgtEl>
                                          <p:spTgt spid="1231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313"/>
                                        </p:tgtEl>
                                        <p:attrNameLst>
                                          <p:attrName>style.visibility</p:attrName>
                                        </p:attrNameLst>
                                      </p:cBhvr>
                                      <p:to>
                                        <p:strVal val="visible"/>
                                      </p:to>
                                    </p:set>
                                    <p:animEffect transition="in" filter="wipe(left)">
                                      <p:cBhvr>
                                        <p:cTn id="102" dur="500"/>
                                        <p:tgtEl>
                                          <p:spTgt spid="123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2314"/>
                                        </p:tgtEl>
                                        <p:attrNameLst>
                                          <p:attrName>style.visibility</p:attrName>
                                        </p:attrNameLst>
                                      </p:cBhvr>
                                      <p:to>
                                        <p:strVal val="visible"/>
                                      </p:to>
                                    </p:set>
                                    <p:animEffect transition="in" filter="dissolve">
                                      <p:cBhvr>
                                        <p:cTn id="107" dur="500"/>
                                        <p:tgtEl>
                                          <p:spTgt spid="123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12317"/>
                                        </p:tgtEl>
                                        <p:attrNameLst>
                                          <p:attrName>style.visibility</p:attrName>
                                        </p:attrNameLst>
                                      </p:cBhvr>
                                      <p:to>
                                        <p:strVal val="visible"/>
                                      </p:to>
                                    </p:set>
                                    <p:animEffect transition="in" filter="wipe(right)">
                                      <p:cBhvr>
                                        <p:cTn id="112" dur="500"/>
                                        <p:tgtEl>
                                          <p:spTgt spid="1231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12318"/>
                                        </p:tgtEl>
                                        <p:attrNameLst>
                                          <p:attrName>style.visibility</p:attrName>
                                        </p:attrNameLst>
                                      </p:cBhvr>
                                      <p:to>
                                        <p:strVal val="visible"/>
                                      </p:to>
                                    </p:set>
                                    <p:animEffect transition="in" filter="wipe(right)">
                                      <p:cBhvr>
                                        <p:cTn id="117" dur="500"/>
                                        <p:tgtEl>
                                          <p:spTgt spid="1231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319"/>
                                        </p:tgtEl>
                                        <p:attrNameLst>
                                          <p:attrName>style.visibility</p:attrName>
                                        </p:attrNameLst>
                                      </p:cBhvr>
                                      <p:to>
                                        <p:strVal val="visible"/>
                                      </p:to>
                                    </p:set>
                                    <p:animEffect transition="in" filter="wipe(left)">
                                      <p:cBhvr>
                                        <p:cTn id="122" dur="500"/>
                                        <p:tgtEl>
                                          <p:spTgt spid="1231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2320"/>
                                        </p:tgtEl>
                                        <p:attrNameLst>
                                          <p:attrName>style.visibility</p:attrName>
                                        </p:attrNameLst>
                                      </p:cBhvr>
                                      <p:to>
                                        <p:strVal val="visible"/>
                                      </p:to>
                                    </p:set>
                                    <p:animEffect transition="in" filter="dissolve">
                                      <p:cBhvr>
                                        <p:cTn id="127" dur="500"/>
                                        <p:tgtEl>
                                          <p:spTgt spid="1232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2321"/>
                                        </p:tgtEl>
                                        <p:attrNameLst>
                                          <p:attrName>style.visibility</p:attrName>
                                        </p:attrNameLst>
                                      </p:cBhvr>
                                      <p:to>
                                        <p:strVal val="visible"/>
                                      </p:to>
                                    </p:set>
                                    <p:animEffect transition="in" filter="wipe(left)">
                                      <p:cBhvr>
                                        <p:cTn id="132" dur="500"/>
                                        <p:tgtEl>
                                          <p:spTgt spid="1232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12324"/>
                                        </p:tgtEl>
                                        <p:attrNameLst>
                                          <p:attrName>style.visibility</p:attrName>
                                        </p:attrNameLst>
                                      </p:cBhvr>
                                      <p:to>
                                        <p:strVal val="visible"/>
                                      </p:to>
                                    </p:set>
                                    <p:animEffect transition="in" filter="dissolve">
                                      <p:cBhvr>
                                        <p:cTn id="137" dur="500"/>
                                        <p:tgtEl>
                                          <p:spTgt spid="1232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12325"/>
                                        </p:tgtEl>
                                        <p:attrNameLst>
                                          <p:attrName>style.visibility</p:attrName>
                                        </p:attrNameLst>
                                      </p:cBhvr>
                                      <p:to>
                                        <p:strVal val="visible"/>
                                      </p:to>
                                    </p:set>
                                    <p:animEffect transition="in" filter="wipe(right)">
                                      <p:cBhvr>
                                        <p:cTn id="142" dur="500"/>
                                        <p:tgtEl>
                                          <p:spTgt spid="1232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2322"/>
                                        </p:tgtEl>
                                        <p:attrNameLst>
                                          <p:attrName>style.visibility</p:attrName>
                                        </p:attrNameLst>
                                      </p:cBhvr>
                                      <p:to>
                                        <p:strVal val="visible"/>
                                      </p:to>
                                    </p:set>
                                    <p:animEffect transition="in" filter="wipe(left)">
                                      <p:cBhvr>
                                        <p:cTn id="147" dur="500"/>
                                        <p:tgtEl>
                                          <p:spTgt spid="1232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9" presetClass="entr" presetSubtype="10" fill="hold" grpId="0" nodeType="clickEffect">
                                  <p:stCondLst>
                                    <p:cond delay="0"/>
                                  </p:stCondLst>
                                  <p:childTnLst>
                                    <p:set>
                                      <p:cBhvr>
                                        <p:cTn id="151" dur="1" fill="hold">
                                          <p:stCondLst>
                                            <p:cond delay="0"/>
                                          </p:stCondLst>
                                        </p:cTn>
                                        <p:tgtEl>
                                          <p:spTgt spid="12323"/>
                                        </p:tgtEl>
                                        <p:attrNameLst>
                                          <p:attrName>style.visibility</p:attrName>
                                        </p:attrNameLst>
                                      </p:cBhvr>
                                      <p:to>
                                        <p:strVal val="visible"/>
                                      </p:to>
                                    </p:set>
                                    <p:anim calcmode="lin" valueType="num">
                                      <p:cBhvr>
                                        <p:cTn id="152" dur="5000" fill="hold"/>
                                        <p:tgtEl>
                                          <p:spTgt spid="12323"/>
                                        </p:tgtEl>
                                        <p:attrNameLst>
                                          <p:attrName>ppt_w</p:attrName>
                                        </p:attrNameLst>
                                      </p:cBhvr>
                                      <p:tavLst>
                                        <p:tav tm="0" fmla="#ppt_w*sin(2.5*pi*$)">
                                          <p:val>
                                            <p:fltVal val="0"/>
                                          </p:val>
                                        </p:tav>
                                        <p:tav tm="100000">
                                          <p:val>
                                            <p:fltVal val="1"/>
                                          </p:val>
                                        </p:tav>
                                      </p:tavLst>
                                    </p:anim>
                                    <p:anim calcmode="lin" valueType="num">
                                      <p:cBhvr>
                                        <p:cTn id="153" dur="5000" fill="hold"/>
                                        <p:tgtEl>
                                          <p:spTgt spid="123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294" grpId="0" animBg="1"/>
      <p:bldP spid="12295" grpId="0" autoUpdateAnimBg="0"/>
      <p:bldP spid="12296" grpId="0" animBg="1"/>
      <p:bldP spid="12297" grpId="0" animBg="1"/>
      <p:bldP spid="12299" grpId="0" autoUpdateAnimBg="0"/>
      <p:bldP spid="12300" grpId="0" animBg="1"/>
      <p:bldP spid="12301" grpId="0" animBg="1"/>
      <p:bldP spid="12303" grpId="0" autoUpdateAnimBg="0"/>
      <p:bldP spid="12305" grpId="0" autoUpdateAnimBg="0"/>
      <p:bldP spid="12306" grpId="0" animBg="1"/>
      <p:bldP spid="12307" grpId="0" animBg="1"/>
      <p:bldP spid="12308" grpId="0" animBg="1"/>
      <p:bldP spid="12309" grpId="0" autoUpdateAnimBg="0"/>
      <p:bldP spid="12310" grpId="0" animBg="1"/>
      <p:bldP spid="12311" grpId="0" autoUpdateAnimBg="0"/>
      <p:bldP spid="12312" grpId="0" animBg="1"/>
      <p:bldP spid="12313" grpId="0" animBg="1"/>
      <p:bldP spid="12314" grpId="0" autoUpdateAnimBg="0"/>
      <p:bldP spid="12315" grpId="0" autoUpdateAnimBg="0"/>
      <p:bldP spid="12316" grpId="0" animBg="1"/>
      <p:bldP spid="12317" grpId="0" animBg="1"/>
      <p:bldP spid="12318" grpId="0" animBg="1"/>
      <p:bldP spid="12319" grpId="0" animBg="1"/>
      <p:bldP spid="12320" grpId="0" autoUpdateAnimBg="0"/>
      <p:bldP spid="12321" grpId="0" animBg="1"/>
      <p:bldP spid="12322" grpId="0" animBg="1"/>
      <p:bldP spid="12323" grpId="0" autoUpdateAnimBg="0"/>
      <p:bldP spid="12324" grpId="0" autoUpdateAnimBg="0"/>
      <p:bldP spid="12325"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4"/>
          <p:cNvSpPr>
            <a:spLocks noGrp="1"/>
          </p:cNvSpPr>
          <p:nvPr>
            <p:ph type="sldNum" sz="quarter" idx="10"/>
          </p:nvPr>
        </p:nvSpPr>
        <p:spPr/>
        <p:txBody>
          <a:bodyPr/>
          <a:lstStyle/>
          <a:p>
            <a:fld id="{635DEC11-EE13-4380-9AB8-0BD2AFF45516}" type="slidenum">
              <a:rPr lang="en-US" altLang="en-US"/>
              <a:pPr/>
              <a:t>174</a:t>
            </a:fld>
            <a:endParaRPr lang="en-US" altLang="en-US"/>
          </a:p>
        </p:txBody>
      </p:sp>
      <p:sp>
        <p:nvSpPr>
          <p:cNvPr id="15362" name="Rectangle 2"/>
          <p:cNvSpPr>
            <a:spLocks noGrp="1" noChangeArrowheads="1"/>
          </p:cNvSpPr>
          <p:nvPr>
            <p:ph type="title"/>
          </p:nvPr>
        </p:nvSpPr>
        <p:spPr/>
        <p:txBody>
          <a:bodyPr/>
          <a:lstStyle/>
          <a:p>
            <a:r>
              <a:rPr lang="en-US" altLang="en-US"/>
              <a:t>Terminology I</a:t>
            </a:r>
          </a:p>
        </p:txBody>
      </p:sp>
      <p:grpSp>
        <p:nvGrpSpPr>
          <p:cNvPr id="15403" name="Group 43"/>
          <p:cNvGrpSpPr>
            <a:grpSpLocks/>
          </p:cNvGrpSpPr>
          <p:nvPr/>
        </p:nvGrpSpPr>
        <p:grpSpPr bwMode="auto">
          <a:xfrm>
            <a:off x="3713163" y="1752600"/>
            <a:ext cx="4592638" cy="2971800"/>
            <a:chOff x="2483" y="1200"/>
            <a:chExt cx="2893" cy="1872"/>
          </a:xfrm>
        </p:grpSpPr>
        <p:sp>
          <p:nvSpPr>
            <p:cNvPr id="15364" name="Oval 4"/>
            <p:cNvSpPr>
              <a:spLocks noChangeArrowheads="1"/>
            </p:cNvSpPr>
            <p:nvPr/>
          </p:nvSpPr>
          <p:spPr bwMode="auto">
            <a:xfrm>
              <a:off x="2483" y="2049"/>
              <a:ext cx="192" cy="192"/>
            </a:xfrm>
            <a:prstGeom prst="ellipse">
              <a:avLst/>
            </a:prstGeom>
            <a:solidFill>
              <a:srgbClr val="00FF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Oval 5"/>
            <p:cNvSpPr>
              <a:spLocks noChangeArrowheads="1"/>
            </p:cNvSpPr>
            <p:nvPr/>
          </p:nvSpPr>
          <p:spPr bwMode="auto">
            <a:xfrm>
              <a:off x="4512" y="1200"/>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Oval 6"/>
            <p:cNvSpPr>
              <a:spLocks noChangeArrowheads="1"/>
            </p:cNvSpPr>
            <p:nvPr/>
          </p:nvSpPr>
          <p:spPr bwMode="auto">
            <a:xfrm>
              <a:off x="3792" y="2208"/>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Oval 7"/>
            <p:cNvSpPr>
              <a:spLocks noChangeArrowheads="1"/>
            </p:cNvSpPr>
            <p:nvPr/>
          </p:nvSpPr>
          <p:spPr bwMode="auto">
            <a:xfrm>
              <a:off x="3072" y="1536"/>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Oval 8"/>
            <p:cNvSpPr>
              <a:spLocks noChangeArrowheads="1"/>
            </p:cNvSpPr>
            <p:nvPr/>
          </p:nvSpPr>
          <p:spPr bwMode="auto">
            <a:xfrm>
              <a:off x="3792" y="1536"/>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Oval 9"/>
            <p:cNvSpPr>
              <a:spLocks noChangeArrowheads="1"/>
            </p:cNvSpPr>
            <p:nvPr/>
          </p:nvSpPr>
          <p:spPr bwMode="auto">
            <a:xfrm>
              <a:off x="4512" y="1728"/>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Oval 10"/>
            <p:cNvSpPr>
              <a:spLocks noChangeArrowheads="1"/>
            </p:cNvSpPr>
            <p:nvPr/>
          </p:nvSpPr>
          <p:spPr bwMode="auto">
            <a:xfrm>
              <a:off x="3072" y="2544"/>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Oval 11"/>
            <p:cNvSpPr>
              <a:spLocks noChangeArrowheads="1"/>
            </p:cNvSpPr>
            <p:nvPr/>
          </p:nvSpPr>
          <p:spPr bwMode="auto">
            <a:xfrm>
              <a:off x="3792" y="2544"/>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Oval 12"/>
            <p:cNvSpPr>
              <a:spLocks noChangeArrowheads="1"/>
            </p:cNvSpPr>
            <p:nvPr/>
          </p:nvSpPr>
          <p:spPr bwMode="auto">
            <a:xfrm>
              <a:off x="4512" y="2736"/>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Oval 13"/>
            <p:cNvSpPr>
              <a:spLocks noChangeArrowheads="1"/>
            </p:cNvSpPr>
            <p:nvPr/>
          </p:nvSpPr>
          <p:spPr bwMode="auto">
            <a:xfrm>
              <a:off x="3792" y="2880"/>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Oval 14"/>
            <p:cNvSpPr>
              <a:spLocks noChangeArrowheads="1"/>
            </p:cNvSpPr>
            <p:nvPr/>
          </p:nvSpPr>
          <p:spPr bwMode="auto">
            <a:xfrm>
              <a:off x="4512" y="2256"/>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Oval 15"/>
            <p:cNvSpPr>
              <a:spLocks noChangeArrowheads="1"/>
            </p:cNvSpPr>
            <p:nvPr/>
          </p:nvSpPr>
          <p:spPr bwMode="auto">
            <a:xfrm>
              <a:off x="5184" y="1200"/>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Oval 16"/>
            <p:cNvSpPr>
              <a:spLocks noChangeArrowheads="1"/>
            </p:cNvSpPr>
            <p:nvPr/>
          </p:nvSpPr>
          <p:spPr bwMode="auto">
            <a:xfrm>
              <a:off x="5184" y="1920"/>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Oval 17"/>
            <p:cNvSpPr>
              <a:spLocks noChangeArrowheads="1"/>
            </p:cNvSpPr>
            <p:nvPr/>
          </p:nvSpPr>
          <p:spPr bwMode="auto">
            <a:xfrm>
              <a:off x="5184" y="2256"/>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Oval 18"/>
            <p:cNvSpPr>
              <a:spLocks noChangeArrowheads="1"/>
            </p:cNvSpPr>
            <p:nvPr/>
          </p:nvSpPr>
          <p:spPr bwMode="auto">
            <a:xfrm>
              <a:off x="5184" y="2592"/>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9"/>
            <p:cNvSpPr>
              <a:spLocks noChangeShapeType="1"/>
            </p:cNvSpPr>
            <p:nvPr/>
          </p:nvSpPr>
          <p:spPr bwMode="auto">
            <a:xfrm>
              <a:off x="2640" y="2208"/>
              <a:ext cx="480" cy="384"/>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20"/>
            <p:cNvSpPr>
              <a:spLocks noChangeShapeType="1"/>
            </p:cNvSpPr>
            <p:nvPr/>
          </p:nvSpPr>
          <p:spPr bwMode="auto">
            <a:xfrm flipV="1">
              <a:off x="2640" y="1728"/>
              <a:ext cx="432" cy="336"/>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Line 21"/>
            <p:cNvSpPr>
              <a:spLocks noChangeShapeType="1"/>
            </p:cNvSpPr>
            <p:nvPr/>
          </p:nvSpPr>
          <p:spPr bwMode="auto">
            <a:xfrm>
              <a:off x="3264" y="1632"/>
              <a:ext cx="528"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Line 22"/>
            <p:cNvSpPr>
              <a:spLocks noChangeShapeType="1"/>
            </p:cNvSpPr>
            <p:nvPr/>
          </p:nvSpPr>
          <p:spPr bwMode="auto">
            <a:xfrm flipV="1">
              <a:off x="3936" y="1344"/>
              <a:ext cx="576"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Line 23"/>
            <p:cNvSpPr>
              <a:spLocks noChangeShapeType="1"/>
            </p:cNvSpPr>
            <p:nvPr/>
          </p:nvSpPr>
          <p:spPr bwMode="auto">
            <a:xfrm>
              <a:off x="3984" y="1680"/>
              <a:ext cx="528" cy="144"/>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Line 24"/>
            <p:cNvSpPr>
              <a:spLocks noChangeShapeType="1"/>
            </p:cNvSpPr>
            <p:nvPr/>
          </p:nvSpPr>
          <p:spPr bwMode="auto">
            <a:xfrm>
              <a:off x="4704" y="1296"/>
              <a:ext cx="48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Line 25"/>
            <p:cNvSpPr>
              <a:spLocks noChangeShapeType="1"/>
            </p:cNvSpPr>
            <p:nvPr/>
          </p:nvSpPr>
          <p:spPr bwMode="auto">
            <a:xfrm flipV="1">
              <a:off x="3264" y="2352"/>
              <a:ext cx="528"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Line 26"/>
            <p:cNvSpPr>
              <a:spLocks noChangeShapeType="1"/>
            </p:cNvSpPr>
            <p:nvPr/>
          </p:nvSpPr>
          <p:spPr bwMode="auto">
            <a:xfrm>
              <a:off x="3264" y="2640"/>
              <a:ext cx="528"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27"/>
            <p:cNvSpPr>
              <a:spLocks noChangeShapeType="1"/>
            </p:cNvSpPr>
            <p:nvPr/>
          </p:nvSpPr>
          <p:spPr bwMode="auto">
            <a:xfrm>
              <a:off x="3216" y="2688"/>
              <a:ext cx="576"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8"/>
            <p:cNvSpPr>
              <a:spLocks noChangeShapeType="1"/>
            </p:cNvSpPr>
            <p:nvPr/>
          </p:nvSpPr>
          <p:spPr bwMode="auto">
            <a:xfrm flipV="1">
              <a:off x="3984" y="2352"/>
              <a:ext cx="528"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9"/>
            <p:cNvSpPr>
              <a:spLocks noChangeShapeType="1"/>
            </p:cNvSpPr>
            <p:nvPr/>
          </p:nvSpPr>
          <p:spPr bwMode="auto">
            <a:xfrm>
              <a:off x="3984" y="2688"/>
              <a:ext cx="528" cy="144"/>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Line 31"/>
            <p:cNvSpPr>
              <a:spLocks noChangeShapeType="1"/>
            </p:cNvSpPr>
            <p:nvPr/>
          </p:nvSpPr>
          <p:spPr bwMode="auto">
            <a:xfrm flipV="1">
              <a:off x="4704" y="2064"/>
              <a:ext cx="480"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Line 32"/>
            <p:cNvSpPr>
              <a:spLocks noChangeShapeType="1"/>
            </p:cNvSpPr>
            <p:nvPr/>
          </p:nvSpPr>
          <p:spPr bwMode="auto">
            <a:xfrm>
              <a:off x="4704" y="2352"/>
              <a:ext cx="48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33"/>
            <p:cNvSpPr>
              <a:spLocks noChangeShapeType="1"/>
            </p:cNvSpPr>
            <p:nvPr/>
          </p:nvSpPr>
          <p:spPr bwMode="auto">
            <a:xfrm>
              <a:off x="4656" y="2400"/>
              <a:ext cx="528"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94" name="Text Box 34"/>
          <p:cNvSpPr txBox="1">
            <a:spLocks noChangeArrowheads="1"/>
          </p:cNvSpPr>
          <p:nvPr/>
        </p:nvSpPr>
        <p:spPr bwMode="auto">
          <a:xfrm>
            <a:off x="838200" y="38100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There are three kinds of nodes:</a:t>
            </a:r>
          </a:p>
        </p:txBody>
      </p:sp>
      <p:sp>
        <p:nvSpPr>
          <p:cNvPr id="15395" name="Text Box 35"/>
          <p:cNvSpPr txBox="1">
            <a:spLocks noChangeArrowheads="1"/>
          </p:cNvSpPr>
          <p:nvPr/>
        </p:nvSpPr>
        <p:spPr bwMode="auto">
          <a:xfrm>
            <a:off x="914400" y="16002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itchFamily="18" charset="0"/>
              </a:rPr>
              <a:t>A tree is composed of </a:t>
            </a:r>
            <a:r>
              <a:rPr lang="en-US" altLang="en-US">
                <a:solidFill>
                  <a:schemeClr val="tx2"/>
                </a:solidFill>
                <a:latin typeface="Times New Roman" pitchFamily="18" charset="0"/>
              </a:rPr>
              <a:t>nodes</a:t>
            </a:r>
            <a:endParaRPr lang="en-US" altLang="en-US">
              <a:latin typeface="Times New Roman" pitchFamily="18" charset="0"/>
            </a:endParaRPr>
          </a:p>
          <a:p>
            <a:pPr>
              <a:spcBef>
                <a:spcPct val="50000"/>
              </a:spcBef>
            </a:pPr>
            <a:endParaRPr lang="en-US" altLang="en-US">
              <a:latin typeface="Times New Roman" pitchFamily="18" charset="0"/>
            </a:endParaRPr>
          </a:p>
        </p:txBody>
      </p:sp>
      <p:grpSp>
        <p:nvGrpSpPr>
          <p:cNvPr id="15404" name="Group 44"/>
          <p:cNvGrpSpPr>
            <a:grpSpLocks/>
          </p:cNvGrpSpPr>
          <p:nvPr/>
        </p:nvGrpSpPr>
        <p:grpSpPr bwMode="auto">
          <a:xfrm>
            <a:off x="990600" y="4648200"/>
            <a:ext cx="4038600" cy="457200"/>
            <a:chOff x="768" y="3024"/>
            <a:chExt cx="2544" cy="288"/>
          </a:xfrm>
        </p:grpSpPr>
        <p:sp>
          <p:nvSpPr>
            <p:cNvPr id="15397" name="Oval 37"/>
            <p:cNvSpPr>
              <a:spLocks noChangeArrowheads="1"/>
            </p:cNvSpPr>
            <p:nvPr/>
          </p:nvSpPr>
          <p:spPr bwMode="auto">
            <a:xfrm>
              <a:off x="768" y="3072"/>
              <a:ext cx="192" cy="192"/>
            </a:xfrm>
            <a:prstGeom prst="ellipse">
              <a:avLst/>
            </a:prstGeom>
            <a:solidFill>
              <a:srgbClr val="00FF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Text Box 40"/>
            <p:cNvSpPr txBox="1">
              <a:spLocks noChangeArrowheads="1"/>
            </p:cNvSpPr>
            <p:nvPr/>
          </p:nvSpPr>
          <p:spPr bwMode="auto">
            <a:xfrm>
              <a:off x="960" y="3024"/>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The (one) </a:t>
              </a:r>
              <a:r>
                <a:rPr lang="en-US" altLang="en-US">
                  <a:solidFill>
                    <a:schemeClr val="tx2"/>
                  </a:solidFill>
                  <a:latin typeface="Times New Roman" pitchFamily="18" charset="0"/>
                </a:rPr>
                <a:t>root</a:t>
              </a:r>
              <a:r>
                <a:rPr lang="en-US" altLang="en-US">
                  <a:latin typeface="Times New Roman" pitchFamily="18" charset="0"/>
                </a:rPr>
                <a:t> node</a:t>
              </a:r>
            </a:p>
          </p:txBody>
        </p:sp>
      </p:grpSp>
      <p:grpSp>
        <p:nvGrpSpPr>
          <p:cNvPr id="15405" name="Group 45"/>
          <p:cNvGrpSpPr>
            <a:grpSpLocks/>
          </p:cNvGrpSpPr>
          <p:nvPr/>
        </p:nvGrpSpPr>
        <p:grpSpPr bwMode="auto">
          <a:xfrm>
            <a:off x="990600" y="5105400"/>
            <a:ext cx="4191000" cy="457200"/>
            <a:chOff x="768" y="3312"/>
            <a:chExt cx="2640" cy="288"/>
          </a:xfrm>
        </p:grpSpPr>
        <p:sp>
          <p:nvSpPr>
            <p:cNvPr id="15398" name="Oval 38"/>
            <p:cNvSpPr>
              <a:spLocks noChangeArrowheads="1"/>
            </p:cNvSpPr>
            <p:nvPr/>
          </p:nvSpPr>
          <p:spPr bwMode="auto">
            <a:xfrm>
              <a:off x="768" y="3360"/>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1" name="Text Box 41"/>
            <p:cNvSpPr txBox="1">
              <a:spLocks noChangeArrowheads="1"/>
            </p:cNvSpPr>
            <p:nvPr/>
          </p:nvSpPr>
          <p:spPr bwMode="auto">
            <a:xfrm>
              <a:off x="1008" y="3312"/>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tx2"/>
                  </a:solidFill>
                  <a:latin typeface="Times New Roman" pitchFamily="18" charset="0"/>
                </a:rPr>
                <a:t>Internal</a:t>
              </a:r>
              <a:r>
                <a:rPr lang="en-US" altLang="en-US">
                  <a:latin typeface="Times New Roman" pitchFamily="18" charset="0"/>
                </a:rPr>
                <a:t> nodes</a:t>
              </a:r>
            </a:p>
          </p:txBody>
        </p:sp>
      </p:grpSp>
      <p:grpSp>
        <p:nvGrpSpPr>
          <p:cNvPr id="15406" name="Group 46"/>
          <p:cNvGrpSpPr>
            <a:grpSpLocks/>
          </p:cNvGrpSpPr>
          <p:nvPr/>
        </p:nvGrpSpPr>
        <p:grpSpPr bwMode="auto">
          <a:xfrm>
            <a:off x="990600" y="5562600"/>
            <a:ext cx="2743200" cy="457200"/>
            <a:chOff x="768" y="3600"/>
            <a:chExt cx="1728" cy="288"/>
          </a:xfrm>
        </p:grpSpPr>
        <p:sp>
          <p:nvSpPr>
            <p:cNvPr id="15399" name="Oval 39"/>
            <p:cNvSpPr>
              <a:spLocks noChangeArrowheads="1"/>
            </p:cNvSpPr>
            <p:nvPr/>
          </p:nvSpPr>
          <p:spPr bwMode="auto">
            <a:xfrm>
              <a:off x="768" y="3648"/>
              <a:ext cx="192" cy="192"/>
            </a:xfrm>
            <a:prstGeom prst="ellipse">
              <a:avLst/>
            </a:prstGeom>
            <a:solidFill>
              <a:srgbClr val="FF0000"/>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2" name="Text Box 42"/>
            <p:cNvSpPr txBox="1">
              <a:spLocks noChangeArrowheads="1"/>
            </p:cNvSpPr>
            <p:nvPr/>
          </p:nvSpPr>
          <p:spPr bwMode="auto">
            <a:xfrm>
              <a:off x="1008" y="3600"/>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tx2"/>
                  </a:solidFill>
                  <a:latin typeface="Times New Roman" pitchFamily="18" charset="0"/>
                </a:rPr>
                <a:t>Leaf</a:t>
              </a:r>
              <a:r>
                <a:rPr lang="en-US" altLang="en-US">
                  <a:latin typeface="Times New Roman" pitchFamily="18" charset="0"/>
                </a:rPr>
                <a:t> nodes</a:t>
              </a:r>
            </a:p>
          </p:txBody>
        </p:sp>
      </p:grpSp>
      <p:sp>
        <p:nvSpPr>
          <p:cNvPr id="15407" name="Text Box 47"/>
          <p:cNvSpPr txBox="1">
            <a:spLocks noChangeArrowheads="1"/>
          </p:cNvSpPr>
          <p:nvPr/>
        </p:nvSpPr>
        <p:spPr bwMode="auto">
          <a:xfrm>
            <a:off x="4343400" y="49530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latin typeface="Times New Roman" pitchFamily="18" charset="0"/>
              </a:rPr>
              <a:t>Backtracking</a:t>
            </a:r>
            <a:r>
              <a:rPr lang="en-US" altLang="en-US">
                <a:latin typeface="Times New Roman" pitchFamily="18" charset="0"/>
              </a:rPr>
              <a:t> can be thought of as searching a tree for a particular “goal” leaf node</a:t>
            </a:r>
          </a:p>
        </p:txBody>
      </p:sp>
    </p:spTree>
    <p:extLst>
      <p:ext uri="{BB962C8B-B14F-4D97-AF65-F5344CB8AC3E}">
        <p14:creationId xmlns:p14="http://schemas.microsoft.com/office/powerpoint/2010/main" val="107597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95"/>
                                        </p:tgtEl>
                                        <p:attrNameLst>
                                          <p:attrName>style.visibility</p:attrName>
                                        </p:attrNameLst>
                                      </p:cBhvr>
                                      <p:to>
                                        <p:strVal val="visible"/>
                                      </p:to>
                                    </p:set>
                                    <p:animEffect transition="in" filter="wipe(left)">
                                      <p:cBhvr>
                                        <p:cTn id="7" dur="500"/>
                                        <p:tgtEl>
                                          <p:spTgt spid="15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403"/>
                                        </p:tgtEl>
                                        <p:attrNameLst>
                                          <p:attrName>style.visibility</p:attrName>
                                        </p:attrNameLst>
                                      </p:cBhvr>
                                      <p:to>
                                        <p:strVal val="visible"/>
                                      </p:to>
                                    </p:set>
                                    <p:animEffect transition="in" filter="dissolve">
                                      <p:cBhvr>
                                        <p:cTn id="12" dur="500"/>
                                        <p:tgtEl>
                                          <p:spTgt spid="15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94"/>
                                        </p:tgtEl>
                                        <p:attrNameLst>
                                          <p:attrName>style.visibility</p:attrName>
                                        </p:attrNameLst>
                                      </p:cBhvr>
                                      <p:to>
                                        <p:strVal val="visible"/>
                                      </p:to>
                                    </p:set>
                                    <p:animEffect transition="in" filter="wipe(left)">
                                      <p:cBhvr>
                                        <p:cTn id="17" dur="500"/>
                                        <p:tgtEl>
                                          <p:spTgt spid="15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404"/>
                                        </p:tgtEl>
                                        <p:attrNameLst>
                                          <p:attrName>style.visibility</p:attrName>
                                        </p:attrNameLst>
                                      </p:cBhvr>
                                      <p:to>
                                        <p:strVal val="visible"/>
                                      </p:to>
                                    </p:set>
                                    <p:animEffect transition="in" filter="wipe(left)">
                                      <p:cBhvr>
                                        <p:cTn id="22" dur="500"/>
                                        <p:tgtEl>
                                          <p:spTgt spid="154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405"/>
                                        </p:tgtEl>
                                        <p:attrNameLst>
                                          <p:attrName>style.visibility</p:attrName>
                                        </p:attrNameLst>
                                      </p:cBhvr>
                                      <p:to>
                                        <p:strVal val="visible"/>
                                      </p:to>
                                    </p:set>
                                    <p:animEffect transition="in" filter="wipe(left)">
                                      <p:cBhvr>
                                        <p:cTn id="27" dur="500"/>
                                        <p:tgtEl>
                                          <p:spTgt spid="154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406"/>
                                        </p:tgtEl>
                                        <p:attrNameLst>
                                          <p:attrName>style.visibility</p:attrName>
                                        </p:attrNameLst>
                                      </p:cBhvr>
                                      <p:to>
                                        <p:strVal val="visible"/>
                                      </p:to>
                                    </p:set>
                                    <p:animEffect transition="in" filter="wipe(left)">
                                      <p:cBhvr>
                                        <p:cTn id="32" dur="500"/>
                                        <p:tgtEl>
                                          <p:spTgt spid="154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407"/>
                                        </p:tgtEl>
                                        <p:attrNameLst>
                                          <p:attrName>style.visibility</p:attrName>
                                        </p:attrNameLst>
                                      </p:cBhvr>
                                      <p:to>
                                        <p:strVal val="visible"/>
                                      </p:to>
                                    </p:set>
                                    <p:animEffect transition="in" filter="wipe(left)">
                                      <p:cBhvr>
                                        <p:cTn id="37" dur="500"/>
                                        <p:tgtEl>
                                          <p:spTgt spid="15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autoUpdateAnimBg="0"/>
      <p:bldP spid="15395" grpId="0" autoUpdateAnimBg="0"/>
      <p:bldP spid="15407" grpId="0"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0"/>
          </p:nvPr>
        </p:nvSpPr>
        <p:spPr/>
        <p:txBody>
          <a:bodyPr/>
          <a:lstStyle/>
          <a:p>
            <a:fld id="{6285DDEA-03B7-4905-9122-200A6EF647F3}" type="slidenum">
              <a:rPr lang="en-US" altLang="en-US"/>
              <a:pPr/>
              <a:t>175</a:t>
            </a:fld>
            <a:endParaRPr lang="en-US" altLang="en-US"/>
          </a:p>
        </p:txBody>
      </p:sp>
      <p:sp>
        <p:nvSpPr>
          <p:cNvPr id="19458" name="Rectangle 2"/>
          <p:cNvSpPr>
            <a:spLocks noGrp="1" noChangeArrowheads="1"/>
          </p:cNvSpPr>
          <p:nvPr>
            <p:ph type="title"/>
          </p:nvPr>
        </p:nvSpPr>
        <p:spPr/>
        <p:txBody>
          <a:bodyPr/>
          <a:lstStyle/>
          <a:p>
            <a:r>
              <a:rPr lang="en-US" altLang="en-US"/>
              <a:t>Terminology II</a:t>
            </a:r>
          </a:p>
        </p:txBody>
      </p:sp>
      <p:sp>
        <p:nvSpPr>
          <p:cNvPr id="19460" name="Rectangle 4"/>
          <p:cNvSpPr>
            <a:spLocks noGrp="1" noChangeArrowheads="1"/>
          </p:cNvSpPr>
          <p:nvPr>
            <p:ph type="body" idx="1"/>
          </p:nvPr>
        </p:nvSpPr>
        <p:spPr>
          <a:xfrm>
            <a:off x="381000" y="1371600"/>
            <a:ext cx="8574088" cy="2220913"/>
          </a:xfrm>
        </p:spPr>
        <p:txBody>
          <a:bodyPr/>
          <a:lstStyle/>
          <a:p>
            <a:r>
              <a:rPr lang="en-US" altLang="en-US"/>
              <a:t>Each non-leaf node in a tree is a </a:t>
            </a:r>
            <a:r>
              <a:rPr lang="en-US" altLang="en-US">
                <a:solidFill>
                  <a:schemeClr val="tx2"/>
                </a:solidFill>
              </a:rPr>
              <a:t>parent</a:t>
            </a:r>
            <a:r>
              <a:rPr lang="en-US" altLang="en-US"/>
              <a:t> of one or more other nodes (its </a:t>
            </a:r>
            <a:r>
              <a:rPr lang="en-US" altLang="en-US">
                <a:solidFill>
                  <a:schemeClr val="tx2"/>
                </a:solidFill>
              </a:rPr>
              <a:t>children</a:t>
            </a:r>
            <a:r>
              <a:rPr lang="en-US" altLang="en-US"/>
              <a:t>)</a:t>
            </a:r>
          </a:p>
          <a:p>
            <a:r>
              <a:rPr lang="en-US" altLang="en-US"/>
              <a:t>Each node in the tree, other than the root, has exactly one </a:t>
            </a:r>
            <a:r>
              <a:rPr lang="en-US" altLang="en-US">
                <a:solidFill>
                  <a:schemeClr val="tx2"/>
                </a:solidFill>
              </a:rPr>
              <a:t>parent</a:t>
            </a:r>
            <a:endParaRPr lang="en-US" altLang="en-US"/>
          </a:p>
        </p:txBody>
      </p:sp>
      <p:grpSp>
        <p:nvGrpSpPr>
          <p:cNvPr id="19482" name="Group 26"/>
          <p:cNvGrpSpPr>
            <a:grpSpLocks/>
          </p:cNvGrpSpPr>
          <p:nvPr/>
        </p:nvGrpSpPr>
        <p:grpSpPr bwMode="auto">
          <a:xfrm>
            <a:off x="1066800" y="4038600"/>
            <a:ext cx="2667000" cy="1828800"/>
            <a:chOff x="1104" y="2448"/>
            <a:chExt cx="1680" cy="1152"/>
          </a:xfrm>
        </p:grpSpPr>
        <p:sp>
          <p:nvSpPr>
            <p:cNvPr id="19462" name="Oval 6"/>
            <p:cNvSpPr>
              <a:spLocks noChangeArrowheads="1"/>
            </p:cNvSpPr>
            <p:nvPr/>
          </p:nvSpPr>
          <p:spPr bwMode="auto">
            <a:xfrm>
              <a:off x="1344" y="2784"/>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Oval 8"/>
            <p:cNvSpPr>
              <a:spLocks noChangeArrowheads="1"/>
            </p:cNvSpPr>
            <p:nvPr/>
          </p:nvSpPr>
          <p:spPr bwMode="auto">
            <a:xfrm>
              <a:off x="2208" y="2448"/>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Oval 9"/>
            <p:cNvSpPr>
              <a:spLocks noChangeArrowheads="1"/>
            </p:cNvSpPr>
            <p:nvPr/>
          </p:nvSpPr>
          <p:spPr bwMode="auto">
            <a:xfrm>
              <a:off x="2208" y="2784"/>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Oval 10"/>
            <p:cNvSpPr>
              <a:spLocks noChangeArrowheads="1"/>
            </p:cNvSpPr>
            <p:nvPr/>
          </p:nvSpPr>
          <p:spPr bwMode="auto">
            <a:xfrm>
              <a:off x="2208" y="3120"/>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Line 11"/>
            <p:cNvSpPr>
              <a:spLocks noChangeShapeType="1"/>
            </p:cNvSpPr>
            <p:nvPr/>
          </p:nvSpPr>
          <p:spPr bwMode="auto">
            <a:xfrm>
              <a:off x="1536" y="2880"/>
              <a:ext cx="672"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12"/>
            <p:cNvSpPr>
              <a:spLocks noChangeShapeType="1"/>
            </p:cNvSpPr>
            <p:nvPr/>
          </p:nvSpPr>
          <p:spPr bwMode="auto">
            <a:xfrm flipV="1">
              <a:off x="1488" y="2592"/>
              <a:ext cx="720"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3"/>
            <p:cNvSpPr>
              <a:spLocks noChangeShapeType="1"/>
            </p:cNvSpPr>
            <p:nvPr/>
          </p:nvSpPr>
          <p:spPr bwMode="auto">
            <a:xfrm>
              <a:off x="1488" y="2928"/>
              <a:ext cx="720"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Text Box 14"/>
            <p:cNvSpPr txBox="1">
              <a:spLocks noChangeArrowheads="1"/>
            </p:cNvSpPr>
            <p:nvPr/>
          </p:nvSpPr>
          <p:spPr bwMode="auto">
            <a:xfrm>
              <a:off x="1104" y="292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parent</a:t>
              </a:r>
            </a:p>
          </p:txBody>
        </p:sp>
        <p:sp>
          <p:nvSpPr>
            <p:cNvPr id="19471" name="Text Box 15"/>
            <p:cNvSpPr txBox="1">
              <a:spLocks noChangeArrowheads="1"/>
            </p:cNvSpPr>
            <p:nvPr/>
          </p:nvSpPr>
          <p:spPr bwMode="auto">
            <a:xfrm>
              <a:off x="1968" y="3312"/>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children</a:t>
              </a:r>
            </a:p>
          </p:txBody>
        </p:sp>
      </p:grpSp>
      <p:grpSp>
        <p:nvGrpSpPr>
          <p:cNvPr id="19483" name="Group 27"/>
          <p:cNvGrpSpPr>
            <a:grpSpLocks/>
          </p:cNvGrpSpPr>
          <p:nvPr/>
        </p:nvGrpSpPr>
        <p:grpSpPr bwMode="auto">
          <a:xfrm>
            <a:off x="6513513" y="3429000"/>
            <a:ext cx="1411287" cy="2514600"/>
            <a:chOff x="3911" y="1920"/>
            <a:chExt cx="889" cy="1584"/>
          </a:xfrm>
        </p:grpSpPr>
        <p:sp>
          <p:nvSpPr>
            <p:cNvPr id="19472" name="Oval 16"/>
            <p:cNvSpPr>
              <a:spLocks noChangeArrowheads="1"/>
            </p:cNvSpPr>
            <p:nvPr/>
          </p:nvSpPr>
          <p:spPr bwMode="auto">
            <a:xfrm rot="5400000">
              <a:off x="4247" y="2183"/>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Oval 17"/>
            <p:cNvSpPr>
              <a:spLocks noChangeArrowheads="1"/>
            </p:cNvSpPr>
            <p:nvPr/>
          </p:nvSpPr>
          <p:spPr bwMode="auto">
            <a:xfrm rot="5400000">
              <a:off x="4583" y="3047"/>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Oval 18"/>
            <p:cNvSpPr>
              <a:spLocks noChangeArrowheads="1"/>
            </p:cNvSpPr>
            <p:nvPr/>
          </p:nvSpPr>
          <p:spPr bwMode="auto">
            <a:xfrm rot="5400000">
              <a:off x="4247" y="3047"/>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Oval 19"/>
            <p:cNvSpPr>
              <a:spLocks noChangeArrowheads="1"/>
            </p:cNvSpPr>
            <p:nvPr/>
          </p:nvSpPr>
          <p:spPr bwMode="auto">
            <a:xfrm rot="5400000">
              <a:off x="3911" y="3047"/>
              <a:ext cx="192" cy="192"/>
            </a:xfrm>
            <a:prstGeom prst="ellipse">
              <a:avLst/>
            </a:prstGeom>
            <a:solidFill>
              <a:srgbClr val="FFFF99"/>
            </a:solidFill>
            <a:ln w="15875">
              <a:solidFill>
                <a:schemeClr val="bg2"/>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Line 20"/>
            <p:cNvSpPr>
              <a:spLocks noChangeShapeType="1"/>
            </p:cNvSpPr>
            <p:nvPr/>
          </p:nvSpPr>
          <p:spPr bwMode="auto">
            <a:xfrm rot="5400000">
              <a:off x="4007" y="2711"/>
              <a:ext cx="672"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Line 21"/>
            <p:cNvSpPr>
              <a:spLocks noChangeShapeType="1"/>
            </p:cNvSpPr>
            <p:nvPr/>
          </p:nvSpPr>
          <p:spPr bwMode="auto">
            <a:xfrm rot="5400000" flipV="1">
              <a:off x="4151" y="2567"/>
              <a:ext cx="720"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Line 22"/>
            <p:cNvSpPr>
              <a:spLocks noChangeShapeType="1"/>
            </p:cNvSpPr>
            <p:nvPr/>
          </p:nvSpPr>
          <p:spPr bwMode="auto">
            <a:xfrm rot="5400000">
              <a:off x="3815" y="2567"/>
              <a:ext cx="720" cy="24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Text Box 23"/>
            <p:cNvSpPr txBox="1">
              <a:spLocks noChangeArrowheads="1"/>
            </p:cNvSpPr>
            <p:nvPr/>
          </p:nvSpPr>
          <p:spPr bwMode="auto">
            <a:xfrm>
              <a:off x="4032" y="1920"/>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parent</a:t>
              </a:r>
            </a:p>
          </p:txBody>
        </p:sp>
        <p:sp>
          <p:nvSpPr>
            <p:cNvPr id="19480" name="Text Box 24"/>
            <p:cNvSpPr txBox="1">
              <a:spLocks noChangeArrowheads="1"/>
            </p:cNvSpPr>
            <p:nvPr/>
          </p:nvSpPr>
          <p:spPr bwMode="auto">
            <a:xfrm>
              <a:off x="3984" y="3216"/>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children</a:t>
              </a:r>
            </a:p>
          </p:txBody>
        </p:sp>
      </p:grpSp>
      <p:sp>
        <p:nvSpPr>
          <p:cNvPr id="19484" name="Text Box 28"/>
          <p:cNvSpPr txBox="1">
            <a:spLocks noChangeArrowheads="1"/>
          </p:cNvSpPr>
          <p:nvPr/>
        </p:nvSpPr>
        <p:spPr bwMode="auto">
          <a:xfrm>
            <a:off x="3733800" y="3810000"/>
            <a:ext cx="2590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itchFamily="18" charset="0"/>
              </a:rPr>
              <a:t>Usually, however, we draw our trees </a:t>
            </a:r>
            <a:r>
              <a:rPr lang="en-US" altLang="en-US" i="1">
                <a:latin typeface="Times New Roman" pitchFamily="18" charset="0"/>
              </a:rPr>
              <a:t>downward,</a:t>
            </a:r>
            <a:r>
              <a:rPr lang="en-US" altLang="en-US">
                <a:latin typeface="Times New Roman" pitchFamily="18" charset="0"/>
              </a:rPr>
              <a:t> with the root at the top</a:t>
            </a:r>
          </a:p>
        </p:txBody>
      </p:sp>
    </p:spTree>
    <p:extLst>
      <p:ext uri="{BB962C8B-B14F-4D97-AF65-F5344CB8AC3E}">
        <p14:creationId xmlns:p14="http://schemas.microsoft.com/office/powerpoint/2010/main" val="3175561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82"/>
                                        </p:tgtEl>
                                        <p:attrNameLst>
                                          <p:attrName>style.visibility</p:attrName>
                                        </p:attrNameLst>
                                      </p:cBhvr>
                                      <p:to>
                                        <p:strVal val="visible"/>
                                      </p:to>
                                    </p:set>
                                    <p:animEffect transition="in" filter="wipe(left)">
                                      <p:cBhvr>
                                        <p:cTn id="7" dur="500"/>
                                        <p:tgtEl>
                                          <p:spTgt spid="19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84"/>
                                        </p:tgtEl>
                                        <p:attrNameLst>
                                          <p:attrName>style.visibility</p:attrName>
                                        </p:attrNameLst>
                                      </p:cBhvr>
                                      <p:to>
                                        <p:strVal val="visible"/>
                                      </p:to>
                                    </p:set>
                                    <p:animEffect transition="in" filter="wipe(left)">
                                      <p:cBhvr>
                                        <p:cTn id="12" dur="500"/>
                                        <p:tgtEl>
                                          <p:spTgt spid="19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9483"/>
                                        </p:tgtEl>
                                        <p:attrNameLst>
                                          <p:attrName>style.visibility</p:attrName>
                                        </p:attrNameLst>
                                      </p:cBhvr>
                                      <p:to>
                                        <p:strVal val="visible"/>
                                      </p:to>
                                    </p:set>
                                    <p:animEffect transition="in" filter="wipe(up)">
                                      <p:cBhvr>
                                        <p:cTn id="17"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EE228E-5FF6-49F5-A3A8-F1C37ABCD4A8}" type="slidenum">
              <a:rPr lang="en-US" altLang="en-US"/>
              <a:pPr/>
              <a:t>176</a:t>
            </a:fld>
            <a:endParaRPr lang="en-US" altLang="en-US"/>
          </a:p>
        </p:txBody>
      </p:sp>
      <p:sp>
        <p:nvSpPr>
          <p:cNvPr id="18434" name="Rectangle 2"/>
          <p:cNvSpPr>
            <a:spLocks noGrp="1" noChangeArrowheads="1"/>
          </p:cNvSpPr>
          <p:nvPr>
            <p:ph type="title"/>
          </p:nvPr>
        </p:nvSpPr>
        <p:spPr/>
        <p:txBody>
          <a:bodyPr/>
          <a:lstStyle/>
          <a:p>
            <a:r>
              <a:rPr lang="en-US" altLang="en-US"/>
              <a:t>The backtracking algorithm</a:t>
            </a:r>
          </a:p>
        </p:txBody>
      </p:sp>
      <p:sp>
        <p:nvSpPr>
          <p:cNvPr id="18435" name="Rectangle 3"/>
          <p:cNvSpPr>
            <a:spLocks noGrp="1" noChangeArrowheads="1"/>
          </p:cNvSpPr>
          <p:nvPr>
            <p:ph type="body" idx="1"/>
          </p:nvPr>
        </p:nvSpPr>
        <p:spPr/>
        <p:txBody>
          <a:bodyPr>
            <a:normAutofit lnSpcReduction="10000"/>
          </a:bodyPr>
          <a:lstStyle/>
          <a:p>
            <a:r>
              <a:rPr lang="en-US" altLang="en-US"/>
              <a:t>Backtracking is really quite simple--we “explore” each node, as follows:</a:t>
            </a:r>
          </a:p>
          <a:p>
            <a:r>
              <a:rPr lang="en-US" altLang="en-US"/>
              <a:t>To “explore” node N:</a:t>
            </a:r>
          </a:p>
          <a:p>
            <a:pPr lvl="1">
              <a:buClr>
                <a:schemeClr val="tx1"/>
              </a:buClr>
              <a:buFontTx/>
              <a:buChar char=" "/>
            </a:pPr>
            <a:r>
              <a:rPr lang="en-US" altLang="en-US">
                <a:solidFill>
                  <a:schemeClr val="tx2"/>
                </a:solidFill>
                <a:latin typeface="Trebuchet MS" pitchFamily="34" charset="0"/>
              </a:rPr>
              <a:t>1. </a:t>
            </a:r>
            <a:r>
              <a:rPr lang="en-US" altLang="en-US">
                <a:solidFill>
                  <a:schemeClr val="accent2"/>
                </a:solidFill>
                <a:latin typeface="Trebuchet MS" pitchFamily="34" charset="0"/>
              </a:rPr>
              <a:t>If N is a goal node, return “success”</a:t>
            </a:r>
          </a:p>
          <a:p>
            <a:pPr lvl="1">
              <a:buClr>
                <a:schemeClr val="tx1"/>
              </a:buClr>
              <a:buFontTx/>
              <a:buChar char=" "/>
            </a:pPr>
            <a:r>
              <a:rPr lang="en-US" altLang="en-US">
                <a:solidFill>
                  <a:schemeClr val="tx2"/>
                </a:solidFill>
                <a:latin typeface="Trebuchet MS" pitchFamily="34" charset="0"/>
              </a:rPr>
              <a:t>2.</a:t>
            </a:r>
            <a:r>
              <a:rPr lang="en-US" altLang="en-US">
                <a:solidFill>
                  <a:schemeClr val="accent2"/>
                </a:solidFill>
                <a:latin typeface="Trebuchet MS" pitchFamily="34" charset="0"/>
              </a:rPr>
              <a:t> If N is a leaf node, return “failure”</a:t>
            </a:r>
          </a:p>
          <a:p>
            <a:pPr lvl="1">
              <a:buClr>
                <a:schemeClr val="tx1"/>
              </a:buClr>
              <a:buFontTx/>
              <a:buChar char=" "/>
            </a:pPr>
            <a:r>
              <a:rPr lang="en-US" altLang="en-US">
                <a:solidFill>
                  <a:schemeClr val="tx2"/>
                </a:solidFill>
                <a:latin typeface="Trebuchet MS" pitchFamily="34" charset="0"/>
              </a:rPr>
              <a:t>3.</a:t>
            </a:r>
            <a:r>
              <a:rPr lang="en-US" altLang="en-US">
                <a:solidFill>
                  <a:schemeClr val="accent1"/>
                </a:solidFill>
                <a:latin typeface="Trebuchet MS" pitchFamily="34" charset="0"/>
              </a:rPr>
              <a:t> </a:t>
            </a:r>
            <a:r>
              <a:rPr lang="en-US" altLang="en-US">
                <a:solidFill>
                  <a:schemeClr val="accent2"/>
                </a:solidFill>
                <a:latin typeface="Trebuchet MS" pitchFamily="34" charset="0"/>
              </a:rPr>
              <a:t>For each child C of N,</a:t>
            </a:r>
          </a:p>
          <a:p>
            <a:pPr lvl="2">
              <a:buClr>
                <a:schemeClr val="tx1"/>
              </a:buClr>
              <a:buFontTx/>
              <a:buChar char=" "/>
            </a:pPr>
            <a:r>
              <a:rPr lang="en-US" altLang="en-US" sz="2400">
                <a:solidFill>
                  <a:schemeClr val="tx2"/>
                </a:solidFill>
                <a:latin typeface="Trebuchet MS" pitchFamily="34" charset="0"/>
              </a:rPr>
              <a:t>3.1.</a:t>
            </a:r>
            <a:r>
              <a:rPr lang="en-US" altLang="en-US" sz="2400">
                <a:solidFill>
                  <a:schemeClr val="accent2"/>
                </a:solidFill>
                <a:latin typeface="Trebuchet MS" pitchFamily="34" charset="0"/>
              </a:rPr>
              <a:t> Explore C</a:t>
            </a:r>
          </a:p>
          <a:p>
            <a:pPr lvl="3">
              <a:buClr>
                <a:schemeClr val="tx1"/>
              </a:buClr>
              <a:buFontTx/>
              <a:buChar char=" "/>
            </a:pPr>
            <a:r>
              <a:rPr lang="en-US" altLang="en-US" sz="2400">
                <a:solidFill>
                  <a:schemeClr val="tx2"/>
                </a:solidFill>
                <a:latin typeface="Trebuchet MS" pitchFamily="34" charset="0"/>
              </a:rPr>
              <a:t>3.1.1.</a:t>
            </a:r>
            <a:r>
              <a:rPr lang="en-US" altLang="en-US" sz="2400">
                <a:solidFill>
                  <a:schemeClr val="accent2"/>
                </a:solidFill>
                <a:latin typeface="Trebuchet MS" pitchFamily="34" charset="0"/>
              </a:rPr>
              <a:t> If C was successful, return “success”</a:t>
            </a:r>
          </a:p>
          <a:p>
            <a:pPr lvl="1">
              <a:buClr>
                <a:schemeClr val="tx1"/>
              </a:buClr>
              <a:buFontTx/>
              <a:buChar char=" "/>
            </a:pPr>
            <a:r>
              <a:rPr lang="en-US" altLang="en-US">
                <a:solidFill>
                  <a:schemeClr val="tx2"/>
                </a:solidFill>
                <a:latin typeface="Trebuchet MS" pitchFamily="34" charset="0"/>
              </a:rPr>
              <a:t>4.</a:t>
            </a:r>
            <a:r>
              <a:rPr lang="en-US" altLang="en-US">
                <a:solidFill>
                  <a:schemeClr val="accent1"/>
                </a:solidFill>
                <a:latin typeface="Trebuchet MS" pitchFamily="34" charset="0"/>
              </a:rPr>
              <a:t> </a:t>
            </a:r>
            <a:r>
              <a:rPr lang="en-US" altLang="en-US">
                <a:solidFill>
                  <a:schemeClr val="accent2"/>
                </a:solidFill>
                <a:latin typeface="Trebuchet MS" pitchFamily="34" charset="0"/>
              </a:rPr>
              <a:t>Return “failure”</a:t>
            </a:r>
          </a:p>
        </p:txBody>
      </p:sp>
    </p:spTree>
    <p:extLst>
      <p:ext uri="{BB962C8B-B14F-4D97-AF65-F5344CB8AC3E}">
        <p14:creationId xmlns:p14="http://schemas.microsoft.com/office/powerpoint/2010/main" val="294296410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1E916AD4-51F9-439C-9FE7-A55696D30359}" type="slidenum">
              <a:rPr lang="en-US" altLang="en-US"/>
              <a:pPr/>
              <a:t>177</a:t>
            </a:fld>
            <a:endParaRPr lang="en-US" altLang="en-US"/>
          </a:p>
        </p:txBody>
      </p:sp>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675481"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Optimization problems</a:t>
            </a:r>
          </a:p>
        </p:txBody>
      </p:sp>
      <p:sp>
        <p:nvSpPr>
          <p:cNvPr id="6149" name="Rectangle 5"/>
          <p:cNvSpPr>
            <a:spLocks noGrp="1" noChangeArrowheads="1"/>
          </p:cNvSpPr>
          <p:nvPr>
            <p:ph type="body" idx="1"/>
          </p:nvPr>
        </p:nvSpPr>
        <p:spPr>
          <a:xfrm>
            <a:off x="685800" y="1219200"/>
            <a:ext cx="7772400" cy="495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r>
              <a:rPr lang="en-US" altLang="en-US" dirty="0"/>
              <a:t>An </a:t>
            </a:r>
            <a:r>
              <a:rPr lang="en-US" altLang="en-US" dirty="0">
                <a:solidFill>
                  <a:schemeClr val="tx2"/>
                </a:solidFill>
              </a:rPr>
              <a:t>optimization problem</a:t>
            </a:r>
            <a:r>
              <a:rPr lang="en-US" altLang="en-US" dirty="0"/>
              <a:t> is one in which you want to find, not just </a:t>
            </a:r>
            <a:r>
              <a:rPr lang="en-US" altLang="en-US" i="1" dirty="0"/>
              <a:t>a</a:t>
            </a:r>
            <a:r>
              <a:rPr lang="en-US" altLang="en-US" dirty="0"/>
              <a:t> solution, but the </a:t>
            </a:r>
            <a:r>
              <a:rPr lang="en-US" altLang="en-US" i="1" dirty="0"/>
              <a:t>best</a:t>
            </a:r>
            <a:r>
              <a:rPr lang="en-US" altLang="en-US" dirty="0"/>
              <a:t> solution</a:t>
            </a:r>
          </a:p>
          <a:p>
            <a:r>
              <a:rPr lang="en-US" altLang="en-US" dirty="0"/>
              <a:t>A “greedy algorithm” sometimes works well for optimization problems</a:t>
            </a:r>
          </a:p>
          <a:p>
            <a:r>
              <a:rPr lang="en-US" altLang="en-US" dirty="0"/>
              <a:t>A </a:t>
            </a:r>
            <a:r>
              <a:rPr lang="en-US" altLang="en-US" dirty="0">
                <a:solidFill>
                  <a:schemeClr val="tx2"/>
                </a:solidFill>
              </a:rPr>
              <a:t>greedy algorithm</a:t>
            </a:r>
            <a:r>
              <a:rPr lang="en-US" altLang="en-US" dirty="0"/>
              <a:t> works in phases. At each phase:</a:t>
            </a:r>
          </a:p>
          <a:p>
            <a:pPr lvl="1"/>
            <a:r>
              <a:rPr lang="en-US" altLang="en-US" dirty="0"/>
              <a:t>You take the best you can get right now, without regard for future consequences</a:t>
            </a:r>
          </a:p>
          <a:p>
            <a:pPr lvl="1"/>
            <a:r>
              <a:rPr lang="en-US" altLang="en-US" dirty="0"/>
              <a:t>You hope that by choosing a </a:t>
            </a:r>
            <a:r>
              <a:rPr lang="en-US" altLang="en-US" i="1" dirty="0"/>
              <a:t>local</a:t>
            </a:r>
            <a:r>
              <a:rPr lang="en-US" altLang="en-US" dirty="0"/>
              <a:t> optimum at each step, you will end up at a </a:t>
            </a:r>
            <a:r>
              <a:rPr lang="en-US" altLang="en-US" i="1" dirty="0"/>
              <a:t>global</a:t>
            </a:r>
            <a:r>
              <a:rPr lang="en-US" altLang="en-US" dirty="0"/>
              <a:t> optimum</a:t>
            </a:r>
          </a:p>
        </p:txBody>
      </p:sp>
    </p:spTree>
    <p:extLst>
      <p:ext uri="{BB962C8B-B14F-4D97-AF65-F5344CB8AC3E}">
        <p14:creationId xmlns:p14="http://schemas.microsoft.com/office/powerpoint/2010/main" val="17425276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8E8C143D-02ED-473B-8032-6A9DA60F4D2C}" type="slidenum">
              <a:rPr lang="en-US" altLang="en-US"/>
              <a:pPr/>
              <a:t>178</a:t>
            </a:fld>
            <a:endParaRPr lang="en-US" altLang="en-US"/>
          </a:p>
        </p:txBody>
      </p:sp>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xfrm>
            <a:off x="533400"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Example: Counting money</a:t>
            </a:r>
          </a:p>
        </p:txBody>
      </p:sp>
      <p:sp>
        <p:nvSpPr>
          <p:cNvPr id="8197" name="Rectangle 5"/>
          <p:cNvSpPr>
            <a:spLocks noGrp="1" noChangeArrowheads="1"/>
          </p:cNvSpPr>
          <p:nvPr>
            <p:ph type="body" idx="1"/>
          </p:nvPr>
        </p:nvSpPr>
        <p:spPr>
          <a:xfrm>
            <a:off x="678611" y="1219200"/>
            <a:ext cx="80010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a:lnSpc>
                <a:spcPct val="90000"/>
              </a:lnSpc>
            </a:pPr>
            <a:r>
              <a:rPr lang="en-US" altLang="en-US" dirty="0"/>
              <a:t>Suppose you want to count out a certain amount of money, using the fewest possible bills and coins</a:t>
            </a:r>
          </a:p>
          <a:p>
            <a:pPr>
              <a:lnSpc>
                <a:spcPct val="90000"/>
              </a:lnSpc>
            </a:pPr>
            <a:r>
              <a:rPr lang="en-US" altLang="en-US" dirty="0"/>
              <a:t>A greedy algorithm would do this would be:</a:t>
            </a:r>
            <a:br>
              <a:rPr lang="en-US" altLang="en-US" dirty="0"/>
            </a:br>
            <a:r>
              <a:rPr lang="en-US" altLang="en-US" dirty="0">
                <a:solidFill>
                  <a:schemeClr val="tx2"/>
                </a:solidFill>
              </a:rPr>
              <a:t>At each step, take the largest possible bill or coin that does not overshoot</a:t>
            </a:r>
          </a:p>
          <a:p>
            <a:pPr lvl="1">
              <a:lnSpc>
                <a:spcPct val="90000"/>
              </a:lnSpc>
            </a:pPr>
            <a:r>
              <a:rPr lang="en-US" altLang="en-US" dirty="0"/>
              <a:t>Example: To make $6.39, you can choose:</a:t>
            </a:r>
          </a:p>
          <a:p>
            <a:pPr lvl="2">
              <a:lnSpc>
                <a:spcPct val="90000"/>
              </a:lnSpc>
            </a:pPr>
            <a:r>
              <a:rPr lang="en-US" altLang="en-US" dirty="0"/>
              <a:t>a $5 bill</a:t>
            </a:r>
          </a:p>
          <a:p>
            <a:pPr lvl="2">
              <a:lnSpc>
                <a:spcPct val="90000"/>
              </a:lnSpc>
            </a:pPr>
            <a:r>
              <a:rPr lang="en-US" altLang="en-US" dirty="0"/>
              <a:t>a $1 bill, to make $6</a:t>
            </a:r>
          </a:p>
          <a:p>
            <a:pPr lvl="2">
              <a:lnSpc>
                <a:spcPct val="90000"/>
              </a:lnSpc>
            </a:pPr>
            <a:r>
              <a:rPr lang="en-US" altLang="en-US" dirty="0"/>
              <a:t>a 25¢ coin, to make $6.25</a:t>
            </a:r>
          </a:p>
          <a:p>
            <a:pPr lvl="2">
              <a:lnSpc>
                <a:spcPct val="90000"/>
              </a:lnSpc>
            </a:pPr>
            <a:r>
              <a:rPr lang="en-US" altLang="en-US" dirty="0"/>
              <a:t>A 10¢ coin, to make $6.35</a:t>
            </a:r>
          </a:p>
          <a:p>
            <a:pPr lvl="2">
              <a:lnSpc>
                <a:spcPct val="90000"/>
              </a:lnSpc>
            </a:pPr>
            <a:r>
              <a:rPr lang="en-US" altLang="en-US" dirty="0"/>
              <a:t>four 1¢ coins, to make $6.39</a:t>
            </a:r>
          </a:p>
          <a:p>
            <a:pPr>
              <a:lnSpc>
                <a:spcPct val="90000"/>
              </a:lnSpc>
            </a:pPr>
            <a:r>
              <a:rPr lang="en-US" altLang="en-US" dirty="0"/>
              <a:t>For US money, the greedy algorithm always gives the optimum solution</a:t>
            </a:r>
          </a:p>
        </p:txBody>
      </p:sp>
    </p:spTree>
    <p:extLst>
      <p:ext uri="{BB962C8B-B14F-4D97-AF65-F5344CB8AC3E}">
        <p14:creationId xmlns:p14="http://schemas.microsoft.com/office/powerpoint/2010/main" val="41281873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2D99B9CC-6D37-4347-9D08-94830B07D660}" type="slidenum">
              <a:rPr lang="en-US" altLang="en-US"/>
              <a:pPr/>
              <a:t>179</a:t>
            </a:fld>
            <a:endParaRPr lang="en-US" altLang="en-US"/>
          </a:p>
        </p:txBody>
      </p:sp>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914400"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A failure of the greedy algorithm</a:t>
            </a:r>
          </a:p>
        </p:txBody>
      </p:sp>
      <p:sp>
        <p:nvSpPr>
          <p:cNvPr id="10245" name="Rectangle 5"/>
          <p:cNvSpPr>
            <a:spLocks noGrp="1" noChangeArrowheads="1"/>
          </p:cNvSpPr>
          <p:nvPr>
            <p:ph type="body" idx="1"/>
          </p:nvPr>
        </p:nvSpPr>
        <p:spPr>
          <a:xfrm>
            <a:off x="685800" y="1157377"/>
            <a:ext cx="7924800" cy="5105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a:lnSpc>
                <a:spcPct val="90000"/>
              </a:lnSpc>
            </a:pPr>
            <a:r>
              <a:rPr lang="en-US" altLang="en-US" dirty="0"/>
              <a:t>In some (fictional) monetary system, “</a:t>
            </a:r>
            <a:r>
              <a:rPr lang="en-US" altLang="en-US" dirty="0" err="1"/>
              <a:t>krons</a:t>
            </a:r>
            <a:r>
              <a:rPr lang="en-US" altLang="en-US" dirty="0"/>
              <a:t>” come in </a:t>
            </a:r>
            <a:r>
              <a:rPr lang="en-US" altLang="en-US" dirty="0">
                <a:solidFill>
                  <a:schemeClr val="accent2"/>
                </a:solidFill>
                <a:latin typeface="Trebuchet MS" pitchFamily="34" charset="0"/>
              </a:rPr>
              <a:t>1</a:t>
            </a:r>
            <a:r>
              <a:rPr lang="en-US" altLang="en-US" dirty="0"/>
              <a:t> </a:t>
            </a:r>
            <a:r>
              <a:rPr lang="en-US" altLang="en-US" dirty="0" err="1"/>
              <a:t>kron</a:t>
            </a:r>
            <a:r>
              <a:rPr lang="en-US" altLang="en-US" dirty="0"/>
              <a:t>, </a:t>
            </a:r>
            <a:r>
              <a:rPr lang="en-US" altLang="en-US" dirty="0">
                <a:solidFill>
                  <a:schemeClr val="accent2"/>
                </a:solidFill>
                <a:latin typeface="Trebuchet MS" pitchFamily="34" charset="0"/>
              </a:rPr>
              <a:t>7</a:t>
            </a:r>
            <a:r>
              <a:rPr lang="en-US" altLang="en-US" dirty="0"/>
              <a:t> </a:t>
            </a:r>
            <a:r>
              <a:rPr lang="en-US" altLang="en-US" dirty="0" err="1"/>
              <a:t>kron</a:t>
            </a:r>
            <a:r>
              <a:rPr lang="en-US" altLang="en-US" dirty="0"/>
              <a:t>, and </a:t>
            </a:r>
            <a:r>
              <a:rPr lang="en-US" altLang="en-US" dirty="0">
                <a:solidFill>
                  <a:schemeClr val="accent2"/>
                </a:solidFill>
                <a:latin typeface="Trebuchet MS" pitchFamily="34" charset="0"/>
              </a:rPr>
              <a:t>10</a:t>
            </a:r>
            <a:r>
              <a:rPr lang="en-US" altLang="en-US" dirty="0"/>
              <a:t> </a:t>
            </a:r>
            <a:r>
              <a:rPr lang="en-US" altLang="en-US" dirty="0" err="1"/>
              <a:t>kron</a:t>
            </a:r>
            <a:r>
              <a:rPr lang="en-US" altLang="en-US" dirty="0"/>
              <a:t> coins</a:t>
            </a:r>
          </a:p>
          <a:p>
            <a:pPr>
              <a:lnSpc>
                <a:spcPct val="90000"/>
              </a:lnSpc>
            </a:pPr>
            <a:r>
              <a:rPr lang="en-US" altLang="en-US" dirty="0"/>
              <a:t>Using a greedy algorithm to count out 15 </a:t>
            </a:r>
            <a:r>
              <a:rPr lang="en-US" altLang="en-US" dirty="0" err="1"/>
              <a:t>krons</a:t>
            </a:r>
            <a:r>
              <a:rPr lang="en-US" altLang="en-US" dirty="0"/>
              <a:t>, you would get</a:t>
            </a:r>
          </a:p>
          <a:p>
            <a:pPr lvl="1">
              <a:lnSpc>
                <a:spcPct val="90000"/>
              </a:lnSpc>
            </a:pPr>
            <a:r>
              <a:rPr lang="en-US" altLang="en-US" dirty="0"/>
              <a:t>A 10 </a:t>
            </a:r>
            <a:r>
              <a:rPr lang="en-US" altLang="en-US" dirty="0" err="1"/>
              <a:t>kron</a:t>
            </a:r>
            <a:r>
              <a:rPr lang="en-US" altLang="en-US" dirty="0"/>
              <a:t> piece</a:t>
            </a:r>
          </a:p>
          <a:p>
            <a:pPr lvl="1">
              <a:lnSpc>
                <a:spcPct val="90000"/>
              </a:lnSpc>
            </a:pPr>
            <a:r>
              <a:rPr lang="en-US" altLang="en-US" dirty="0"/>
              <a:t>Five 1 </a:t>
            </a:r>
            <a:r>
              <a:rPr lang="en-US" altLang="en-US" dirty="0" err="1"/>
              <a:t>kron</a:t>
            </a:r>
            <a:r>
              <a:rPr lang="en-US" altLang="en-US" dirty="0"/>
              <a:t> pieces, for a total of 15 </a:t>
            </a:r>
            <a:r>
              <a:rPr lang="en-US" altLang="en-US" dirty="0" err="1"/>
              <a:t>krons</a:t>
            </a:r>
            <a:endParaRPr lang="en-US" altLang="en-US" dirty="0"/>
          </a:p>
          <a:p>
            <a:pPr lvl="1">
              <a:lnSpc>
                <a:spcPct val="90000"/>
              </a:lnSpc>
            </a:pPr>
            <a:r>
              <a:rPr lang="en-US" altLang="en-US" dirty="0"/>
              <a:t>This requires six coins</a:t>
            </a:r>
          </a:p>
          <a:p>
            <a:pPr>
              <a:lnSpc>
                <a:spcPct val="90000"/>
              </a:lnSpc>
            </a:pPr>
            <a:r>
              <a:rPr lang="en-US" altLang="en-US" dirty="0"/>
              <a:t>A better solution would be to use two 7 </a:t>
            </a:r>
            <a:r>
              <a:rPr lang="en-US" altLang="en-US" dirty="0" err="1"/>
              <a:t>kron</a:t>
            </a:r>
            <a:r>
              <a:rPr lang="en-US" altLang="en-US" dirty="0"/>
              <a:t> pieces and one 1 </a:t>
            </a:r>
            <a:r>
              <a:rPr lang="en-US" altLang="en-US" dirty="0" err="1"/>
              <a:t>kron</a:t>
            </a:r>
            <a:r>
              <a:rPr lang="en-US" altLang="en-US" dirty="0"/>
              <a:t> piece</a:t>
            </a:r>
          </a:p>
          <a:p>
            <a:pPr lvl="1">
              <a:lnSpc>
                <a:spcPct val="90000"/>
              </a:lnSpc>
            </a:pPr>
            <a:r>
              <a:rPr lang="en-US" altLang="en-US" dirty="0"/>
              <a:t>This only requires three coins</a:t>
            </a:r>
          </a:p>
          <a:p>
            <a:pPr>
              <a:lnSpc>
                <a:spcPct val="90000"/>
              </a:lnSpc>
            </a:pPr>
            <a:r>
              <a:rPr lang="en-US" altLang="en-US" dirty="0"/>
              <a:t>The greedy algorithm results in a solution, but not in an optimal solution</a:t>
            </a:r>
          </a:p>
        </p:txBody>
      </p:sp>
    </p:spTree>
    <p:extLst>
      <p:ext uri="{BB962C8B-B14F-4D97-AF65-F5344CB8AC3E}">
        <p14:creationId xmlns:p14="http://schemas.microsoft.com/office/powerpoint/2010/main" val="25993784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 notation</a:t>
            </a:r>
            <a:endParaRPr lang="en-US" dirty="0"/>
          </a:p>
        </p:txBody>
      </p:sp>
      <p:sp>
        <p:nvSpPr>
          <p:cNvPr id="3" name="Content Placeholder 2"/>
          <p:cNvSpPr>
            <a:spLocks noGrp="1"/>
          </p:cNvSpPr>
          <p:nvPr>
            <p:ph idx="1"/>
          </p:nvPr>
        </p:nvSpPr>
        <p:spPr/>
        <p:txBody>
          <a:bodyPr/>
          <a:lstStyle/>
          <a:p>
            <a:r>
              <a:rPr lang="en-US" dirty="0" smtClean="0"/>
              <a:t>Filtering by dropping constants and keeping only the quickest growing term gives the </a:t>
            </a:r>
            <a:r>
              <a:rPr lang="en-US" b="1" dirty="0" smtClean="0"/>
              <a:t>asymptotic behavior</a:t>
            </a:r>
          </a:p>
          <a:p>
            <a:pPr lvl="1"/>
            <a:r>
              <a:rPr lang="en-US" dirty="0" smtClean="0"/>
              <a:t>Shows the behavior in the limit, as n tends to infinity</a:t>
            </a:r>
            <a:endParaRPr lang="en-US" dirty="0"/>
          </a:p>
        </p:txBody>
      </p:sp>
      <p:pic>
        <p:nvPicPr>
          <p:cNvPr id="2050" name="Picture 2" descr="The cubic function, in blue, overcomes the linear function, in red, after n =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09999"/>
            <a:ext cx="4634638" cy="2814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334000"/>
            <a:ext cx="2909451" cy="1200329"/>
          </a:xfrm>
          <a:prstGeom prst="rect">
            <a:avLst/>
          </a:prstGeom>
          <a:noFill/>
        </p:spPr>
        <p:txBody>
          <a:bodyPr wrap="none" rtlCol="0">
            <a:spAutoFit/>
          </a:bodyPr>
          <a:lstStyle/>
          <a:p>
            <a:r>
              <a:rPr lang="en-US" dirty="0" smtClean="0"/>
              <a:t>Blue:  f(n) = n</a:t>
            </a:r>
            <a:r>
              <a:rPr lang="en-US" baseline="30000" dirty="0" smtClean="0"/>
              <a:t>3</a:t>
            </a:r>
          </a:p>
          <a:p>
            <a:r>
              <a:rPr lang="en-US" dirty="0" smtClean="0"/>
              <a:t>Red:   g(n) = 1999n</a:t>
            </a:r>
          </a:p>
          <a:p>
            <a:r>
              <a:rPr lang="en-US" dirty="0" smtClean="0"/>
              <a:t>f(n) becomes (and remains)</a:t>
            </a:r>
          </a:p>
          <a:p>
            <a:r>
              <a:rPr lang="en-US" dirty="0" smtClean="0"/>
              <a:t>larger than g(n) for all n &gt; 44 </a:t>
            </a:r>
            <a:endParaRPr lang="en-US" dirty="0"/>
          </a:p>
        </p:txBody>
      </p:sp>
    </p:spTree>
    <p:extLst>
      <p:ext uri="{BB962C8B-B14F-4D97-AF65-F5344CB8AC3E}">
        <p14:creationId xmlns:p14="http://schemas.microsoft.com/office/powerpoint/2010/main" val="39200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Slide Number Placeholder 34"/>
          <p:cNvSpPr>
            <a:spLocks noGrp="1"/>
          </p:cNvSpPr>
          <p:nvPr>
            <p:ph type="sldNum" sz="quarter" idx="10"/>
          </p:nvPr>
        </p:nvSpPr>
        <p:spPr/>
        <p:txBody>
          <a:bodyPr/>
          <a:lstStyle/>
          <a:p>
            <a:fld id="{99247FA7-0322-4443-AD20-E59662A5ADC6}" type="slidenum">
              <a:rPr lang="en-US" altLang="en-US"/>
              <a:pPr/>
              <a:t>180</a:t>
            </a:fld>
            <a:endParaRPr lang="en-US" altLang="en-US"/>
          </a:p>
        </p:txBody>
      </p:sp>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791369"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A scheduling problem</a:t>
            </a:r>
          </a:p>
        </p:txBody>
      </p:sp>
      <p:sp>
        <p:nvSpPr>
          <p:cNvPr id="12293" name="Rectangle 5"/>
          <p:cNvSpPr>
            <a:spLocks noGrp="1" noChangeArrowheads="1"/>
          </p:cNvSpPr>
          <p:nvPr>
            <p:ph type="body" sz="half" idx="1"/>
          </p:nvPr>
        </p:nvSpPr>
        <p:spPr>
          <a:xfrm>
            <a:off x="381000" y="1371600"/>
            <a:ext cx="8574088" cy="21161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You have to run nine jobs, with running times of </a:t>
            </a:r>
            <a:r>
              <a:rPr lang="en-US" altLang="en-US" sz="2400">
                <a:solidFill>
                  <a:schemeClr val="accent2"/>
                </a:solidFill>
                <a:latin typeface="Trebuchet MS" pitchFamily="34" charset="0"/>
              </a:rPr>
              <a:t>3</a:t>
            </a:r>
            <a:r>
              <a:rPr lang="en-US" altLang="en-US" sz="2400"/>
              <a:t>, </a:t>
            </a:r>
            <a:r>
              <a:rPr lang="en-US" altLang="en-US" sz="2400">
                <a:solidFill>
                  <a:schemeClr val="accent2"/>
                </a:solidFill>
                <a:latin typeface="Trebuchet MS" pitchFamily="34" charset="0"/>
              </a:rPr>
              <a:t>5</a:t>
            </a:r>
            <a:r>
              <a:rPr lang="en-US" altLang="en-US" sz="2400"/>
              <a:t>, </a:t>
            </a:r>
            <a:r>
              <a:rPr lang="en-US" altLang="en-US" sz="2400">
                <a:solidFill>
                  <a:schemeClr val="accent2"/>
                </a:solidFill>
                <a:latin typeface="Trebuchet MS" pitchFamily="34" charset="0"/>
              </a:rPr>
              <a:t>6</a:t>
            </a:r>
            <a:r>
              <a:rPr lang="en-US" altLang="en-US" sz="2400"/>
              <a:t>, </a:t>
            </a:r>
            <a:r>
              <a:rPr lang="en-US" altLang="en-US" sz="2400">
                <a:solidFill>
                  <a:schemeClr val="accent2"/>
                </a:solidFill>
                <a:latin typeface="Trebuchet MS" pitchFamily="34" charset="0"/>
              </a:rPr>
              <a:t>10</a:t>
            </a:r>
            <a:r>
              <a:rPr lang="en-US" altLang="en-US" sz="2400"/>
              <a:t>, </a:t>
            </a:r>
            <a:r>
              <a:rPr lang="en-US" altLang="en-US" sz="2400">
                <a:solidFill>
                  <a:schemeClr val="accent2"/>
                </a:solidFill>
                <a:latin typeface="Trebuchet MS" pitchFamily="34" charset="0"/>
              </a:rPr>
              <a:t>11</a:t>
            </a:r>
            <a:r>
              <a:rPr lang="en-US" altLang="en-US" sz="2400"/>
              <a:t>, </a:t>
            </a:r>
            <a:r>
              <a:rPr lang="en-US" altLang="en-US" sz="2400">
                <a:solidFill>
                  <a:schemeClr val="accent2"/>
                </a:solidFill>
                <a:latin typeface="Trebuchet MS" pitchFamily="34" charset="0"/>
              </a:rPr>
              <a:t>14</a:t>
            </a:r>
            <a:r>
              <a:rPr lang="en-US" altLang="en-US" sz="2400"/>
              <a:t>, </a:t>
            </a:r>
            <a:r>
              <a:rPr lang="en-US" altLang="en-US" sz="2400">
                <a:solidFill>
                  <a:schemeClr val="accent2"/>
                </a:solidFill>
                <a:latin typeface="Trebuchet MS" pitchFamily="34" charset="0"/>
              </a:rPr>
              <a:t>15</a:t>
            </a:r>
            <a:r>
              <a:rPr lang="en-US" altLang="en-US" sz="2400"/>
              <a:t>, </a:t>
            </a:r>
            <a:r>
              <a:rPr lang="en-US" altLang="en-US" sz="2400">
                <a:solidFill>
                  <a:schemeClr val="accent2"/>
                </a:solidFill>
                <a:latin typeface="Trebuchet MS" pitchFamily="34" charset="0"/>
              </a:rPr>
              <a:t>18</a:t>
            </a:r>
            <a:r>
              <a:rPr lang="en-US" altLang="en-US" sz="2400"/>
              <a:t>, and </a:t>
            </a:r>
            <a:r>
              <a:rPr lang="en-US" altLang="en-US" sz="2400">
                <a:solidFill>
                  <a:schemeClr val="accent2"/>
                </a:solidFill>
                <a:latin typeface="Trebuchet MS" pitchFamily="34" charset="0"/>
              </a:rPr>
              <a:t>20</a:t>
            </a:r>
            <a:r>
              <a:rPr lang="en-US" altLang="en-US" sz="2400"/>
              <a:t> minutes</a:t>
            </a:r>
          </a:p>
          <a:p>
            <a:r>
              <a:rPr lang="en-US" altLang="en-US" sz="2400"/>
              <a:t>You have three processors on which you can run these jobs</a:t>
            </a:r>
          </a:p>
          <a:p>
            <a:r>
              <a:rPr lang="en-US" altLang="en-US" sz="2400"/>
              <a:t>You decide to do the longest-running jobs first, on whatever processor is available</a:t>
            </a:r>
          </a:p>
        </p:txBody>
      </p:sp>
      <p:grpSp>
        <p:nvGrpSpPr>
          <p:cNvPr id="12296" name="Group 8"/>
          <p:cNvGrpSpPr>
            <a:grpSpLocks/>
          </p:cNvGrpSpPr>
          <p:nvPr/>
        </p:nvGrpSpPr>
        <p:grpSpPr bwMode="auto">
          <a:xfrm>
            <a:off x="1219200" y="3657600"/>
            <a:ext cx="3802063" cy="382588"/>
            <a:chOff x="768" y="2304"/>
            <a:chExt cx="2395" cy="241"/>
          </a:xfrm>
        </p:grpSpPr>
        <p:sp>
          <p:nvSpPr>
            <p:cNvPr id="12294" name="Freeform 6"/>
            <p:cNvSpPr>
              <a:spLocks/>
            </p:cNvSpPr>
            <p:nvPr/>
          </p:nvSpPr>
          <p:spPr bwMode="auto">
            <a:xfrm>
              <a:off x="768" y="2304"/>
              <a:ext cx="2395" cy="241"/>
            </a:xfrm>
            <a:custGeom>
              <a:avLst/>
              <a:gdLst>
                <a:gd name="T0" fmla="*/ 0 w 2395"/>
                <a:gd name="T1" fmla="*/ 0 h 241"/>
                <a:gd name="T2" fmla="*/ 0 w 2395"/>
                <a:gd name="T3" fmla="*/ 240 h 241"/>
                <a:gd name="T4" fmla="*/ 2394 w 2395"/>
                <a:gd name="T5" fmla="*/ 240 h 241"/>
                <a:gd name="T6" fmla="*/ 2394 w 2395"/>
                <a:gd name="T7" fmla="*/ 0 h 241"/>
                <a:gd name="T8" fmla="*/ 0 w 2395"/>
                <a:gd name="T9" fmla="*/ 0 h 241"/>
              </a:gdLst>
              <a:ahLst/>
              <a:cxnLst>
                <a:cxn ang="0">
                  <a:pos x="T0" y="T1"/>
                </a:cxn>
                <a:cxn ang="0">
                  <a:pos x="T2" y="T3"/>
                </a:cxn>
                <a:cxn ang="0">
                  <a:pos x="T4" y="T5"/>
                </a:cxn>
                <a:cxn ang="0">
                  <a:pos x="T6" y="T7"/>
                </a:cxn>
                <a:cxn ang="0">
                  <a:pos x="T8" y="T9"/>
                </a:cxn>
              </a:cxnLst>
              <a:rect l="0" t="0" r="r" b="b"/>
              <a:pathLst>
                <a:path w="2395" h="241">
                  <a:moveTo>
                    <a:pt x="0" y="0"/>
                  </a:moveTo>
                  <a:lnTo>
                    <a:pt x="0" y="240"/>
                  </a:lnTo>
                  <a:lnTo>
                    <a:pt x="2394" y="240"/>
                  </a:lnTo>
                  <a:lnTo>
                    <a:pt x="2394"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Rectangle 7"/>
            <p:cNvSpPr>
              <a:spLocks noChangeArrowheads="1"/>
            </p:cNvSpPr>
            <p:nvPr/>
          </p:nvSpPr>
          <p:spPr bwMode="auto">
            <a:xfrm>
              <a:off x="829" y="2336"/>
              <a:ext cx="227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20</a:t>
              </a:r>
            </a:p>
          </p:txBody>
        </p:sp>
      </p:grpSp>
      <p:grpSp>
        <p:nvGrpSpPr>
          <p:cNvPr id="12299" name="Group 11"/>
          <p:cNvGrpSpPr>
            <a:grpSpLocks/>
          </p:cNvGrpSpPr>
          <p:nvPr/>
        </p:nvGrpSpPr>
        <p:grpSpPr bwMode="auto">
          <a:xfrm>
            <a:off x="1219200" y="4267200"/>
            <a:ext cx="3468688" cy="382588"/>
            <a:chOff x="768" y="2688"/>
            <a:chExt cx="2185" cy="241"/>
          </a:xfrm>
        </p:grpSpPr>
        <p:sp>
          <p:nvSpPr>
            <p:cNvPr id="12297" name="Freeform 9"/>
            <p:cNvSpPr>
              <a:spLocks/>
            </p:cNvSpPr>
            <p:nvPr/>
          </p:nvSpPr>
          <p:spPr bwMode="auto">
            <a:xfrm>
              <a:off x="768" y="2688"/>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Rectangle 10"/>
            <p:cNvSpPr>
              <a:spLocks noChangeArrowheads="1"/>
            </p:cNvSpPr>
            <p:nvPr/>
          </p:nvSpPr>
          <p:spPr bwMode="auto">
            <a:xfrm>
              <a:off x="829" y="2720"/>
              <a:ext cx="206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18</a:t>
              </a:r>
            </a:p>
          </p:txBody>
        </p:sp>
      </p:grpSp>
      <p:grpSp>
        <p:nvGrpSpPr>
          <p:cNvPr id="12302" name="Group 14"/>
          <p:cNvGrpSpPr>
            <a:grpSpLocks/>
          </p:cNvGrpSpPr>
          <p:nvPr/>
        </p:nvGrpSpPr>
        <p:grpSpPr bwMode="auto">
          <a:xfrm>
            <a:off x="1219200" y="4953000"/>
            <a:ext cx="2868613" cy="382588"/>
            <a:chOff x="768" y="3120"/>
            <a:chExt cx="1807" cy="241"/>
          </a:xfrm>
        </p:grpSpPr>
        <p:sp>
          <p:nvSpPr>
            <p:cNvPr id="12300" name="Freeform 12"/>
            <p:cNvSpPr>
              <a:spLocks/>
            </p:cNvSpPr>
            <p:nvPr/>
          </p:nvSpPr>
          <p:spPr bwMode="auto">
            <a:xfrm>
              <a:off x="768" y="3120"/>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Rectangle 13"/>
            <p:cNvSpPr>
              <a:spLocks noChangeArrowheads="1"/>
            </p:cNvSpPr>
            <p:nvPr/>
          </p:nvSpPr>
          <p:spPr bwMode="auto">
            <a:xfrm>
              <a:off x="829" y="3152"/>
              <a:ext cx="168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15</a:t>
              </a:r>
            </a:p>
          </p:txBody>
        </p:sp>
      </p:grpSp>
      <p:grpSp>
        <p:nvGrpSpPr>
          <p:cNvPr id="12305" name="Group 17"/>
          <p:cNvGrpSpPr>
            <a:grpSpLocks/>
          </p:cNvGrpSpPr>
          <p:nvPr/>
        </p:nvGrpSpPr>
        <p:grpSpPr bwMode="auto">
          <a:xfrm>
            <a:off x="4083050" y="4953000"/>
            <a:ext cx="2735263" cy="382588"/>
            <a:chOff x="2572" y="3120"/>
            <a:chExt cx="1723" cy="241"/>
          </a:xfrm>
        </p:grpSpPr>
        <p:sp>
          <p:nvSpPr>
            <p:cNvPr id="12303" name="Freeform 15"/>
            <p:cNvSpPr>
              <a:spLocks/>
            </p:cNvSpPr>
            <p:nvPr/>
          </p:nvSpPr>
          <p:spPr bwMode="auto">
            <a:xfrm>
              <a:off x="2572" y="3120"/>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Rectangle 16"/>
            <p:cNvSpPr>
              <a:spLocks noChangeArrowheads="1"/>
            </p:cNvSpPr>
            <p:nvPr/>
          </p:nvSpPr>
          <p:spPr bwMode="auto">
            <a:xfrm>
              <a:off x="2633" y="3152"/>
              <a:ext cx="160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14</a:t>
              </a:r>
            </a:p>
          </p:txBody>
        </p:sp>
      </p:grpSp>
      <p:grpSp>
        <p:nvGrpSpPr>
          <p:cNvPr id="12308" name="Group 20"/>
          <p:cNvGrpSpPr>
            <a:grpSpLocks/>
          </p:cNvGrpSpPr>
          <p:nvPr/>
        </p:nvGrpSpPr>
        <p:grpSpPr bwMode="auto">
          <a:xfrm>
            <a:off x="4679950" y="4267200"/>
            <a:ext cx="2135188" cy="382588"/>
            <a:chOff x="2948" y="2688"/>
            <a:chExt cx="1345" cy="241"/>
          </a:xfrm>
        </p:grpSpPr>
        <p:sp>
          <p:nvSpPr>
            <p:cNvPr id="12306" name="Freeform 18"/>
            <p:cNvSpPr>
              <a:spLocks/>
            </p:cNvSpPr>
            <p:nvPr/>
          </p:nvSpPr>
          <p:spPr bwMode="auto">
            <a:xfrm>
              <a:off x="2948" y="2688"/>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Rectangle 19"/>
            <p:cNvSpPr>
              <a:spLocks noChangeArrowheads="1"/>
            </p:cNvSpPr>
            <p:nvPr/>
          </p:nvSpPr>
          <p:spPr bwMode="auto">
            <a:xfrm>
              <a:off x="3009" y="2720"/>
              <a:ext cx="122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11</a:t>
              </a:r>
            </a:p>
          </p:txBody>
        </p:sp>
      </p:grpSp>
      <p:grpSp>
        <p:nvGrpSpPr>
          <p:cNvPr id="12311" name="Group 23"/>
          <p:cNvGrpSpPr>
            <a:grpSpLocks/>
          </p:cNvGrpSpPr>
          <p:nvPr/>
        </p:nvGrpSpPr>
        <p:grpSpPr bwMode="auto">
          <a:xfrm>
            <a:off x="5029200" y="3657600"/>
            <a:ext cx="1935163" cy="382588"/>
            <a:chOff x="3168" y="2304"/>
            <a:chExt cx="1219" cy="241"/>
          </a:xfrm>
        </p:grpSpPr>
        <p:sp>
          <p:nvSpPr>
            <p:cNvPr id="12309" name="Freeform 21"/>
            <p:cNvSpPr>
              <a:spLocks/>
            </p:cNvSpPr>
            <p:nvPr/>
          </p:nvSpPr>
          <p:spPr bwMode="auto">
            <a:xfrm>
              <a:off x="3168" y="2304"/>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Rectangle 22"/>
            <p:cNvSpPr>
              <a:spLocks noChangeArrowheads="1"/>
            </p:cNvSpPr>
            <p:nvPr/>
          </p:nvSpPr>
          <p:spPr bwMode="auto">
            <a:xfrm>
              <a:off x="3229" y="2336"/>
              <a:ext cx="109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10</a:t>
              </a:r>
            </a:p>
          </p:txBody>
        </p:sp>
      </p:grpSp>
      <p:grpSp>
        <p:nvGrpSpPr>
          <p:cNvPr id="12314" name="Group 26"/>
          <p:cNvGrpSpPr>
            <a:grpSpLocks/>
          </p:cNvGrpSpPr>
          <p:nvPr/>
        </p:nvGrpSpPr>
        <p:grpSpPr bwMode="auto">
          <a:xfrm>
            <a:off x="6800850" y="4267200"/>
            <a:ext cx="1201738" cy="382588"/>
            <a:chOff x="4284" y="2688"/>
            <a:chExt cx="757" cy="241"/>
          </a:xfrm>
        </p:grpSpPr>
        <p:sp>
          <p:nvSpPr>
            <p:cNvPr id="12312" name="Freeform 24"/>
            <p:cNvSpPr>
              <a:spLocks/>
            </p:cNvSpPr>
            <p:nvPr/>
          </p:nvSpPr>
          <p:spPr bwMode="auto">
            <a:xfrm>
              <a:off x="4284" y="2688"/>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Rectangle 25"/>
            <p:cNvSpPr>
              <a:spLocks noChangeArrowheads="1"/>
            </p:cNvSpPr>
            <p:nvPr/>
          </p:nvSpPr>
          <p:spPr bwMode="auto">
            <a:xfrm>
              <a:off x="4345" y="2720"/>
              <a:ext cx="63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6</a:t>
              </a:r>
            </a:p>
          </p:txBody>
        </p:sp>
      </p:grpSp>
      <p:grpSp>
        <p:nvGrpSpPr>
          <p:cNvPr id="12317" name="Group 29"/>
          <p:cNvGrpSpPr>
            <a:grpSpLocks/>
          </p:cNvGrpSpPr>
          <p:nvPr/>
        </p:nvGrpSpPr>
        <p:grpSpPr bwMode="auto">
          <a:xfrm>
            <a:off x="6824663" y="4953000"/>
            <a:ext cx="1068387" cy="382588"/>
            <a:chOff x="4299" y="3120"/>
            <a:chExt cx="673" cy="241"/>
          </a:xfrm>
        </p:grpSpPr>
        <p:sp>
          <p:nvSpPr>
            <p:cNvPr id="12315" name="Freeform 27"/>
            <p:cNvSpPr>
              <a:spLocks/>
            </p:cNvSpPr>
            <p:nvPr/>
          </p:nvSpPr>
          <p:spPr bwMode="auto">
            <a:xfrm>
              <a:off x="4299" y="3120"/>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Rectangle 28"/>
            <p:cNvSpPr>
              <a:spLocks noChangeArrowheads="1"/>
            </p:cNvSpPr>
            <p:nvPr/>
          </p:nvSpPr>
          <p:spPr bwMode="auto">
            <a:xfrm>
              <a:off x="4360" y="3152"/>
              <a:ext cx="55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5</a:t>
              </a:r>
            </a:p>
          </p:txBody>
        </p:sp>
      </p:grpSp>
      <p:grpSp>
        <p:nvGrpSpPr>
          <p:cNvPr id="12320" name="Group 32"/>
          <p:cNvGrpSpPr>
            <a:grpSpLocks/>
          </p:cNvGrpSpPr>
          <p:nvPr/>
        </p:nvGrpSpPr>
        <p:grpSpPr bwMode="auto">
          <a:xfrm>
            <a:off x="6953250" y="3657600"/>
            <a:ext cx="668338" cy="382588"/>
            <a:chOff x="4380" y="2304"/>
            <a:chExt cx="421" cy="241"/>
          </a:xfrm>
        </p:grpSpPr>
        <p:sp>
          <p:nvSpPr>
            <p:cNvPr id="12318" name="Freeform 30"/>
            <p:cNvSpPr>
              <a:spLocks/>
            </p:cNvSpPr>
            <p:nvPr/>
          </p:nvSpPr>
          <p:spPr bwMode="auto">
            <a:xfrm>
              <a:off x="4380" y="2304"/>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Rectangle 31"/>
            <p:cNvSpPr>
              <a:spLocks noChangeArrowheads="1"/>
            </p:cNvSpPr>
            <p:nvPr/>
          </p:nvSpPr>
          <p:spPr bwMode="auto">
            <a:xfrm>
              <a:off x="4441" y="2336"/>
              <a:ext cx="298"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3</a:t>
              </a:r>
            </a:p>
          </p:txBody>
        </p:sp>
      </p:grpSp>
      <p:sp>
        <p:nvSpPr>
          <p:cNvPr id="12321" name="Rectangle 33"/>
          <p:cNvSpPr>
            <a:spLocks noChangeArrowheads="1"/>
          </p:cNvSpPr>
          <p:nvPr/>
        </p:nvSpPr>
        <p:spPr bwMode="auto">
          <a:xfrm>
            <a:off x="763588" y="3429000"/>
            <a:ext cx="606425" cy="202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200000"/>
              </a:lnSpc>
              <a:spcBef>
                <a:spcPct val="50000"/>
              </a:spcBef>
            </a:pPr>
            <a:r>
              <a:rPr lang="en-US" altLang="en-US" dirty="0">
                <a:solidFill>
                  <a:schemeClr val="accent2"/>
                </a:solidFill>
                <a:latin typeface="Trebuchet MS" pitchFamily="34" charset="0"/>
              </a:rPr>
              <a:t>P1</a:t>
            </a:r>
          </a:p>
          <a:p>
            <a:pPr>
              <a:lnSpc>
                <a:spcPct val="200000"/>
              </a:lnSpc>
              <a:spcBef>
                <a:spcPct val="50000"/>
              </a:spcBef>
            </a:pPr>
            <a:r>
              <a:rPr lang="en-US" altLang="en-US" dirty="0" smtClean="0">
                <a:solidFill>
                  <a:schemeClr val="accent2"/>
                </a:solidFill>
                <a:latin typeface="Trebuchet MS" pitchFamily="34" charset="0"/>
              </a:rPr>
              <a:t>P2</a:t>
            </a:r>
            <a:endParaRPr lang="en-US" altLang="en-US" dirty="0">
              <a:solidFill>
                <a:schemeClr val="accent2"/>
              </a:solidFill>
              <a:latin typeface="Trebuchet MS" pitchFamily="34" charset="0"/>
            </a:endParaRPr>
          </a:p>
          <a:p>
            <a:pPr>
              <a:lnSpc>
                <a:spcPct val="200000"/>
              </a:lnSpc>
              <a:spcBef>
                <a:spcPct val="50000"/>
              </a:spcBef>
            </a:pPr>
            <a:r>
              <a:rPr lang="en-US" altLang="en-US" dirty="0" smtClean="0">
                <a:solidFill>
                  <a:schemeClr val="accent2"/>
                </a:solidFill>
                <a:latin typeface="Trebuchet MS" pitchFamily="34" charset="0"/>
              </a:rPr>
              <a:t>P3</a:t>
            </a:r>
            <a:endParaRPr lang="en-US" altLang="en-US" dirty="0">
              <a:solidFill>
                <a:schemeClr val="accent2"/>
              </a:solidFill>
              <a:latin typeface="Trebuchet MS" pitchFamily="34" charset="0"/>
            </a:endParaRPr>
          </a:p>
        </p:txBody>
      </p:sp>
      <p:sp>
        <p:nvSpPr>
          <p:cNvPr id="12322" name="Rectangle 34"/>
          <p:cNvSpPr>
            <a:spLocks noGrp="1" noChangeArrowheads="1"/>
          </p:cNvSpPr>
          <p:nvPr>
            <p:ph type="body" sz="half" idx="2"/>
          </p:nvPr>
        </p:nvSpPr>
        <p:spPr>
          <a:xfrm>
            <a:off x="762000" y="5638800"/>
            <a:ext cx="7696200" cy="106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Time to completion: </a:t>
            </a:r>
            <a:r>
              <a:rPr lang="en-US" altLang="en-US" sz="2400">
                <a:solidFill>
                  <a:schemeClr val="accent2"/>
                </a:solidFill>
                <a:latin typeface="Trebuchet MS" pitchFamily="34" charset="0"/>
              </a:rPr>
              <a:t>18 + 11 + 6 = 35</a:t>
            </a:r>
            <a:r>
              <a:rPr lang="en-US" altLang="en-US" sz="2400"/>
              <a:t> minutes</a:t>
            </a:r>
          </a:p>
          <a:p>
            <a:r>
              <a:rPr lang="en-US" altLang="en-US" sz="2400"/>
              <a:t>This solution isn’t bad, but we might be able to do better</a:t>
            </a:r>
          </a:p>
        </p:txBody>
      </p:sp>
    </p:spTree>
    <p:extLst>
      <p:ext uri="{BB962C8B-B14F-4D97-AF65-F5344CB8AC3E}">
        <p14:creationId xmlns:p14="http://schemas.microsoft.com/office/powerpoint/2010/main" val="40453036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321"/>
                                        </p:tgtEl>
                                        <p:attrNameLst>
                                          <p:attrName>style.visibility</p:attrName>
                                        </p:attrNameLst>
                                      </p:cBhvr>
                                      <p:to>
                                        <p:strVal val="visible"/>
                                      </p:to>
                                    </p:set>
                                    <p:animEffect transition="in" filter="wipe(up)">
                                      <p:cBhvr>
                                        <p:cTn id="22" dur="500"/>
                                        <p:tgtEl>
                                          <p:spTgt spid="123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296"/>
                                        </p:tgtEl>
                                        <p:attrNameLst>
                                          <p:attrName>style.visibility</p:attrName>
                                        </p:attrNameLst>
                                      </p:cBhvr>
                                      <p:to>
                                        <p:strVal val="visible"/>
                                      </p:to>
                                    </p:set>
                                    <p:animEffect transition="in" filter="wipe(left)">
                                      <p:cBhvr>
                                        <p:cTn id="27" dur="500"/>
                                        <p:tgtEl>
                                          <p:spTgt spid="122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wipe(left)">
                                      <p:cBhvr>
                                        <p:cTn id="32" dur="500"/>
                                        <p:tgtEl>
                                          <p:spTgt spid="122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302"/>
                                        </p:tgtEl>
                                        <p:attrNameLst>
                                          <p:attrName>style.visibility</p:attrName>
                                        </p:attrNameLst>
                                      </p:cBhvr>
                                      <p:to>
                                        <p:strVal val="visible"/>
                                      </p:to>
                                    </p:set>
                                    <p:animEffect transition="in" filter="wipe(left)">
                                      <p:cBhvr>
                                        <p:cTn id="37" dur="500"/>
                                        <p:tgtEl>
                                          <p:spTgt spid="123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305"/>
                                        </p:tgtEl>
                                        <p:attrNameLst>
                                          <p:attrName>style.visibility</p:attrName>
                                        </p:attrNameLst>
                                      </p:cBhvr>
                                      <p:to>
                                        <p:strVal val="visible"/>
                                      </p:to>
                                    </p:set>
                                    <p:animEffect transition="in" filter="wipe(left)">
                                      <p:cBhvr>
                                        <p:cTn id="42" dur="500"/>
                                        <p:tgtEl>
                                          <p:spTgt spid="123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308"/>
                                        </p:tgtEl>
                                        <p:attrNameLst>
                                          <p:attrName>style.visibility</p:attrName>
                                        </p:attrNameLst>
                                      </p:cBhvr>
                                      <p:to>
                                        <p:strVal val="visible"/>
                                      </p:to>
                                    </p:set>
                                    <p:animEffect transition="in" filter="wipe(left)">
                                      <p:cBhvr>
                                        <p:cTn id="47" dur="500"/>
                                        <p:tgtEl>
                                          <p:spTgt spid="123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311"/>
                                        </p:tgtEl>
                                        <p:attrNameLst>
                                          <p:attrName>style.visibility</p:attrName>
                                        </p:attrNameLst>
                                      </p:cBhvr>
                                      <p:to>
                                        <p:strVal val="visible"/>
                                      </p:to>
                                    </p:set>
                                    <p:animEffect transition="in" filter="wipe(left)">
                                      <p:cBhvr>
                                        <p:cTn id="52" dur="500"/>
                                        <p:tgtEl>
                                          <p:spTgt spid="123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2314"/>
                                        </p:tgtEl>
                                        <p:attrNameLst>
                                          <p:attrName>style.visibility</p:attrName>
                                        </p:attrNameLst>
                                      </p:cBhvr>
                                      <p:to>
                                        <p:strVal val="visible"/>
                                      </p:to>
                                    </p:set>
                                    <p:animEffect transition="in" filter="wipe(left)">
                                      <p:cBhvr>
                                        <p:cTn id="57" dur="500"/>
                                        <p:tgtEl>
                                          <p:spTgt spid="123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2317"/>
                                        </p:tgtEl>
                                        <p:attrNameLst>
                                          <p:attrName>style.visibility</p:attrName>
                                        </p:attrNameLst>
                                      </p:cBhvr>
                                      <p:to>
                                        <p:strVal val="visible"/>
                                      </p:to>
                                    </p:set>
                                    <p:animEffect transition="in" filter="wipe(left)">
                                      <p:cBhvr>
                                        <p:cTn id="62" dur="500"/>
                                        <p:tgtEl>
                                          <p:spTgt spid="123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2320"/>
                                        </p:tgtEl>
                                        <p:attrNameLst>
                                          <p:attrName>style.visibility</p:attrName>
                                        </p:attrNameLst>
                                      </p:cBhvr>
                                      <p:to>
                                        <p:strVal val="visible"/>
                                      </p:to>
                                    </p:set>
                                    <p:animEffect transition="in" filter="wipe(left)">
                                      <p:cBhvr>
                                        <p:cTn id="67" dur="500"/>
                                        <p:tgtEl>
                                          <p:spTgt spid="123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322">
                                            <p:txEl>
                                              <p:pRg st="0" end="0"/>
                                            </p:txEl>
                                          </p:spTgt>
                                        </p:tgtEl>
                                        <p:attrNameLst>
                                          <p:attrName>style.visibility</p:attrName>
                                        </p:attrNameLst>
                                      </p:cBhvr>
                                      <p:to>
                                        <p:strVal val="visible"/>
                                      </p:to>
                                    </p:set>
                                    <p:animEffect transition="in" filter="wipe(left)">
                                      <p:cBhvr>
                                        <p:cTn id="72" dur="500"/>
                                        <p:tgtEl>
                                          <p:spTgt spid="12322">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22">
                                            <p:txEl>
                                              <p:pRg st="1" end="1"/>
                                            </p:txEl>
                                          </p:spTgt>
                                        </p:tgtEl>
                                        <p:attrNameLst>
                                          <p:attrName>style.visibility</p:attrName>
                                        </p:attrNameLst>
                                      </p:cBhvr>
                                      <p:to>
                                        <p:strVal val="visible"/>
                                      </p:to>
                                    </p:set>
                                    <p:animEffect transition="in" filter="wipe(left)">
                                      <p:cBhvr>
                                        <p:cTn id="77" dur="500"/>
                                        <p:tgtEl>
                                          <p:spTgt spid="12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autoUpdateAnimBg="0"/>
      <p:bldP spid="12321" grpId="0" autoUpdateAnimBg="0"/>
      <p:bldP spid="12322" grpId="0" build="p" bldLvl="4"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Slide Number Placeholder 32"/>
          <p:cNvSpPr>
            <a:spLocks noGrp="1"/>
          </p:cNvSpPr>
          <p:nvPr>
            <p:ph type="sldNum" sz="quarter" idx="10"/>
          </p:nvPr>
        </p:nvSpPr>
        <p:spPr/>
        <p:txBody>
          <a:bodyPr/>
          <a:lstStyle/>
          <a:p>
            <a:fld id="{72DDD3B0-D8FA-4187-803D-84C80877D673}" type="slidenum">
              <a:rPr lang="en-US" altLang="en-US"/>
              <a:pPr/>
              <a:t>181</a:t>
            </a:fld>
            <a:endParaRPr lang="en-US" altLang="en-US"/>
          </a:p>
        </p:txBody>
      </p:sp>
      <p:sp>
        <p:nvSpPr>
          <p:cNvPr id="14340" name="Rectangle 4"/>
          <p:cNvSpPr>
            <a:spLocks noGrp="1" noChangeArrowheads="1"/>
          </p:cNvSpPr>
          <p:nvPr>
            <p:ph type="title"/>
          </p:nvPr>
        </p:nvSpPr>
        <p:spPr>
          <a:xfrm>
            <a:off x="763588"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Another approach</a:t>
            </a:r>
          </a:p>
        </p:txBody>
      </p:sp>
      <p:sp>
        <p:nvSpPr>
          <p:cNvPr id="14341" name="Rectangle 5"/>
          <p:cNvSpPr>
            <a:spLocks noGrp="1" noChangeArrowheads="1"/>
          </p:cNvSpPr>
          <p:nvPr>
            <p:ph type="body" sz="half" idx="1"/>
          </p:nvPr>
        </p:nvSpPr>
        <p:spPr>
          <a:xfrm>
            <a:off x="381000" y="1371600"/>
            <a:ext cx="8574088" cy="14351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What would be the result if you ran the </a:t>
            </a:r>
            <a:r>
              <a:rPr lang="en-US" altLang="en-US" sz="2400" i="1"/>
              <a:t>shortest</a:t>
            </a:r>
            <a:r>
              <a:rPr lang="en-US" altLang="en-US" sz="2400"/>
              <a:t> job first?</a:t>
            </a:r>
          </a:p>
          <a:p>
            <a:r>
              <a:rPr lang="en-US" altLang="en-US" sz="2400"/>
              <a:t>Again, the running times are </a:t>
            </a:r>
            <a:r>
              <a:rPr lang="en-US" altLang="en-US" sz="2400">
                <a:solidFill>
                  <a:schemeClr val="accent2"/>
                </a:solidFill>
                <a:latin typeface="Trebuchet MS" pitchFamily="34" charset="0"/>
              </a:rPr>
              <a:t>3</a:t>
            </a:r>
            <a:r>
              <a:rPr lang="en-US" altLang="en-US" sz="2400"/>
              <a:t>, </a:t>
            </a:r>
            <a:r>
              <a:rPr lang="en-US" altLang="en-US" sz="2400">
                <a:solidFill>
                  <a:schemeClr val="accent2"/>
                </a:solidFill>
                <a:latin typeface="Trebuchet MS" pitchFamily="34" charset="0"/>
              </a:rPr>
              <a:t>5</a:t>
            </a:r>
            <a:r>
              <a:rPr lang="en-US" altLang="en-US" sz="2400"/>
              <a:t>, </a:t>
            </a:r>
            <a:r>
              <a:rPr lang="en-US" altLang="en-US" sz="2400">
                <a:solidFill>
                  <a:schemeClr val="accent2"/>
                </a:solidFill>
                <a:latin typeface="Trebuchet MS" pitchFamily="34" charset="0"/>
              </a:rPr>
              <a:t>6</a:t>
            </a:r>
            <a:r>
              <a:rPr lang="en-US" altLang="en-US" sz="2400"/>
              <a:t>, </a:t>
            </a:r>
            <a:r>
              <a:rPr lang="en-US" altLang="en-US" sz="2400">
                <a:solidFill>
                  <a:schemeClr val="accent2"/>
                </a:solidFill>
                <a:latin typeface="Trebuchet MS" pitchFamily="34" charset="0"/>
              </a:rPr>
              <a:t>10</a:t>
            </a:r>
            <a:r>
              <a:rPr lang="en-US" altLang="en-US" sz="2400"/>
              <a:t>, </a:t>
            </a:r>
            <a:r>
              <a:rPr lang="en-US" altLang="en-US" sz="2400">
                <a:solidFill>
                  <a:schemeClr val="accent2"/>
                </a:solidFill>
                <a:latin typeface="Trebuchet MS" pitchFamily="34" charset="0"/>
              </a:rPr>
              <a:t>11</a:t>
            </a:r>
            <a:r>
              <a:rPr lang="en-US" altLang="en-US" sz="2400"/>
              <a:t>, </a:t>
            </a:r>
            <a:r>
              <a:rPr lang="en-US" altLang="en-US" sz="2400">
                <a:solidFill>
                  <a:schemeClr val="accent2"/>
                </a:solidFill>
                <a:latin typeface="Trebuchet MS" pitchFamily="34" charset="0"/>
              </a:rPr>
              <a:t>14</a:t>
            </a:r>
            <a:r>
              <a:rPr lang="en-US" altLang="en-US" sz="2400"/>
              <a:t>, </a:t>
            </a:r>
            <a:r>
              <a:rPr lang="en-US" altLang="en-US" sz="2400">
                <a:solidFill>
                  <a:schemeClr val="accent2"/>
                </a:solidFill>
                <a:latin typeface="Trebuchet MS" pitchFamily="34" charset="0"/>
              </a:rPr>
              <a:t>15</a:t>
            </a:r>
            <a:r>
              <a:rPr lang="en-US" altLang="en-US" sz="2400"/>
              <a:t>, </a:t>
            </a:r>
            <a:r>
              <a:rPr lang="en-US" altLang="en-US" sz="2400">
                <a:solidFill>
                  <a:schemeClr val="accent2"/>
                </a:solidFill>
                <a:latin typeface="Trebuchet MS" pitchFamily="34" charset="0"/>
              </a:rPr>
              <a:t>18</a:t>
            </a:r>
            <a:r>
              <a:rPr lang="en-US" altLang="en-US" sz="2400"/>
              <a:t>, and </a:t>
            </a:r>
            <a:r>
              <a:rPr lang="en-US" altLang="en-US" sz="2400">
                <a:solidFill>
                  <a:schemeClr val="accent2"/>
                </a:solidFill>
                <a:latin typeface="Trebuchet MS" pitchFamily="34" charset="0"/>
              </a:rPr>
              <a:t>20</a:t>
            </a:r>
            <a:r>
              <a:rPr lang="en-US" altLang="en-US" sz="2400"/>
              <a:t> minutes</a:t>
            </a:r>
          </a:p>
        </p:txBody>
      </p:sp>
      <p:sp>
        <p:nvSpPr>
          <p:cNvPr id="14342" name="Rectangle 6"/>
          <p:cNvSpPr>
            <a:spLocks noGrp="1" noChangeArrowheads="1"/>
          </p:cNvSpPr>
          <p:nvPr>
            <p:ph type="body" sz="half" idx="2"/>
          </p:nvPr>
        </p:nvSpPr>
        <p:spPr>
          <a:xfrm>
            <a:off x="609600" y="4876800"/>
            <a:ext cx="7848600" cy="1828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That wasn’t such a good idea; time to completion is now</a:t>
            </a:r>
            <a:br>
              <a:rPr lang="en-US" altLang="en-US" sz="2400"/>
            </a:br>
            <a:r>
              <a:rPr lang="en-US" altLang="en-US" sz="2400">
                <a:solidFill>
                  <a:schemeClr val="accent2"/>
                </a:solidFill>
                <a:latin typeface="Trebuchet MS" pitchFamily="34" charset="0"/>
              </a:rPr>
              <a:t>6 + 14 + 20 = 40</a:t>
            </a:r>
            <a:r>
              <a:rPr lang="en-US" altLang="en-US" sz="2400"/>
              <a:t> minutes</a:t>
            </a:r>
          </a:p>
          <a:p>
            <a:r>
              <a:rPr lang="en-US" altLang="en-US" sz="2400"/>
              <a:t>Note, however, that the greedy algorithm itself is fast</a:t>
            </a:r>
          </a:p>
          <a:p>
            <a:pPr lvl="1"/>
            <a:r>
              <a:rPr lang="en-US" altLang="en-US" sz="2000"/>
              <a:t>All we had to do at each stage was pick the minimum or maximum</a:t>
            </a:r>
          </a:p>
        </p:txBody>
      </p:sp>
      <p:grpSp>
        <p:nvGrpSpPr>
          <p:cNvPr id="14345" name="Group 9"/>
          <p:cNvGrpSpPr>
            <a:grpSpLocks/>
          </p:cNvGrpSpPr>
          <p:nvPr/>
        </p:nvGrpSpPr>
        <p:grpSpPr bwMode="auto">
          <a:xfrm>
            <a:off x="5235575" y="4343400"/>
            <a:ext cx="3802063" cy="382588"/>
            <a:chOff x="3298" y="2736"/>
            <a:chExt cx="2395" cy="241"/>
          </a:xfrm>
        </p:grpSpPr>
        <p:sp>
          <p:nvSpPr>
            <p:cNvPr id="14343" name="Freeform 7"/>
            <p:cNvSpPr>
              <a:spLocks/>
            </p:cNvSpPr>
            <p:nvPr/>
          </p:nvSpPr>
          <p:spPr bwMode="auto">
            <a:xfrm>
              <a:off x="3298" y="2736"/>
              <a:ext cx="2395" cy="241"/>
            </a:xfrm>
            <a:custGeom>
              <a:avLst/>
              <a:gdLst>
                <a:gd name="T0" fmla="*/ 0 w 2395"/>
                <a:gd name="T1" fmla="*/ 0 h 241"/>
                <a:gd name="T2" fmla="*/ 0 w 2395"/>
                <a:gd name="T3" fmla="*/ 240 h 241"/>
                <a:gd name="T4" fmla="*/ 2394 w 2395"/>
                <a:gd name="T5" fmla="*/ 240 h 241"/>
                <a:gd name="T6" fmla="*/ 2394 w 2395"/>
                <a:gd name="T7" fmla="*/ 0 h 241"/>
                <a:gd name="T8" fmla="*/ 0 w 2395"/>
                <a:gd name="T9" fmla="*/ 0 h 241"/>
              </a:gdLst>
              <a:ahLst/>
              <a:cxnLst>
                <a:cxn ang="0">
                  <a:pos x="T0" y="T1"/>
                </a:cxn>
                <a:cxn ang="0">
                  <a:pos x="T2" y="T3"/>
                </a:cxn>
                <a:cxn ang="0">
                  <a:pos x="T4" y="T5"/>
                </a:cxn>
                <a:cxn ang="0">
                  <a:pos x="T6" y="T7"/>
                </a:cxn>
                <a:cxn ang="0">
                  <a:pos x="T8" y="T9"/>
                </a:cxn>
              </a:cxnLst>
              <a:rect l="0" t="0" r="r" b="b"/>
              <a:pathLst>
                <a:path w="2395" h="241">
                  <a:moveTo>
                    <a:pt x="0" y="0"/>
                  </a:moveTo>
                  <a:lnTo>
                    <a:pt x="0" y="240"/>
                  </a:lnTo>
                  <a:lnTo>
                    <a:pt x="2394" y="240"/>
                  </a:lnTo>
                  <a:lnTo>
                    <a:pt x="2394"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Rectangle 8"/>
            <p:cNvSpPr>
              <a:spLocks noChangeArrowheads="1"/>
            </p:cNvSpPr>
            <p:nvPr/>
          </p:nvSpPr>
          <p:spPr bwMode="auto">
            <a:xfrm>
              <a:off x="3359" y="2768"/>
              <a:ext cx="227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20</a:t>
              </a:r>
            </a:p>
          </p:txBody>
        </p:sp>
      </p:grpSp>
      <p:grpSp>
        <p:nvGrpSpPr>
          <p:cNvPr id="14348" name="Group 12"/>
          <p:cNvGrpSpPr>
            <a:grpSpLocks/>
          </p:cNvGrpSpPr>
          <p:nvPr/>
        </p:nvGrpSpPr>
        <p:grpSpPr bwMode="auto">
          <a:xfrm>
            <a:off x="4495800" y="3733800"/>
            <a:ext cx="3468688" cy="382588"/>
            <a:chOff x="2832" y="2352"/>
            <a:chExt cx="2185" cy="241"/>
          </a:xfrm>
        </p:grpSpPr>
        <p:sp>
          <p:nvSpPr>
            <p:cNvPr id="14346" name="Freeform 10"/>
            <p:cNvSpPr>
              <a:spLocks/>
            </p:cNvSpPr>
            <p:nvPr/>
          </p:nvSpPr>
          <p:spPr bwMode="auto">
            <a:xfrm>
              <a:off x="2832" y="2352"/>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Rectangle 11"/>
            <p:cNvSpPr>
              <a:spLocks noChangeArrowheads="1"/>
            </p:cNvSpPr>
            <p:nvPr/>
          </p:nvSpPr>
          <p:spPr bwMode="auto">
            <a:xfrm>
              <a:off x="2893" y="2384"/>
              <a:ext cx="206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18</a:t>
              </a:r>
            </a:p>
          </p:txBody>
        </p:sp>
      </p:grpSp>
      <p:grpSp>
        <p:nvGrpSpPr>
          <p:cNvPr id="14351" name="Group 15"/>
          <p:cNvGrpSpPr>
            <a:grpSpLocks/>
          </p:cNvGrpSpPr>
          <p:nvPr/>
        </p:nvGrpSpPr>
        <p:grpSpPr bwMode="auto">
          <a:xfrm>
            <a:off x="3886200" y="3124200"/>
            <a:ext cx="2868613" cy="382588"/>
            <a:chOff x="2448" y="1968"/>
            <a:chExt cx="1807" cy="241"/>
          </a:xfrm>
        </p:grpSpPr>
        <p:sp>
          <p:nvSpPr>
            <p:cNvPr id="14349" name="Freeform 13"/>
            <p:cNvSpPr>
              <a:spLocks/>
            </p:cNvSpPr>
            <p:nvPr/>
          </p:nvSpPr>
          <p:spPr bwMode="auto">
            <a:xfrm>
              <a:off x="2448" y="1968"/>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Rectangle 14"/>
            <p:cNvSpPr>
              <a:spLocks noChangeArrowheads="1"/>
            </p:cNvSpPr>
            <p:nvPr/>
          </p:nvSpPr>
          <p:spPr bwMode="auto">
            <a:xfrm>
              <a:off x="2509" y="2000"/>
              <a:ext cx="168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15</a:t>
              </a:r>
            </a:p>
          </p:txBody>
        </p:sp>
      </p:grpSp>
      <p:grpSp>
        <p:nvGrpSpPr>
          <p:cNvPr id="14354" name="Group 18"/>
          <p:cNvGrpSpPr>
            <a:grpSpLocks/>
          </p:cNvGrpSpPr>
          <p:nvPr/>
        </p:nvGrpSpPr>
        <p:grpSpPr bwMode="auto">
          <a:xfrm>
            <a:off x="2490788" y="4343400"/>
            <a:ext cx="2735262" cy="382588"/>
            <a:chOff x="1569" y="2736"/>
            <a:chExt cx="1723" cy="241"/>
          </a:xfrm>
        </p:grpSpPr>
        <p:sp>
          <p:nvSpPr>
            <p:cNvPr id="14352" name="Freeform 16"/>
            <p:cNvSpPr>
              <a:spLocks/>
            </p:cNvSpPr>
            <p:nvPr/>
          </p:nvSpPr>
          <p:spPr bwMode="auto">
            <a:xfrm>
              <a:off x="1569" y="2736"/>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Rectangle 17"/>
            <p:cNvSpPr>
              <a:spLocks noChangeArrowheads="1"/>
            </p:cNvSpPr>
            <p:nvPr/>
          </p:nvSpPr>
          <p:spPr bwMode="auto">
            <a:xfrm>
              <a:off x="1630" y="2768"/>
              <a:ext cx="160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14</a:t>
              </a:r>
            </a:p>
          </p:txBody>
        </p:sp>
      </p:grpSp>
      <p:grpSp>
        <p:nvGrpSpPr>
          <p:cNvPr id="14357" name="Group 21"/>
          <p:cNvGrpSpPr>
            <a:grpSpLocks/>
          </p:cNvGrpSpPr>
          <p:nvPr/>
        </p:nvGrpSpPr>
        <p:grpSpPr bwMode="auto">
          <a:xfrm>
            <a:off x="2362200" y="3733800"/>
            <a:ext cx="2135188" cy="382588"/>
            <a:chOff x="1488" y="2352"/>
            <a:chExt cx="1345" cy="241"/>
          </a:xfrm>
        </p:grpSpPr>
        <p:sp>
          <p:nvSpPr>
            <p:cNvPr id="14355" name="Freeform 19"/>
            <p:cNvSpPr>
              <a:spLocks/>
            </p:cNvSpPr>
            <p:nvPr/>
          </p:nvSpPr>
          <p:spPr bwMode="auto">
            <a:xfrm>
              <a:off x="1488" y="2352"/>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Rectangle 20"/>
            <p:cNvSpPr>
              <a:spLocks noChangeArrowheads="1"/>
            </p:cNvSpPr>
            <p:nvPr/>
          </p:nvSpPr>
          <p:spPr bwMode="auto">
            <a:xfrm>
              <a:off x="1549" y="2384"/>
              <a:ext cx="122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11</a:t>
              </a:r>
            </a:p>
          </p:txBody>
        </p:sp>
      </p:grpSp>
      <p:grpSp>
        <p:nvGrpSpPr>
          <p:cNvPr id="14360" name="Group 24"/>
          <p:cNvGrpSpPr>
            <a:grpSpLocks/>
          </p:cNvGrpSpPr>
          <p:nvPr/>
        </p:nvGrpSpPr>
        <p:grpSpPr bwMode="auto">
          <a:xfrm>
            <a:off x="1958975" y="3124200"/>
            <a:ext cx="1935163" cy="382588"/>
            <a:chOff x="1234" y="1968"/>
            <a:chExt cx="1219" cy="241"/>
          </a:xfrm>
        </p:grpSpPr>
        <p:sp>
          <p:nvSpPr>
            <p:cNvPr id="14358" name="Freeform 22"/>
            <p:cNvSpPr>
              <a:spLocks/>
            </p:cNvSpPr>
            <p:nvPr/>
          </p:nvSpPr>
          <p:spPr bwMode="auto">
            <a:xfrm>
              <a:off x="1234" y="1968"/>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Rectangle 23"/>
            <p:cNvSpPr>
              <a:spLocks noChangeArrowheads="1"/>
            </p:cNvSpPr>
            <p:nvPr/>
          </p:nvSpPr>
          <p:spPr bwMode="auto">
            <a:xfrm>
              <a:off x="1295" y="2000"/>
              <a:ext cx="109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10</a:t>
              </a:r>
            </a:p>
          </p:txBody>
        </p:sp>
      </p:grpSp>
      <p:grpSp>
        <p:nvGrpSpPr>
          <p:cNvPr id="14363" name="Group 27"/>
          <p:cNvGrpSpPr>
            <a:grpSpLocks/>
          </p:cNvGrpSpPr>
          <p:nvPr/>
        </p:nvGrpSpPr>
        <p:grpSpPr bwMode="auto">
          <a:xfrm>
            <a:off x="1295400" y="4343400"/>
            <a:ext cx="1201738" cy="382588"/>
            <a:chOff x="816" y="2736"/>
            <a:chExt cx="757" cy="241"/>
          </a:xfrm>
        </p:grpSpPr>
        <p:sp>
          <p:nvSpPr>
            <p:cNvPr id="14361" name="Freeform 25"/>
            <p:cNvSpPr>
              <a:spLocks/>
            </p:cNvSpPr>
            <p:nvPr/>
          </p:nvSpPr>
          <p:spPr bwMode="auto">
            <a:xfrm>
              <a:off x="816" y="2736"/>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Rectangle 26"/>
            <p:cNvSpPr>
              <a:spLocks noChangeArrowheads="1"/>
            </p:cNvSpPr>
            <p:nvPr/>
          </p:nvSpPr>
          <p:spPr bwMode="auto">
            <a:xfrm>
              <a:off x="877" y="2768"/>
              <a:ext cx="63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6</a:t>
              </a:r>
            </a:p>
          </p:txBody>
        </p:sp>
      </p:grpSp>
      <p:grpSp>
        <p:nvGrpSpPr>
          <p:cNvPr id="14366" name="Group 30"/>
          <p:cNvGrpSpPr>
            <a:grpSpLocks/>
          </p:cNvGrpSpPr>
          <p:nvPr/>
        </p:nvGrpSpPr>
        <p:grpSpPr bwMode="auto">
          <a:xfrm>
            <a:off x="1295400" y="3733800"/>
            <a:ext cx="1068388" cy="382588"/>
            <a:chOff x="816" y="2352"/>
            <a:chExt cx="673" cy="241"/>
          </a:xfrm>
        </p:grpSpPr>
        <p:sp>
          <p:nvSpPr>
            <p:cNvPr id="14364" name="Freeform 28"/>
            <p:cNvSpPr>
              <a:spLocks/>
            </p:cNvSpPr>
            <p:nvPr/>
          </p:nvSpPr>
          <p:spPr bwMode="auto">
            <a:xfrm>
              <a:off x="816" y="2352"/>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Rectangle 29"/>
            <p:cNvSpPr>
              <a:spLocks noChangeArrowheads="1"/>
            </p:cNvSpPr>
            <p:nvPr/>
          </p:nvSpPr>
          <p:spPr bwMode="auto">
            <a:xfrm>
              <a:off x="877" y="2384"/>
              <a:ext cx="55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5</a:t>
              </a:r>
            </a:p>
          </p:txBody>
        </p:sp>
      </p:grpSp>
      <p:grpSp>
        <p:nvGrpSpPr>
          <p:cNvPr id="14369" name="Group 33"/>
          <p:cNvGrpSpPr>
            <a:grpSpLocks/>
          </p:cNvGrpSpPr>
          <p:nvPr/>
        </p:nvGrpSpPr>
        <p:grpSpPr bwMode="auto">
          <a:xfrm>
            <a:off x="1295400" y="3124200"/>
            <a:ext cx="668338" cy="382588"/>
            <a:chOff x="816" y="1968"/>
            <a:chExt cx="421" cy="241"/>
          </a:xfrm>
        </p:grpSpPr>
        <p:sp>
          <p:nvSpPr>
            <p:cNvPr id="14367" name="Freeform 31"/>
            <p:cNvSpPr>
              <a:spLocks/>
            </p:cNvSpPr>
            <p:nvPr/>
          </p:nvSpPr>
          <p:spPr bwMode="auto">
            <a:xfrm>
              <a:off x="816" y="1968"/>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Rectangle 32"/>
            <p:cNvSpPr>
              <a:spLocks noChangeArrowheads="1"/>
            </p:cNvSpPr>
            <p:nvPr/>
          </p:nvSpPr>
          <p:spPr bwMode="auto">
            <a:xfrm>
              <a:off x="877" y="2000"/>
              <a:ext cx="298"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3</a:t>
              </a:r>
            </a:p>
          </p:txBody>
        </p:sp>
      </p:grpSp>
      <p:sp>
        <p:nvSpPr>
          <p:cNvPr id="14370" name="Rectangle 34"/>
          <p:cNvSpPr>
            <a:spLocks noChangeArrowheads="1"/>
          </p:cNvSpPr>
          <p:nvPr/>
        </p:nvSpPr>
        <p:spPr bwMode="auto">
          <a:xfrm>
            <a:off x="763588" y="2895600"/>
            <a:ext cx="606425" cy="202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200000"/>
              </a:lnSpc>
              <a:spcBef>
                <a:spcPct val="50000"/>
              </a:spcBef>
            </a:pPr>
            <a:r>
              <a:rPr lang="en-US" altLang="en-US" dirty="0">
                <a:solidFill>
                  <a:schemeClr val="accent2"/>
                </a:solidFill>
                <a:latin typeface="Trebuchet MS" pitchFamily="34" charset="0"/>
              </a:rPr>
              <a:t>P1</a:t>
            </a:r>
          </a:p>
          <a:p>
            <a:pPr>
              <a:lnSpc>
                <a:spcPct val="200000"/>
              </a:lnSpc>
              <a:spcBef>
                <a:spcPct val="50000"/>
              </a:spcBef>
            </a:pPr>
            <a:r>
              <a:rPr lang="en-US" altLang="en-US" dirty="0">
                <a:solidFill>
                  <a:schemeClr val="accent2"/>
                </a:solidFill>
                <a:latin typeface="Trebuchet MS" pitchFamily="34" charset="0"/>
              </a:rPr>
              <a:t>P2</a:t>
            </a:r>
          </a:p>
          <a:p>
            <a:pPr>
              <a:lnSpc>
                <a:spcPct val="200000"/>
              </a:lnSpc>
              <a:spcBef>
                <a:spcPct val="50000"/>
              </a:spcBef>
            </a:pPr>
            <a:r>
              <a:rPr lang="en-US" altLang="en-US" dirty="0">
                <a:solidFill>
                  <a:schemeClr val="accent2"/>
                </a:solidFill>
                <a:latin typeface="Trebuchet MS" pitchFamily="34" charset="0"/>
              </a:rPr>
              <a:t>P3</a:t>
            </a:r>
          </a:p>
        </p:txBody>
      </p:sp>
    </p:spTree>
    <p:extLst>
      <p:ext uri="{BB962C8B-B14F-4D97-AF65-F5344CB8AC3E}">
        <p14:creationId xmlns:p14="http://schemas.microsoft.com/office/powerpoint/2010/main" val="9219899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70"/>
                                        </p:tgtEl>
                                        <p:attrNameLst>
                                          <p:attrName>style.visibility</p:attrName>
                                        </p:attrNameLst>
                                      </p:cBhvr>
                                      <p:to>
                                        <p:strVal val="visible"/>
                                      </p:to>
                                    </p:set>
                                    <p:animEffect transition="in" filter="wipe(up)">
                                      <p:cBhvr>
                                        <p:cTn id="17" dur="500"/>
                                        <p:tgtEl>
                                          <p:spTgt spid="143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69"/>
                                        </p:tgtEl>
                                        <p:attrNameLst>
                                          <p:attrName>style.visibility</p:attrName>
                                        </p:attrNameLst>
                                      </p:cBhvr>
                                      <p:to>
                                        <p:strVal val="visible"/>
                                      </p:to>
                                    </p:set>
                                    <p:animEffect transition="in" filter="wipe(left)">
                                      <p:cBhvr>
                                        <p:cTn id="22" dur="500"/>
                                        <p:tgtEl>
                                          <p:spTgt spid="14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366"/>
                                        </p:tgtEl>
                                        <p:attrNameLst>
                                          <p:attrName>style.visibility</p:attrName>
                                        </p:attrNameLst>
                                      </p:cBhvr>
                                      <p:to>
                                        <p:strVal val="visible"/>
                                      </p:to>
                                    </p:set>
                                    <p:animEffect transition="in" filter="wipe(left)">
                                      <p:cBhvr>
                                        <p:cTn id="27" dur="500"/>
                                        <p:tgtEl>
                                          <p:spTgt spid="143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363"/>
                                        </p:tgtEl>
                                        <p:attrNameLst>
                                          <p:attrName>style.visibility</p:attrName>
                                        </p:attrNameLst>
                                      </p:cBhvr>
                                      <p:to>
                                        <p:strVal val="visible"/>
                                      </p:to>
                                    </p:set>
                                    <p:animEffect transition="in" filter="wipe(left)">
                                      <p:cBhvr>
                                        <p:cTn id="32" dur="500"/>
                                        <p:tgtEl>
                                          <p:spTgt spid="143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360"/>
                                        </p:tgtEl>
                                        <p:attrNameLst>
                                          <p:attrName>style.visibility</p:attrName>
                                        </p:attrNameLst>
                                      </p:cBhvr>
                                      <p:to>
                                        <p:strVal val="visible"/>
                                      </p:to>
                                    </p:set>
                                    <p:animEffect transition="in" filter="wipe(left)">
                                      <p:cBhvr>
                                        <p:cTn id="37" dur="500"/>
                                        <p:tgtEl>
                                          <p:spTgt spid="143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57"/>
                                        </p:tgtEl>
                                        <p:attrNameLst>
                                          <p:attrName>style.visibility</p:attrName>
                                        </p:attrNameLst>
                                      </p:cBhvr>
                                      <p:to>
                                        <p:strVal val="visible"/>
                                      </p:to>
                                    </p:set>
                                    <p:animEffect transition="in" filter="wipe(left)">
                                      <p:cBhvr>
                                        <p:cTn id="42" dur="500"/>
                                        <p:tgtEl>
                                          <p:spTgt spid="143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4354"/>
                                        </p:tgtEl>
                                        <p:attrNameLst>
                                          <p:attrName>style.visibility</p:attrName>
                                        </p:attrNameLst>
                                      </p:cBhvr>
                                      <p:to>
                                        <p:strVal val="visible"/>
                                      </p:to>
                                    </p:set>
                                    <p:animEffect transition="in" filter="wipe(left)">
                                      <p:cBhvr>
                                        <p:cTn id="47" dur="500"/>
                                        <p:tgtEl>
                                          <p:spTgt spid="143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4351"/>
                                        </p:tgtEl>
                                        <p:attrNameLst>
                                          <p:attrName>style.visibility</p:attrName>
                                        </p:attrNameLst>
                                      </p:cBhvr>
                                      <p:to>
                                        <p:strVal val="visible"/>
                                      </p:to>
                                    </p:set>
                                    <p:animEffect transition="in" filter="wipe(left)">
                                      <p:cBhvr>
                                        <p:cTn id="52" dur="500"/>
                                        <p:tgtEl>
                                          <p:spTgt spid="143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4348"/>
                                        </p:tgtEl>
                                        <p:attrNameLst>
                                          <p:attrName>style.visibility</p:attrName>
                                        </p:attrNameLst>
                                      </p:cBhvr>
                                      <p:to>
                                        <p:strVal val="visible"/>
                                      </p:to>
                                    </p:set>
                                    <p:animEffect transition="in" filter="wipe(left)">
                                      <p:cBhvr>
                                        <p:cTn id="57" dur="500"/>
                                        <p:tgtEl>
                                          <p:spTgt spid="143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4345"/>
                                        </p:tgtEl>
                                        <p:attrNameLst>
                                          <p:attrName>style.visibility</p:attrName>
                                        </p:attrNameLst>
                                      </p:cBhvr>
                                      <p:to>
                                        <p:strVal val="visible"/>
                                      </p:to>
                                    </p:set>
                                    <p:animEffect transition="in" filter="wipe(left)">
                                      <p:cBhvr>
                                        <p:cTn id="62" dur="500"/>
                                        <p:tgtEl>
                                          <p:spTgt spid="143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342">
                                            <p:txEl>
                                              <p:pRg st="0" end="0"/>
                                            </p:txEl>
                                          </p:spTgt>
                                        </p:tgtEl>
                                        <p:attrNameLst>
                                          <p:attrName>style.visibility</p:attrName>
                                        </p:attrNameLst>
                                      </p:cBhvr>
                                      <p:to>
                                        <p:strVal val="visible"/>
                                      </p:to>
                                    </p:set>
                                    <p:animEffect transition="in" filter="wipe(left)">
                                      <p:cBhvr>
                                        <p:cTn id="67" dur="500"/>
                                        <p:tgtEl>
                                          <p:spTgt spid="14342">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342">
                                            <p:txEl>
                                              <p:pRg st="1" end="1"/>
                                            </p:txEl>
                                          </p:spTgt>
                                        </p:tgtEl>
                                        <p:attrNameLst>
                                          <p:attrName>style.visibility</p:attrName>
                                        </p:attrNameLst>
                                      </p:cBhvr>
                                      <p:to>
                                        <p:strVal val="visible"/>
                                      </p:to>
                                    </p:set>
                                    <p:animEffect transition="in" filter="wipe(left)">
                                      <p:cBhvr>
                                        <p:cTn id="72" dur="500"/>
                                        <p:tgtEl>
                                          <p:spTgt spid="14342">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342">
                                            <p:txEl>
                                              <p:pRg st="2" end="2"/>
                                            </p:txEl>
                                          </p:spTgt>
                                        </p:tgtEl>
                                        <p:attrNameLst>
                                          <p:attrName>style.visibility</p:attrName>
                                        </p:attrNameLst>
                                      </p:cBhvr>
                                      <p:to>
                                        <p:strVal val="visible"/>
                                      </p:to>
                                    </p:set>
                                    <p:animEffect transition="in" filter="wipe(left)">
                                      <p:cBhvr>
                                        <p:cTn id="77" dur="500"/>
                                        <p:tgtEl>
                                          <p:spTgt spid="143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5" autoUpdateAnimBg="0"/>
      <p:bldP spid="14342" grpId="0" build="p" bldLvl="4" autoUpdateAnimBg="0"/>
      <p:bldP spid="14370"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Slide Number Placeholder 33"/>
          <p:cNvSpPr>
            <a:spLocks noGrp="1"/>
          </p:cNvSpPr>
          <p:nvPr>
            <p:ph type="sldNum" sz="quarter" idx="10"/>
          </p:nvPr>
        </p:nvSpPr>
        <p:spPr/>
        <p:txBody>
          <a:bodyPr/>
          <a:lstStyle/>
          <a:p>
            <a:fld id="{EB481C01-D9DD-4705-BA04-BC144B276521}" type="slidenum">
              <a:rPr lang="en-US" altLang="en-US"/>
              <a:pPr/>
              <a:t>182</a:t>
            </a:fld>
            <a:endParaRPr lang="en-US" altLang="en-US"/>
          </a:p>
        </p:txBody>
      </p:sp>
      <p:sp>
        <p:nvSpPr>
          <p:cNvPr id="16388" name="Rectangle 4"/>
          <p:cNvSpPr>
            <a:spLocks noGrp="1" noChangeArrowheads="1"/>
          </p:cNvSpPr>
          <p:nvPr>
            <p:ph type="title"/>
          </p:nvPr>
        </p:nvSpPr>
        <p:spPr>
          <a:xfrm>
            <a:off x="880268"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An optimum solution</a:t>
            </a:r>
          </a:p>
        </p:txBody>
      </p:sp>
      <p:sp>
        <p:nvSpPr>
          <p:cNvPr id="16389" name="Rectangle 5"/>
          <p:cNvSpPr>
            <a:spLocks noGrp="1" noChangeArrowheads="1"/>
          </p:cNvSpPr>
          <p:nvPr>
            <p:ph type="body" sz="half" idx="2"/>
          </p:nvPr>
        </p:nvSpPr>
        <p:spPr>
          <a:xfrm>
            <a:off x="381000" y="4016375"/>
            <a:ext cx="8574088" cy="21161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This solution is clearly optimal (why?)</a:t>
            </a:r>
          </a:p>
          <a:p>
            <a:r>
              <a:rPr lang="en-US" altLang="en-US" sz="2400"/>
              <a:t>Clearly, there are other optimal solutions (why?)</a:t>
            </a:r>
          </a:p>
          <a:p>
            <a:r>
              <a:rPr lang="en-US" altLang="en-US" sz="2400"/>
              <a:t>How do we find such a solution?</a:t>
            </a:r>
          </a:p>
          <a:p>
            <a:pPr lvl="1"/>
            <a:r>
              <a:rPr lang="en-US" altLang="en-US" sz="2000"/>
              <a:t>One way: Try all possible assignments of jobs to processors</a:t>
            </a:r>
          </a:p>
          <a:p>
            <a:pPr lvl="1"/>
            <a:r>
              <a:rPr lang="en-US" altLang="en-US" sz="2000"/>
              <a:t>Unfortunately, this approach can take exponential time</a:t>
            </a:r>
          </a:p>
        </p:txBody>
      </p:sp>
      <p:sp>
        <p:nvSpPr>
          <p:cNvPr id="16390" name="Rectangle 6"/>
          <p:cNvSpPr>
            <a:spLocks noGrp="1" noChangeArrowheads="1"/>
          </p:cNvSpPr>
          <p:nvPr>
            <p:ph type="body" sz="half" idx="1"/>
          </p:nvPr>
        </p:nvSpPr>
        <p:spPr>
          <a:xfrm>
            <a:off x="381000" y="1371600"/>
            <a:ext cx="8574088" cy="5286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t>Better solutions do exist:</a:t>
            </a:r>
          </a:p>
        </p:txBody>
      </p:sp>
      <p:grpSp>
        <p:nvGrpSpPr>
          <p:cNvPr id="16419" name="Group 35"/>
          <p:cNvGrpSpPr>
            <a:grpSpLocks/>
          </p:cNvGrpSpPr>
          <p:nvPr/>
        </p:nvGrpSpPr>
        <p:grpSpPr bwMode="auto">
          <a:xfrm>
            <a:off x="763588" y="1981201"/>
            <a:ext cx="7132637" cy="2028825"/>
            <a:chOff x="481" y="1248"/>
            <a:chExt cx="4493" cy="1278"/>
          </a:xfrm>
        </p:grpSpPr>
        <p:grpSp>
          <p:nvGrpSpPr>
            <p:cNvPr id="16393" name="Group 9"/>
            <p:cNvGrpSpPr>
              <a:grpSpLocks/>
            </p:cNvGrpSpPr>
            <p:nvPr/>
          </p:nvGrpSpPr>
          <p:grpSpPr bwMode="auto">
            <a:xfrm>
              <a:off x="768" y="1392"/>
              <a:ext cx="2449" cy="241"/>
              <a:chOff x="768" y="1392"/>
              <a:chExt cx="2449" cy="241"/>
            </a:xfrm>
          </p:grpSpPr>
          <p:sp>
            <p:nvSpPr>
              <p:cNvPr id="16391" name="Freeform 7"/>
              <p:cNvSpPr>
                <a:spLocks/>
              </p:cNvSpPr>
              <p:nvPr/>
            </p:nvSpPr>
            <p:spPr bwMode="auto">
              <a:xfrm>
                <a:off x="768" y="1392"/>
                <a:ext cx="2449" cy="241"/>
              </a:xfrm>
              <a:custGeom>
                <a:avLst/>
                <a:gdLst>
                  <a:gd name="T0" fmla="*/ 0 w 2449"/>
                  <a:gd name="T1" fmla="*/ 0 h 241"/>
                  <a:gd name="T2" fmla="*/ 0 w 2449"/>
                  <a:gd name="T3" fmla="*/ 240 h 241"/>
                  <a:gd name="T4" fmla="*/ 2448 w 2449"/>
                  <a:gd name="T5" fmla="*/ 240 h 241"/>
                  <a:gd name="T6" fmla="*/ 2448 w 2449"/>
                  <a:gd name="T7" fmla="*/ 0 h 241"/>
                  <a:gd name="T8" fmla="*/ 0 w 2449"/>
                  <a:gd name="T9" fmla="*/ 0 h 241"/>
                </a:gdLst>
                <a:ahLst/>
                <a:cxnLst>
                  <a:cxn ang="0">
                    <a:pos x="T0" y="T1"/>
                  </a:cxn>
                  <a:cxn ang="0">
                    <a:pos x="T2" y="T3"/>
                  </a:cxn>
                  <a:cxn ang="0">
                    <a:pos x="T4" y="T5"/>
                  </a:cxn>
                  <a:cxn ang="0">
                    <a:pos x="T6" y="T7"/>
                  </a:cxn>
                  <a:cxn ang="0">
                    <a:pos x="T8" y="T9"/>
                  </a:cxn>
                </a:cxnLst>
                <a:rect l="0" t="0" r="r" b="b"/>
                <a:pathLst>
                  <a:path w="2449" h="241">
                    <a:moveTo>
                      <a:pt x="0" y="0"/>
                    </a:moveTo>
                    <a:lnTo>
                      <a:pt x="0" y="240"/>
                    </a:lnTo>
                    <a:lnTo>
                      <a:pt x="2448" y="240"/>
                    </a:lnTo>
                    <a:lnTo>
                      <a:pt x="2448"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Rectangle 8"/>
              <p:cNvSpPr>
                <a:spLocks noChangeArrowheads="1"/>
              </p:cNvSpPr>
              <p:nvPr/>
            </p:nvSpPr>
            <p:spPr bwMode="auto">
              <a:xfrm>
                <a:off x="829" y="1424"/>
                <a:ext cx="232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20</a:t>
                </a:r>
              </a:p>
            </p:txBody>
          </p:sp>
        </p:grpSp>
        <p:grpSp>
          <p:nvGrpSpPr>
            <p:cNvPr id="16396" name="Group 12"/>
            <p:cNvGrpSpPr>
              <a:grpSpLocks/>
            </p:cNvGrpSpPr>
            <p:nvPr/>
          </p:nvGrpSpPr>
          <p:grpSpPr bwMode="auto">
            <a:xfrm>
              <a:off x="768" y="1790"/>
              <a:ext cx="2185" cy="241"/>
              <a:chOff x="768" y="1790"/>
              <a:chExt cx="2185" cy="241"/>
            </a:xfrm>
          </p:grpSpPr>
          <p:sp>
            <p:nvSpPr>
              <p:cNvPr id="16394" name="Freeform 10"/>
              <p:cNvSpPr>
                <a:spLocks/>
              </p:cNvSpPr>
              <p:nvPr/>
            </p:nvSpPr>
            <p:spPr bwMode="auto">
              <a:xfrm>
                <a:off x="768" y="1790"/>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Rectangle 11"/>
              <p:cNvSpPr>
                <a:spLocks noChangeArrowheads="1"/>
              </p:cNvSpPr>
              <p:nvPr/>
            </p:nvSpPr>
            <p:spPr bwMode="auto">
              <a:xfrm>
                <a:off x="829" y="1822"/>
                <a:ext cx="206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18</a:t>
                </a:r>
              </a:p>
            </p:txBody>
          </p:sp>
        </p:grpSp>
        <p:grpSp>
          <p:nvGrpSpPr>
            <p:cNvPr id="16399" name="Group 15"/>
            <p:cNvGrpSpPr>
              <a:grpSpLocks/>
            </p:cNvGrpSpPr>
            <p:nvPr/>
          </p:nvGrpSpPr>
          <p:grpSpPr bwMode="auto">
            <a:xfrm>
              <a:off x="768" y="2208"/>
              <a:ext cx="1807" cy="241"/>
              <a:chOff x="768" y="2208"/>
              <a:chExt cx="1807" cy="241"/>
            </a:xfrm>
          </p:grpSpPr>
          <p:sp>
            <p:nvSpPr>
              <p:cNvPr id="16397" name="Freeform 13"/>
              <p:cNvSpPr>
                <a:spLocks/>
              </p:cNvSpPr>
              <p:nvPr/>
            </p:nvSpPr>
            <p:spPr bwMode="auto">
              <a:xfrm>
                <a:off x="768" y="2208"/>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Rectangle 14"/>
              <p:cNvSpPr>
                <a:spLocks noChangeArrowheads="1"/>
              </p:cNvSpPr>
              <p:nvPr/>
            </p:nvSpPr>
            <p:spPr bwMode="auto">
              <a:xfrm>
                <a:off x="829" y="2240"/>
                <a:ext cx="168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15</a:t>
                </a:r>
              </a:p>
            </p:txBody>
          </p:sp>
        </p:grpSp>
        <p:grpSp>
          <p:nvGrpSpPr>
            <p:cNvPr id="16402" name="Group 18"/>
            <p:cNvGrpSpPr>
              <a:grpSpLocks/>
            </p:cNvGrpSpPr>
            <p:nvPr/>
          </p:nvGrpSpPr>
          <p:grpSpPr bwMode="auto">
            <a:xfrm>
              <a:off x="3222" y="1392"/>
              <a:ext cx="1723" cy="241"/>
              <a:chOff x="3222" y="1392"/>
              <a:chExt cx="1723" cy="241"/>
            </a:xfrm>
          </p:grpSpPr>
          <p:sp>
            <p:nvSpPr>
              <p:cNvPr id="16400" name="Freeform 16"/>
              <p:cNvSpPr>
                <a:spLocks/>
              </p:cNvSpPr>
              <p:nvPr/>
            </p:nvSpPr>
            <p:spPr bwMode="auto">
              <a:xfrm>
                <a:off x="3222" y="1392"/>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Rectangle 17"/>
              <p:cNvSpPr>
                <a:spLocks noChangeArrowheads="1"/>
              </p:cNvSpPr>
              <p:nvPr/>
            </p:nvSpPr>
            <p:spPr bwMode="auto">
              <a:xfrm>
                <a:off x="3283" y="1424"/>
                <a:ext cx="160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14</a:t>
                </a:r>
              </a:p>
            </p:txBody>
          </p:sp>
        </p:grpSp>
        <p:grpSp>
          <p:nvGrpSpPr>
            <p:cNvPr id="16405" name="Group 21"/>
            <p:cNvGrpSpPr>
              <a:grpSpLocks/>
            </p:cNvGrpSpPr>
            <p:nvPr/>
          </p:nvGrpSpPr>
          <p:grpSpPr bwMode="auto">
            <a:xfrm>
              <a:off x="2948" y="1790"/>
              <a:ext cx="1345" cy="241"/>
              <a:chOff x="2948" y="1790"/>
              <a:chExt cx="1345" cy="241"/>
            </a:xfrm>
          </p:grpSpPr>
          <p:sp>
            <p:nvSpPr>
              <p:cNvPr id="16403" name="Freeform 19"/>
              <p:cNvSpPr>
                <a:spLocks/>
              </p:cNvSpPr>
              <p:nvPr/>
            </p:nvSpPr>
            <p:spPr bwMode="auto">
              <a:xfrm>
                <a:off x="2948" y="1790"/>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Rectangle 20"/>
              <p:cNvSpPr>
                <a:spLocks noChangeArrowheads="1"/>
              </p:cNvSpPr>
              <p:nvPr/>
            </p:nvSpPr>
            <p:spPr bwMode="auto">
              <a:xfrm>
                <a:off x="3009" y="1822"/>
                <a:ext cx="122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11</a:t>
                </a:r>
              </a:p>
            </p:txBody>
          </p:sp>
        </p:grpSp>
        <p:grpSp>
          <p:nvGrpSpPr>
            <p:cNvPr id="16408" name="Group 24"/>
            <p:cNvGrpSpPr>
              <a:grpSpLocks/>
            </p:cNvGrpSpPr>
            <p:nvPr/>
          </p:nvGrpSpPr>
          <p:grpSpPr bwMode="auto">
            <a:xfrm>
              <a:off x="2574" y="2208"/>
              <a:ext cx="1219" cy="241"/>
              <a:chOff x="2574" y="2208"/>
              <a:chExt cx="1219" cy="241"/>
            </a:xfrm>
          </p:grpSpPr>
          <p:sp>
            <p:nvSpPr>
              <p:cNvPr id="16406" name="Freeform 22"/>
              <p:cNvSpPr>
                <a:spLocks/>
              </p:cNvSpPr>
              <p:nvPr/>
            </p:nvSpPr>
            <p:spPr bwMode="auto">
              <a:xfrm>
                <a:off x="2574" y="2208"/>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Rectangle 23"/>
              <p:cNvSpPr>
                <a:spLocks noChangeArrowheads="1"/>
              </p:cNvSpPr>
              <p:nvPr/>
            </p:nvSpPr>
            <p:spPr bwMode="auto">
              <a:xfrm>
                <a:off x="2635" y="2240"/>
                <a:ext cx="109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10</a:t>
                </a:r>
              </a:p>
            </p:txBody>
          </p:sp>
        </p:grpSp>
        <p:grpSp>
          <p:nvGrpSpPr>
            <p:cNvPr id="16411" name="Group 27"/>
            <p:cNvGrpSpPr>
              <a:grpSpLocks/>
            </p:cNvGrpSpPr>
            <p:nvPr/>
          </p:nvGrpSpPr>
          <p:grpSpPr bwMode="auto">
            <a:xfrm>
              <a:off x="3792" y="2208"/>
              <a:ext cx="757" cy="241"/>
              <a:chOff x="3792" y="2208"/>
              <a:chExt cx="757" cy="241"/>
            </a:xfrm>
          </p:grpSpPr>
          <p:sp>
            <p:nvSpPr>
              <p:cNvPr id="16409" name="Freeform 25"/>
              <p:cNvSpPr>
                <a:spLocks/>
              </p:cNvSpPr>
              <p:nvPr/>
            </p:nvSpPr>
            <p:spPr bwMode="auto">
              <a:xfrm>
                <a:off x="3792" y="2208"/>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solidFill>
                <a:srgbClr val="FFB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Rectangle 26"/>
              <p:cNvSpPr>
                <a:spLocks noChangeArrowheads="1"/>
              </p:cNvSpPr>
              <p:nvPr/>
            </p:nvSpPr>
            <p:spPr bwMode="auto">
              <a:xfrm>
                <a:off x="3853" y="2240"/>
                <a:ext cx="63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6</a:t>
                </a:r>
              </a:p>
            </p:txBody>
          </p:sp>
        </p:grpSp>
        <p:grpSp>
          <p:nvGrpSpPr>
            <p:cNvPr id="16414" name="Group 30"/>
            <p:cNvGrpSpPr>
              <a:grpSpLocks/>
            </p:cNvGrpSpPr>
            <p:nvPr/>
          </p:nvGrpSpPr>
          <p:grpSpPr bwMode="auto">
            <a:xfrm>
              <a:off x="4292" y="1790"/>
              <a:ext cx="673" cy="241"/>
              <a:chOff x="4292" y="1790"/>
              <a:chExt cx="673" cy="241"/>
            </a:xfrm>
          </p:grpSpPr>
          <p:sp>
            <p:nvSpPr>
              <p:cNvPr id="16412" name="Freeform 28"/>
              <p:cNvSpPr>
                <a:spLocks/>
              </p:cNvSpPr>
              <p:nvPr/>
            </p:nvSpPr>
            <p:spPr bwMode="auto">
              <a:xfrm>
                <a:off x="4292" y="1790"/>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solidFill>
                <a:srgbClr val="BFFFF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3" name="Rectangle 29"/>
              <p:cNvSpPr>
                <a:spLocks noChangeArrowheads="1"/>
              </p:cNvSpPr>
              <p:nvPr/>
            </p:nvSpPr>
            <p:spPr bwMode="auto">
              <a:xfrm>
                <a:off x="4353" y="1822"/>
                <a:ext cx="55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5</a:t>
                </a:r>
              </a:p>
            </p:txBody>
          </p:sp>
        </p:grpSp>
        <p:grpSp>
          <p:nvGrpSpPr>
            <p:cNvPr id="16417" name="Group 33"/>
            <p:cNvGrpSpPr>
              <a:grpSpLocks/>
            </p:cNvGrpSpPr>
            <p:nvPr/>
          </p:nvGrpSpPr>
          <p:grpSpPr bwMode="auto">
            <a:xfrm>
              <a:off x="4553" y="2208"/>
              <a:ext cx="421" cy="241"/>
              <a:chOff x="4553" y="2208"/>
              <a:chExt cx="421" cy="241"/>
            </a:xfrm>
          </p:grpSpPr>
          <p:sp>
            <p:nvSpPr>
              <p:cNvPr id="16415" name="Freeform 31"/>
              <p:cNvSpPr>
                <a:spLocks/>
              </p:cNvSpPr>
              <p:nvPr/>
            </p:nvSpPr>
            <p:spPr bwMode="auto">
              <a:xfrm>
                <a:off x="4553" y="2208"/>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solidFill>
                <a:srgbClr val="FFFFBF"/>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Rectangle 32"/>
              <p:cNvSpPr>
                <a:spLocks noChangeArrowheads="1"/>
              </p:cNvSpPr>
              <p:nvPr/>
            </p:nvSpPr>
            <p:spPr bwMode="auto">
              <a:xfrm>
                <a:off x="4614" y="2240"/>
                <a:ext cx="298"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a:solidFill>
                      <a:schemeClr val="accent2"/>
                    </a:solidFill>
                    <a:latin typeface="Trebuchet MS" pitchFamily="34" charset="0"/>
                  </a:rPr>
                  <a:t>3</a:t>
                </a:r>
              </a:p>
            </p:txBody>
          </p:sp>
        </p:grpSp>
        <p:sp>
          <p:nvSpPr>
            <p:cNvPr id="16418" name="Rectangle 34"/>
            <p:cNvSpPr>
              <a:spLocks noChangeArrowheads="1"/>
            </p:cNvSpPr>
            <p:nvPr/>
          </p:nvSpPr>
          <p:spPr bwMode="auto">
            <a:xfrm>
              <a:off x="481" y="1248"/>
              <a:ext cx="382" cy="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200000"/>
                </a:lnSpc>
                <a:spcBef>
                  <a:spcPct val="50000"/>
                </a:spcBef>
              </a:pPr>
              <a:r>
                <a:rPr lang="en-US" altLang="en-US" dirty="0">
                  <a:solidFill>
                    <a:schemeClr val="accent2"/>
                  </a:solidFill>
                  <a:latin typeface="Trebuchet MS" pitchFamily="34" charset="0"/>
                </a:rPr>
                <a:t>P1</a:t>
              </a:r>
            </a:p>
            <a:p>
              <a:pPr>
                <a:lnSpc>
                  <a:spcPct val="200000"/>
                </a:lnSpc>
                <a:spcBef>
                  <a:spcPct val="50000"/>
                </a:spcBef>
              </a:pPr>
              <a:r>
                <a:rPr lang="en-US" altLang="en-US" dirty="0">
                  <a:solidFill>
                    <a:schemeClr val="accent2"/>
                  </a:solidFill>
                  <a:latin typeface="Trebuchet MS" pitchFamily="34" charset="0"/>
                </a:rPr>
                <a:t>P2</a:t>
              </a:r>
            </a:p>
            <a:p>
              <a:pPr>
                <a:lnSpc>
                  <a:spcPct val="200000"/>
                </a:lnSpc>
                <a:spcBef>
                  <a:spcPct val="50000"/>
                </a:spcBef>
              </a:pPr>
              <a:r>
                <a:rPr lang="en-US" altLang="en-US" dirty="0">
                  <a:solidFill>
                    <a:schemeClr val="accent2"/>
                  </a:solidFill>
                  <a:latin typeface="Trebuchet MS" pitchFamily="34" charset="0"/>
                </a:rPr>
                <a:t>P3</a:t>
              </a:r>
            </a:p>
          </p:txBody>
        </p:sp>
      </p:grpSp>
    </p:spTree>
    <p:extLst>
      <p:ext uri="{BB962C8B-B14F-4D97-AF65-F5344CB8AC3E}">
        <p14:creationId xmlns:p14="http://schemas.microsoft.com/office/powerpoint/2010/main" val="23028226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wipe(left)">
                                      <p:cBhvr>
                                        <p:cTn id="7" dur="500"/>
                                        <p:tgtEl>
                                          <p:spTgt spid="163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419"/>
                                        </p:tgtEl>
                                        <p:attrNameLst>
                                          <p:attrName>style.visibility</p:attrName>
                                        </p:attrNameLst>
                                      </p:cBhvr>
                                      <p:to>
                                        <p:strVal val="visible"/>
                                      </p:to>
                                    </p:set>
                                    <p:animEffect transition="in" filter="wipe(left)">
                                      <p:cBhvr>
                                        <p:cTn id="12" dur="500"/>
                                        <p:tgtEl>
                                          <p:spTgt spid="16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0" end="0"/>
                                            </p:txEl>
                                          </p:spTgt>
                                        </p:tgtEl>
                                        <p:attrNameLst>
                                          <p:attrName>style.visibility</p:attrName>
                                        </p:attrNameLst>
                                      </p:cBhvr>
                                      <p:to>
                                        <p:strVal val="visible"/>
                                      </p:to>
                                    </p:set>
                                    <p:animEffect transition="in" filter="wipe(left)">
                                      <p:cBhvr>
                                        <p:cTn id="17" dur="500"/>
                                        <p:tgtEl>
                                          <p:spTgt spid="1638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1" end="1"/>
                                            </p:txEl>
                                          </p:spTgt>
                                        </p:tgtEl>
                                        <p:attrNameLst>
                                          <p:attrName>style.visibility</p:attrName>
                                        </p:attrNameLst>
                                      </p:cBhvr>
                                      <p:to>
                                        <p:strVal val="visible"/>
                                      </p:to>
                                    </p:set>
                                    <p:animEffect transition="in" filter="wipe(left)">
                                      <p:cBhvr>
                                        <p:cTn id="22" dur="500"/>
                                        <p:tgtEl>
                                          <p:spTgt spid="1638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9">
                                            <p:txEl>
                                              <p:pRg st="2" end="2"/>
                                            </p:txEl>
                                          </p:spTgt>
                                        </p:tgtEl>
                                        <p:attrNameLst>
                                          <p:attrName>style.visibility</p:attrName>
                                        </p:attrNameLst>
                                      </p:cBhvr>
                                      <p:to>
                                        <p:strVal val="visible"/>
                                      </p:to>
                                    </p:set>
                                    <p:animEffect transition="in" filter="wipe(left)">
                                      <p:cBhvr>
                                        <p:cTn id="27" dur="500"/>
                                        <p:tgtEl>
                                          <p:spTgt spid="1638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9">
                                            <p:txEl>
                                              <p:pRg st="3" end="3"/>
                                            </p:txEl>
                                          </p:spTgt>
                                        </p:tgtEl>
                                        <p:attrNameLst>
                                          <p:attrName>style.visibility</p:attrName>
                                        </p:attrNameLst>
                                      </p:cBhvr>
                                      <p:to>
                                        <p:strVal val="visible"/>
                                      </p:to>
                                    </p:set>
                                    <p:animEffect transition="in" filter="wipe(left)">
                                      <p:cBhvr>
                                        <p:cTn id="32" dur="500"/>
                                        <p:tgtEl>
                                          <p:spTgt spid="1638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9">
                                            <p:txEl>
                                              <p:pRg st="4" end="4"/>
                                            </p:txEl>
                                          </p:spTgt>
                                        </p:tgtEl>
                                        <p:attrNameLst>
                                          <p:attrName>style.visibility</p:attrName>
                                        </p:attrNameLst>
                                      </p:cBhvr>
                                      <p:to>
                                        <p:strVal val="visible"/>
                                      </p:to>
                                    </p:set>
                                    <p:animEffect transition="in" filter="wipe(left)">
                                      <p:cBhvr>
                                        <p:cTn id="37" dur="500"/>
                                        <p:tgtEl>
                                          <p:spTgt spid="16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autoUpdateAnimBg="0"/>
      <p:bldP spid="16390" grpId="0" build="p" bldLvl="4"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 name="Slide Number Placeholder 42"/>
          <p:cNvSpPr>
            <a:spLocks noGrp="1"/>
          </p:cNvSpPr>
          <p:nvPr>
            <p:ph type="sldNum" sz="quarter" idx="10"/>
          </p:nvPr>
        </p:nvSpPr>
        <p:spPr/>
        <p:txBody>
          <a:bodyPr/>
          <a:lstStyle/>
          <a:p>
            <a:fld id="{93FCA16D-0A07-4626-A938-85F649F1DE28}" type="slidenum">
              <a:rPr lang="en-US" altLang="en-US"/>
              <a:pPr/>
              <a:t>183</a:t>
            </a:fld>
            <a:endParaRPr lang="en-US" altLang="en-US"/>
          </a:p>
        </p:txBody>
      </p:sp>
      <p:sp>
        <p:nvSpPr>
          <p:cNvPr id="20484" name="Rectangle 4"/>
          <p:cNvSpPr>
            <a:spLocks noGrp="1" noChangeArrowheads="1"/>
          </p:cNvSpPr>
          <p:nvPr>
            <p:ph type="title"/>
          </p:nvPr>
        </p:nvSpPr>
        <p:spPr>
          <a:xfrm>
            <a:off x="762000" y="304800"/>
            <a:ext cx="7793038"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dirty="0"/>
              <a:t>Minimum spanning tree</a:t>
            </a:r>
          </a:p>
        </p:txBody>
      </p:sp>
      <p:sp>
        <p:nvSpPr>
          <p:cNvPr id="20485" name="Rectangle 5"/>
          <p:cNvSpPr>
            <a:spLocks noGrp="1" noChangeArrowheads="1"/>
          </p:cNvSpPr>
          <p:nvPr>
            <p:ph type="body" sz="half" idx="1"/>
          </p:nvPr>
        </p:nvSpPr>
        <p:spPr>
          <a:xfrm>
            <a:off x="381000" y="1371600"/>
            <a:ext cx="8574088" cy="21907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z="2400" dirty="0"/>
              <a:t>A minimum spanning tree is a least-cost subset of the edges of a graph that connects all the nodes</a:t>
            </a:r>
          </a:p>
          <a:p>
            <a:pPr lvl="1">
              <a:lnSpc>
                <a:spcPct val="90000"/>
              </a:lnSpc>
            </a:pPr>
            <a:r>
              <a:rPr lang="en-US" altLang="en-US" sz="2000" dirty="0">
                <a:solidFill>
                  <a:schemeClr val="accent2"/>
                </a:solidFill>
                <a:latin typeface="Trebuchet MS" pitchFamily="34" charset="0"/>
              </a:rPr>
              <a:t>Start by picking any node and adding it to the tree</a:t>
            </a:r>
          </a:p>
          <a:p>
            <a:pPr lvl="1">
              <a:lnSpc>
                <a:spcPct val="90000"/>
              </a:lnSpc>
            </a:pPr>
            <a:r>
              <a:rPr lang="en-US" altLang="en-US" sz="2000" dirty="0">
                <a:solidFill>
                  <a:schemeClr val="accent2"/>
                </a:solidFill>
                <a:latin typeface="Trebuchet MS" pitchFamily="34" charset="0"/>
              </a:rPr>
              <a:t>Repeatedly: Pick any </a:t>
            </a:r>
            <a:r>
              <a:rPr lang="en-US" altLang="en-US" sz="2000" i="1" dirty="0">
                <a:solidFill>
                  <a:schemeClr val="accent2"/>
                </a:solidFill>
                <a:latin typeface="Trebuchet MS" pitchFamily="34" charset="0"/>
              </a:rPr>
              <a:t>least-cost</a:t>
            </a:r>
            <a:r>
              <a:rPr lang="en-US" altLang="en-US" sz="2000" dirty="0">
                <a:solidFill>
                  <a:schemeClr val="accent2"/>
                </a:solidFill>
                <a:latin typeface="Trebuchet MS" pitchFamily="34" charset="0"/>
              </a:rPr>
              <a:t> edge from a node in the tree to a node not in the tree, and add the edge and new node to the tree</a:t>
            </a:r>
          </a:p>
          <a:p>
            <a:pPr lvl="1">
              <a:lnSpc>
                <a:spcPct val="90000"/>
              </a:lnSpc>
            </a:pPr>
            <a:r>
              <a:rPr lang="en-US" altLang="en-US" sz="2000" dirty="0">
                <a:solidFill>
                  <a:schemeClr val="accent2"/>
                </a:solidFill>
                <a:latin typeface="Trebuchet MS" pitchFamily="34" charset="0"/>
              </a:rPr>
              <a:t>Stop when all nodes have been added to the tree</a:t>
            </a:r>
          </a:p>
        </p:txBody>
      </p:sp>
      <p:sp>
        <p:nvSpPr>
          <p:cNvPr id="20486" name="Rectangle 6"/>
          <p:cNvSpPr>
            <a:spLocks noGrp="1" noChangeArrowheads="1"/>
          </p:cNvSpPr>
          <p:nvPr>
            <p:ph type="body" sz="half" idx="2"/>
          </p:nvPr>
        </p:nvSpPr>
        <p:spPr>
          <a:xfrm>
            <a:off x="3429000" y="3581400"/>
            <a:ext cx="5486400" cy="3124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altLang="en-US" sz="2400"/>
              <a:t>The result is a least-cost (</a:t>
            </a:r>
            <a:r>
              <a:rPr lang="en-US" altLang="en-US" sz="2400">
                <a:solidFill>
                  <a:schemeClr val="accent2"/>
                </a:solidFill>
                <a:latin typeface="Trebuchet MS" pitchFamily="34" charset="0"/>
              </a:rPr>
              <a:t>3+3+2+2+2=12</a:t>
            </a:r>
            <a:r>
              <a:rPr lang="en-US" altLang="en-US" sz="2400"/>
              <a:t>) spanning tree</a:t>
            </a:r>
          </a:p>
          <a:p>
            <a:pPr>
              <a:lnSpc>
                <a:spcPct val="90000"/>
              </a:lnSpc>
            </a:pPr>
            <a:r>
              <a:rPr lang="en-US" altLang="en-US" sz="2400"/>
              <a:t>If you think some other edge should be in the spanning tree:</a:t>
            </a:r>
          </a:p>
          <a:p>
            <a:pPr lvl="1">
              <a:lnSpc>
                <a:spcPct val="90000"/>
              </a:lnSpc>
            </a:pPr>
            <a:r>
              <a:rPr lang="en-US" altLang="en-US" sz="2000">
                <a:solidFill>
                  <a:schemeClr val="accent2"/>
                </a:solidFill>
                <a:latin typeface="Trebuchet MS" pitchFamily="34" charset="0"/>
              </a:rPr>
              <a:t>Try adding that edge</a:t>
            </a:r>
          </a:p>
          <a:p>
            <a:pPr lvl="1">
              <a:lnSpc>
                <a:spcPct val="90000"/>
              </a:lnSpc>
            </a:pPr>
            <a:r>
              <a:rPr lang="en-US" altLang="en-US" sz="2000">
                <a:solidFill>
                  <a:schemeClr val="accent2"/>
                </a:solidFill>
                <a:latin typeface="Trebuchet MS" pitchFamily="34" charset="0"/>
              </a:rPr>
              <a:t>Note that the edge is part of a cycle</a:t>
            </a:r>
          </a:p>
          <a:p>
            <a:pPr lvl="1">
              <a:lnSpc>
                <a:spcPct val="90000"/>
              </a:lnSpc>
            </a:pPr>
            <a:r>
              <a:rPr lang="en-US" altLang="en-US" sz="2000">
                <a:solidFill>
                  <a:schemeClr val="accent2"/>
                </a:solidFill>
                <a:latin typeface="Trebuchet MS" pitchFamily="34" charset="0"/>
              </a:rPr>
              <a:t>To break the cycle, you must remove the edge with the greatest cost</a:t>
            </a:r>
          </a:p>
          <a:p>
            <a:pPr lvl="2">
              <a:lnSpc>
                <a:spcPct val="90000"/>
              </a:lnSpc>
            </a:pPr>
            <a:r>
              <a:rPr lang="en-US" altLang="en-US">
                <a:solidFill>
                  <a:schemeClr val="accent2"/>
                </a:solidFill>
                <a:latin typeface="Trebuchet MS" pitchFamily="34" charset="0"/>
              </a:rPr>
              <a:t>This will be the edge you just added</a:t>
            </a:r>
          </a:p>
        </p:txBody>
      </p:sp>
      <p:sp>
        <p:nvSpPr>
          <p:cNvPr id="20487" name="Rectangle 7"/>
          <p:cNvSpPr>
            <a:spLocks noChangeArrowheads="1"/>
          </p:cNvSpPr>
          <p:nvPr/>
        </p:nvSpPr>
        <p:spPr bwMode="auto">
          <a:xfrm>
            <a:off x="611188" y="4254500"/>
            <a:ext cx="4540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tx2"/>
                </a:solidFill>
                <a:latin typeface="Times New Roman" charset="0"/>
              </a:rPr>
              <a:t>1</a:t>
            </a:r>
          </a:p>
        </p:txBody>
      </p:sp>
      <p:sp>
        <p:nvSpPr>
          <p:cNvPr id="20488" name="Rectangle 8"/>
          <p:cNvSpPr>
            <a:spLocks noChangeArrowheads="1"/>
          </p:cNvSpPr>
          <p:nvPr/>
        </p:nvSpPr>
        <p:spPr bwMode="auto">
          <a:xfrm>
            <a:off x="534988" y="5792788"/>
            <a:ext cx="4540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tx2"/>
                </a:solidFill>
                <a:latin typeface="Times New Roman" charset="0"/>
              </a:rPr>
              <a:t>2</a:t>
            </a:r>
          </a:p>
        </p:txBody>
      </p:sp>
      <p:sp>
        <p:nvSpPr>
          <p:cNvPr id="20489" name="Rectangle 9"/>
          <p:cNvSpPr>
            <a:spLocks noChangeArrowheads="1"/>
          </p:cNvSpPr>
          <p:nvPr/>
        </p:nvSpPr>
        <p:spPr bwMode="auto">
          <a:xfrm>
            <a:off x="1830388" y="5259388"/>
            <a:ext cx="4540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accent1"/>
                </a:solidFill>
                <a:latin typeface="Times New Roman" charset="0"/>
              </a:rPr>
              <a:t>3</a:t>
            </a:r>
          </a:p>
        </p:txBody>
      </p:sp>
      <p:sp>
        <p:nvSpPr>
          <p:cNvPr id="20490" name="Rectangle 10"/>
          <p:cNvSpPr>
            <a:spLocks noChangeArrowheads="1"/>
          </p:cNvSpPr>
          <p:nvPr/>
        </p:nvSpPr>
        <p:spPr bwMode="auto">
          <a:xfrm>
            <a:off x="2897188" y="5868988"/>
            <a:ext cx="4540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tx2"/>
                </a:solidFill>
                <a:latin typeface="Times New Roman" charset="0"/>
              </a:rPr>
              <a:t>4</a:t>
            </a:r>
          </a:p>
        </p:txBody>
      </p:sp>
      <p:sp>
        <p:nvSpPr>
          <p:cNvPr id="20491" name="Rectangle 11"/>
          <p:cNvSpPr>
            <a:spLocks noChangeArrowheads="1"/>
          </p:cNvSpPr>
          <p:nvPr/>
        </p:nvSpPr>
        <p:spPr bwMode="auto">
          <a:xfrm>
            <a:off x="2897188" y="4344988"/>
            <a:ext cx="4540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tx2"/>
                </a:solidFill>
                <a:latin typeface="Times New Roman" charset="0"/>
              </a:rPr>
              <a:t>5</a:t>
            </a:r>
          </a:p>
        </p:txBody>
      </p:sp>
      <p:sp>
        <p:nvSpPr>
          <p:cNvPr id="20492" name="Rectangle 12"/>
          <p:cNvSpPr>
            <a:spLocks noChangeArrowheads="1"/>
          </p:cNvSpPr>
          <p:nvPr/>
        </p:nvSpPr>
        <p:spPr bwMode="auto">
          <a:xfrm>
            <a:off x="2668588" y="3492500"/>
            <a:ext cx="4540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3200" i="1">
                <a:solidFill>
                  <a:schemeClr val="tx2"/>
                </a:solidFill>
                <a:latin typeface="Times New Roman" charset="0"/>
              </a:rPr>
              <a:t>6</a:t>
            </a:r>
          </a:p>
        </p:txBody>
      </p:sp>
      <p:grpSp>
        <p:nvGrpSpPr>
          <p:cNvPr id="20525" name="Group 45"/>
          <p:cNvGrpSpPr>
            <a:grpSpLocks/>
          </p:cNvGrpSpPr>
          <p:nvPr/>
        </p:nvGrpSpPr>
        <p:grpSpPr bwMode="auto">
          <a:xfrm>
            <a:off x="762000" y="3733800"/>
            <a:ext cx="2135188" cy="2444750"/>
            <a:chOff x="480" y="2352"/>
            <a:chExt cx="1345" cy="1540"/>
          </a:xfrm>
        </p:grpSpPr>
        <p:sp>
          <p:nvSpPr>
            <p:cNvPr id="20493" name="Rectangle 13"/>
            <p:cNvSpPr>
              <a:spLocks noChangeArrowheads="1"/>
            </p:cNvSpPr>
            <p:nvPr/>
          </p:nvSpPr>
          <p:spPr bwMode="auto">
            <a:xfrm>
              <a:off x="480" y="3315"/>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3</a:t>
              </a:r>
            </a:p>
          </p:txBody>
        </p:sp>
        <p:sp>
          <p:nvSpPr>
            <p:cNvPr id="20494" name="Oval 14"/>
            <p:cNvSpPr>
              <a:spLocks noChangeArrowheads="1"/>
            </p:cNvSpPr>
            <p:nvPr/>
          </p:nvSpPr>
          <p:spPr bwMode="auto">
            <a:xfrm>
              <a:off x="621" y="3792"/>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Oval 15"/>
            <p:cNvSpPr>
              <a:spLocks noChangeArrowheads="1"/>
            </p:cNvSpPr>
            <p:nvPr/>
          </p:nvSpPr>
          <p:spPr bwMode="auto">
            <a:xfrm>
              <a:off x="621" y="2880"/>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Oval 16"/>
            <p:cNvSpPr>
              <a:spLocks noChangeArrowheads="1"/>
            </p:cNvSpPr>
            <p:nvPr/>
          </p:nvSpPr>
          <p:spPr bwMode="auto">
            <a:xfrm>
              <a:off x="1725" y="3792"/>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7"/>
            <p:cNvSpPr>
              <a:spLocks noChangeArrowheads="1"/>
            </p:cNvSpPr>
            <p:nvPr/>
          </p:nvSpPr>
          <p:spPr bwMode="auto">
            <a:xfrm>
              <a:off x="1725" y="2880"/>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Oval 18"/>
            <p:cNvSpPr>
              <a:spLocks noChangeArrowheads="1"/>
            </p:cNvSpPr>
            <p:nvPr/>
          </p:nvSpPr>
          <p:spPr bwMode="auto">
            <a:xfrm>
              <a:off x="1245" y="3264"/>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Oval 19"/>
            <p:cNvSpPr>
              <a:spLocks noChangeArrowheads="1"/>
            </p:cNvSpPr>
            <p:nvPr/>
          </p:nvSpPr>
          <p:spPr bwMode="auto">
            <a:xfrm>
              <a:off x="1581" y="2352"/>
              <a:ext cx="100" cy="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Freeform 20"/>
            <p:cNvSpPr>
              <a:spLocks/>
            </p:cNvSpPr>
            <p:nvPr/>
          </p:nvSpPr>
          <p:spPr bwMode="auto">
            <a:xfrm>
              <a:off x="671" y="2984"/>
              <a:ext cx="1" cy="805"/>
            </a:xfrm>
            <a:custGeom>
              <a:avLst/>
              <a:gdLst>
                <a:gd name="T0" fmla="*/ 0 w 1"/>
                <a:gd name="T1" fmla="*/ 0 h 805"/>
                <a:gd name="T2" fmla="*/ 0 w 1"/>
                <a:gd name="T3" fmla="*/ 804 h 805"/>
              </a:gdLst>
              <a:ahLst/>
              <a:cxnLst>
                <a:cxn ang="0">
                  <a:pos x="T0" y="T1"/>
                </a:cxn>
                <a:cxn ang="0">
                  <a:pos x="T2" y="T3"/>
                </a:cxn>
              </a:cxnLst>
              <a:rect l="0" t="0" r="r" b="b"/>
              <a:pathLst>
                <a:path w="1" h="805">
                  <a:moveTo>
                    <a:pt x="0" y="0"/>
                  </a:moveTo>
                  <a:lnTo>
                    <a:pt x="0" y="80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Freeform 21"/>
            <p:cNvSpPr>
              <a:spLocks/>
            </p:cNvSpPr>
            <p:nvPr/>
          </p:nvSpPr>
          <p:spPr bwMode="auto">
            <a:xfrm>
              <a:off x="725" y="3842"/>
              <a:ext cx="997" cy="1"/>
            </a:xfrm>
            <a:custGeom>
              <a:avLst/>
              <a:gdLst>
                <a:gd name="T0" fmla="*/ 0 w 997"/>
                <a:gd name="T1" fmla="*/ 0 h 1"/>
                <a:gd name="T2" fmla="*/ 996 w 997"/>
                <a:gd name="T3" fmla="*/ 0 h 1"/>
              </a:gdLst>
              <a:ahLst/>
              <a:cxnLst>
                <a:cxn ang="0">
                  <a:pos x="T0" y="T1"/>
                </a:cxn>
                <a:cxn ang="0">
                  <a:pos x="T2" y="T3"/>
                </a:cxn>
              </a:cxnLst>
              <a:rect l="0" t="0" r="r" b="b"/>
              <a:pathLst>
                <a:path w="997" h="1">
                  <a:moveTo>
                    <a:pt x="0" y="0"/>
                  </a:moveTo>
                  <a:lnTo>
                    <a:pt x="996"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Freeform 22"/>
            <p:cNvSpPr>
              <a:spLocks/>
            </p:cNvSpPr>
            <p:nvPr/>
          </p:nvSpPr>
          <p:spPr bwMode="auto">
            <a:xfrm>
              <a:off x="1775" y="2984"/>
              <a:ext cx="1" cy="805"/>
            </a:xfrm>
            <a:custGeom>
              <a:avLst/>
              <a:gdLst>
                <a:gd name="T0" fmla="*/ 0 w 1"/>
                <a:gd name="T1" fmla="*/ 804 h 805"/>
                <a:gd name="T2" fmla="*/ 0 w 1"/>
                <a:gd name="T3" fmla="*/ 0 h 805"/>
              </a:gdLst>
              <a:ahLst/>
              <a:cxnLst>
                <a:cxn ang="0">
                  <a:pos x="T0" y="T1"/>
                </a:cxn>
                <a:cxn ang="0">
                  <a:pos x="T2" y="T3"/>
                </a:cxn>
              </a:cxnLst>
              <a:rect l="0" t="0" r="r" b="b"/>
              <a:pathLst>
                <a:path w="1" h="805">
                  <a:moveTo>
                    <a:pt x="0" y="804"/>
                  </a:moveTo>
                  <a:lnTo>
                    <a:pt x="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Freeform 23"/>
            <p:cNvSpPr>
              <a:spLocks/>
            </p:cNvSpPr>
            <p:nvPr/>
          </p:nvSpPr>
          <p:spPr bwMode="auto">
            <a:xfrm>
              <a:off x="725" y="2930"/>
              <a:ext cx="997" cy="1"/>
            </a:xfrm>
            <a:custGeom>
              <a:avLst/>
              <a:gdLst>
                <a:gd name="T0" fmla="*/ 0 w 997"/>
                <a:gd name="T1" fmla="*/ 0 h 1"/>
                <a:gd name="T2" fmla="*/ 996 w 997"/>
                <a:gd name="T3" fmla="*/ 0 h 1"/>
              </a:gdLst>
              <a:ahLst/>
              <a:cxnLst>
                <a:cxn ang="0">
                  <a:pos x="T0" y="T1"/>
                </a:cxn>
                <a:cxn ang="0">
                  <a:pos x="T2" y="T3"/>
                </a:cxn>
              </a:cxnLst>
              <a:rect l="0" t="0" r="r" b="b"/>
              <a:pathLst>
                <a:path w="997" h="1">
                  <a:moveTo>
                    <a:pt x="0" y="0"/>
                  </a:moveTo>
                  <a:lnTo>
                    <a:pt x="996"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Freeform 24"/>
            <p:cNvSpPr>
              <a:spLocks/>
            </p:cNvSpPr>
            <p:nvPr/>
          </p:nvSpPr>
          <p:spPr bwMode="auto">
            <a:xfrm>
              <a:off x="671" y="2442"/>
              <a:ext cx="893" cy="449"/>
            </a:xfrm>
            <a:custGeom>
              <a:avLst/>
              <a:gdLst>
                <a:gd name="T0" fmla="*/ 0 w 893"/>
                <a:gd name="T1" fmla="*/ 448 h 449"/>
                <a:gd name="T2" fmla="*/ 892 w 893"/>
                <a:gd name="T3" fmla="*/ 0 h 449"/>
              </a:gdLst>
              <a:ahLst/>
              <a:cxnLst>
                <a:cxn ang="0">
                  <a:pos x="T0" y="T1"/>
                </a:cxn>
                <a:cxn ang="0">
                  <a:pos x="T2" y="T3"/>
                </a:cxn>
              </a:cxnLst>
              <a:rect l="0" t="0" r="r" b="b"/>
              <a:pathLst>
                <a:path w="893" h="449">
                  <a:moveTo>
                    <a:pt x="0" y="448"/>
                  </a:moveTo>
                  <a:lnTo>
                    <a:pt x="89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Freeform 25"/>
            <p:cNvSpPr>
              <a:spLocks/>
            </p:cNvSpPr>
            <p:nvPr/>
          </p:nvSpPr>
          <p:spPr bwMode="auto">
            <a:xfrm>
              <a:off x="1631" y="2456"/>
              <a:ext cx="145" cy="421"/>
            </a:xfrm>
            <a:custGeom>
              <a:avLst/>
              <a:gdLst>
                <a:gd name="T0" fmla="*/ 0 w 145"/>
                <a:gd name="T1" fmla="*/ 0 h 421"/>
                <a:gd name="T2" fmla="*/ 144 w 145"/>
                <a:gd name="T3" fmla="*/ 420 h 421"/>
              </a:gdLst>
              <a:ahLst/>
              <a:cxnLst>
                <a:cxn ang="0">
                  <a:pos x="T0" y="T1"/>
                </a:cxn>
                <a:cxn ang="0">
                  <a:pos x="T2" y="T3"/>
                </a:cxn>
              </a:cxnLst>
              <a:rect l="0" t="0" r="r" b="b"/>
              <a:pathLst>
                <a:path w="145" h="421">
                  <a:moveTo>
                    <a:pt x="0" y="0"/>
                  </a:moveTo>
                  <a:lnTo>
                    <a:pt x="144" y="4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Freeform 26"/>
            <p:cNvSpPr>
              <a:spLocks/>
            </p:cNvSpPr>
            <p:nvPr/>
          </p:nvSpPr>
          <p:spPr bwMode="auto">
            <a:xfrm>
              <a:off x="705" y="2970"/>
              <a:ext cx="557" cy="305"/>
            </a:xfrm>
            <a:custGeom>
              <a:avLst/>
              <a:gdLst>
                <a:gd name="T0" fmla="*/ 0 w 557"/>
                <a:gd name="T1" fmla="*/ 0 h 305"/>
                <a:gd name="T2" fmla="*/ 556 w 557"/>
                <a:gd name="T3" fmla="*/ 304 h 305"/>
              </a:gdLst>
              <a:ahLst/>
              <a:cxnLst>
                <a:cxn ang="0">
                  <a:pos x="T0" y="T1"/>
                </a:cxn>
                <a:cxn ang="0">
                  <a:pos x="T2" y="T3"/>
                </a:cxn>
              </a:cxnLst>
              <a:rect l="0" t="0" r="r" b="b"/>
              <a:pathLst>
                <a:path w="557" h="305">
                  <a:moveTo>
                    <a:pt x="0" y="0"/>
                  </a:moveTo>
                  <a:lnTo>
                    <a:pt x="556" y="30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Freeform 27"/>
            <p:cNvSpPr>
              <a:spLocks/>
            </p:cNvSpPr>
            <p:nvPr/>
          </p:nvSpPr>
          <p:spPr bwMode="auto">
            <a:xfrm>
              <a:off x="1329" y="2970"/>
              <a:ext cx="413" cy="305"/>
            </a:xfrm>
            <a:custGeom>
              <a:avLst/>
              <a:gdLst>
                <a:gd name="T0" fmla="*/ 0 w 413"/>
                <a:gd name="T1" fmla="*/ 304 h 305"/>
                <a:gd name="T2" fmla="*/ 412 w 413"/>
                <a:gd name="T3" fmla="*/ 0 h 305"/>
              </a:gdLst>
              <a:ahLst/>
              <a:cxnLst>
                <a:cxn ang="0">
                  <a:pos x="T0" y="T1"/>
                </a:cxn>
                <a:cxn ang="0">
                  <a:pos x="T2" y="T3"/>
                </a:cxn>
              </a:cxnLst>
              <a:rect l="0" t="0" r="r" b="b"/>
              <a:pathLst>
                <a:path w="413" h="305">
                  <a:moveTo>
                    <a:pt x="0" y="304"/>
                  </a:moveTo>
                  <a:lnTo>
                    <a:pt x="41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Freeform 28"/>
            <p:cNvSpPr>
              <a:spLocks/>
            </p:cNvSpPr>
            <p:nvPr/>
          </p:nvSpPr>
          <p:spPr bwMode="auto">
            <a:xfrm>
              <a:off x="705" y="3354"/>
              <a:ext cx="557" cy="449"/>
            </a:xfrm>
            <a:custGeom>
              <a:avLst/>
              <a:gdLst>
                <a:gd name="T0" fmla="*/ 556 w 557"/>
                <a:gd name="T1" fmla="*/ 0 h 449"/>
                <a:gd name="T2" fmla="*/ 0 w 557"/>
                <a:gd name="T3" fmla="*/ 448 h 449"/>
              </a:gdLst>
              <a:ahLst/>
              <a:cxnLst>
                <a:cxn ang="0">
                  <a:pos x="T0" y="T1"/>
                </a:cxn>
                <a:cxn ang="0">
                  <a:pos x="T2" y="T3"/>
                </a:cxn>
              </a:cxnLst>
              <a:rect l="0" t="0" r="r" b="b"/>
              <a:pathLst>
                <a:path w="557" h="449">
                  <a:moveTo>
                    <a:pt x="556" y="0"/>
                  </a:moveTo>
                  <a:lnTo>
                    <a:pt x="0" y="44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Freeform 29"/>
            <p:cNvSpPr>
              <a:spLocks/>
            </p:cNvSpPr>
            <p:nvPr/>
          </p:nvSpPr>
          <p:spPr bwMode="auto">
            <a:xfrm>
              <a:off x="1329" y="3354"/>
              <a:ext cx="413" cy="449"/>
            </a:xfrm>
            <a:custGeom>
              <a:avLst/>
              <a:gdLst>
                <a:gd name="T0" fmla="*/ 0 w 413"/>
                <a:gd name="T1" fmla="*/ 0 h 449"/>
                <a:gd name="T2" fmla="*/ 412 w 413"/>
                <a:gd name="T3" fmla="*/ 448 h 449"/>
              </a:gdLst>
              <a:ahLst/>
              <a:cxnLst>
                <a:cxn ang="0">
                  <a:pos x="T0" y="T1"/>
                </a:cxn>
                <a:cxn ang="0">
                  <a:pos x="T2" y="T3"/>
                </a:cxn>
              </a:cxnLst>
              <a:rect l="0" t="0" r="r" b="b"/>
              <a:pathLst>
                <a:path w="413" h="449">
                  <a:moveTo>
                    <a:pt x="0" y="0"/>
                  </a:moveTo>
                  <a:lnTo>
                    <a:pt x="412" y="44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Rectangle 30"/>
            <p:cNvSpPr>
              <a:spLocks noChangeArrowheads="1"/>
            </p:cNvSpPr>
            <p:nvPr/>
          </p:nvSpPr>
          <p:spPr bwMode="auto">
            <a:xfrm>
              <a:off x="864" y="3363"/>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3</a:t>
              </a:r>
            </a:p>
          </p:txBody>
        </p:sp>
        <p:sp>
          <p:nvSpPr>
            <p:cNvPr id="20511" name="Rectangle 31"/>
            <p:cNvSpPr>
              <a:spLocks noChangeArrowheads="1"/>
            </p:cNvSpPr>
            <p:nvPr/>
          </p:nvSpPr>
          <p:spPr bwMode="auto">
            <a:xfrm>
              <a:off x="1056" y="2979"/>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3</a:t>
              </a:r>
            </a:p>
          </p:txBody>
        </p:sp>
        <p:sp>
          <p:nvSpPr>
            <p:cNvPr id="20512" name="Rectangle 32"/>
            <p:cNvSpPr>
              <a:spLocks noChangeArrowheads="1"/>
            </p:cNvSpPr>
            <p:nvPr/>
          </p:nvSpPr>
          <p:spPr bwMode="auto">
            <a:xfrm>
              <a:off x="1632" y="3267"/>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3</a:t>
              </a:r>
            </a:p>
          </p:txBody>
        </p:sp>
        <p:sp>
          <p:nvSpPr>
            <p:cNvPr id="20513" name="Rectangle 33"/>
            <p:cNvSpPr>
              <a:spLocks noChangeArrowheads="1"/>
            </p:cNvSpPr>
            <p:nvPr/>
          </p:nvSpPr>
          <p:spPr bwMode="auto">
            <a:xfrm>
              <a:off x="1344" y="2979"/>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2</a:t>
              </a:r>
            </a:p>
          </p:txBody>
        </p:sp>
        <p:sp>
          <p:nvSpPr>
            <p:cNvPr id="20514" name="Rectangle 34"/>
            <p:cNvSpPr>
              <a:spLocks noChangeArrowheads="1"/>
            </p:cNvSpPr>
            <p:nvPr/>
          </p:nvSpPr>
          <p:spPr bwMode="auto">
            <a:xfrm>
              <a:off x="1440" y="3315"/>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2</a:t>
              </a:r>
            </a:p>
          </p:txBody>
        </p:sp>
        <p:sp>
          <p:nvSpPr>
            <p:cNvPr id="20515" name="Rectangle 35"/>
            <p:cNvSpPr>
              <a:spLocks noChangeArrowheads="1"/>
            </p:cNvSpPr>
            <p:nvPr/>
          </p:nvSpPr>
          <p:spPr bwMode="auto">
            <a:xfrm>
              <a:off x="1680" y="2499"/>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2</a:t>
              </a:r>
            </a:p>
          </p:txBody>
        </p:sp>
        <p:sp>
          <p:nvSpPr>
            <p:cNvPr id="20516" name="Rectangle 36"/>
            <p:cNvSpPr>
              <a:spLocks noChangeArrowheads="1"/>
            </p:cNvSpPr>
            <p:nvPr/>
          </p:nvSpPr>
          <p:spPr bwMode="auto">
            <a:xfrm>
              <a:off x="1200" y="3603"/>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4</a:t>
              </a:r>
            </a:p>
          </p:txBody>
        </p:sp>
        <p:sp>
          <p:nvSpPr>
            <p:cNvPr id="20517" name="Rectangle 37"/>
            <p:cNvSpPr>
              <a:spLocks noChangeArrowheads="1"/>
            </p:cNvSpPr>
            <p:nvPr/>
          </p:nvSpPr>
          <p:spPr bwMode="auto">
            <a:xfrm>
              <a:off x="1056" y="2403"/>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4</a:t>
              </a:r>
            </a:p>
          </p:txBody>
        </p:sp>
        <p:sp>
          <p:nvSpPr>
            <p:cNvPr id="20518" name="Rectangle 38"/>
            <p:cNvSpPr>
              <a:spLocks noChangeArrowheads="1"/>
            </p:cNvSpPr>
            <p:nvPr/>
          </p:nvSpPr>
          <p:spPr bwMode="auto">
            <a:xfrm>
              <a:off x="1248" y="2691"/>
              <a:ext cx="14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000">
                  <a:solidFill>
                    <a:schemeClr val="accent2"/>
                  </a:solidFill>
                  <a:latin typeface="Trebuchet MS" pitchFamily="34" charset="0"/>
                </a:rPr>
                <a:t>4</a:t>
              </a:r>
            </a:p>
          </p:txBody>
        </p:sp>
      </p:grpSp>
      <p:sp>
        <p:nvSpPr>
          <p:cNvPr id="20520" name="Freeform 40"/>
          <p:cNvSpPr>
            <a:spLocks/>
          </p:cNvSpPr>
          <p:nvPr/>
        </p:nvSpPr>
        <p:spPr bwMode="auto">
          <a:xfrm>
            <a:off x="1066800" y="4733925"/>
            <a:ext cx="1588" cy="1277938"/>
          </a:xfrm>
          <a:custGeom>
            <a:avLst/>
            <a:gdLst>
              <a:gd name="T0" fmla="*/ 0 w 1"/>
              <a:gd name="T1" fmla="*/ 0 h 805"/>
              <a:gd name="T2" fmla="*/ 0 w 1"/>
              <a:gd name="T3" fmla="*/ 804 h 805"/>
            </a:gdLst>
            <a:ahLst/>
            <a:cxnLst>
              <a:cxn ang="0">
                <a:pos x="T0" y="T1"/>
              </a:cxn>
              <a:cxn ang="0">
                <a:pos x="T2" y="T3"/>
              </a:cxn>
            </a:cxnLst>
            <a:rect l="0" t="0" r="r" b="b"/>
            <a:pathLst>
              <a:path w="1" h="805">
                <a:moveTo>
                  <a:pt x="0" y="0"/>
                </a:moveTo>
                <a:lnTo>
                  <a:pt x="0" y="804"/>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1" name="Freeform 41"/>
          <p:cNvSpPr>
            <a:spLocks/>
          </p:cNvSpPr>
          <p:nvPr/>
        </p:nvSpPr>
        <p:spPr bwMode="auto">
          <a:xfrm>
            <a:off x="1120775" y="5321300"/>
            <a:ext cx="884238" cy="712788"/>
          </a:xfrm>
          <a:custGeom>
            <a:avLst/>
            <a:gdLst>
              <a:gd name="T0" fmla="*/ 0 w 557"/>
              <a:gd name="T1" fmla="*/ 448 h 449"/>
              <a:gd name="T2" fmla="*/ 556 w 557"/>
              <a:gd name="T3" fmla="*/ 0 h 449"/>
            </a:gdLst>
            <a:ahLst/>
            <a:cxnLst>
              <a:cxn ang="0">
                <a:pos x="T0" y="T1"/>
              </a:cxn>
              <a:cxn ang="0">
                <a:pos x="T2" y="T3"/>
              </a:cxn>
            </a:cxnLst>
            <a:rect l="0" t="0" r="r" b="b"/>
            <a:pathLst>
              <a:path w="557" h="449">
                <a:moveTo>
                  <a:pt x="0" y="448"/>
                </a:moveTo>
                <a:lnTo>
                  <a:pt x="556" y="0"/>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2" name="Freeform 42"/>
          <p:cNvSpPr>
            <a:spLocks/>
          </p:cNvSpPr>
          <p:nvPr/>
        </p:nvSpPr>
        <p:spPr bwMode="auto">
          <a:xfrm>
            <a:off x="2111375" y="5321300"/>
            <a:ext cx="655638" cy="712788"/>
          </a:xfrm>
          <a:custGeom>
            <a:avLst/>
            <a:gdLst>
              <a:gd name="T0" fmla="*/ 0 w 413"/>
              <a:gd name="T1" fmla="*/ 0 h 449"/>
              <a:gd name="T2" fmla="*/ 412 w 413"/>
              <a:gd name="T3" fmla="*/ 448 h 449"/>
            </a:gdLst>
            <a:ahLst/>
            <a:cxnLst>
              <a:cxn ang="0">
                <a:pos x="T0" y="T1"/>
              </a:cxn>
              <a:cxn ang="0">
                <a:pos x="T2" y="T3"/>
              </a:cxn>
            </a:cxnLst>
            <a:rect l="0" t="0" r="r" b="b"/>
            <a:pathLst>
              <a:path w="413" h="449">
                <a:moveTo>
                  <a:pt x="0" y="0"/>
                </a:moveTo>
                <a:lnTo>
                  <a:pt x="412" y="448"/>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3" name="Freeform 43"/>
          <p:cNvSpPr>
            <a:spLocks/>
          </p:cNvSpPr>
          <p:nvPr/>
        </p:nvSpPr>
        <p:spPr bwMode="auto">
          <a:xfrm>
            <a:off x="2111375" y="4697413"/>
            <a:ext cx="655638" cy="484187"/>
          </a:xfrm>
          <a:custGeom>
            <a:avLst/>
            <a:gdLst>
              <a:gd name="T0" fmla="*/ 0 w 413"/>
              <a:gd name="T1" fmla="*/ 304 h 305"/>
              <a:gd name="T2" fmla="*/ 412 w 413"/>
              <a:gd name="T3" fmla="*/ 0 h 305"/>
            </a:gdLst>
            <a:ahLst/>
            <a:cxnLst>
              <a:cxn ang="0">
                <a:pos x="T0" y="T1"/>
              </a:cxn>
              <a:cxn ang="0">
                <a:pos x="T2" y="T3"/>
              </a:cxn>
            </a:cxnLst>
            <a:rect l="0" t="0" r="r" b="b"/>
            <a:pathLst>
              <a:path w="413" h="305">
                <a:moveTo>
                  <a:pt x="0" y="304"/>
                </a:moveTo>
                <a:lnTo>
                  <a:pt x="412" y="0"/>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4" name="Freeform 44"/>
          <p:cNvSpPr>
            <a:spLocks/>
          </p:cNvSpPr>
          <p:nvPr/>
        </p:nvSpPr>
        <p:spPr bwMode="auto">
          <a:xfrm>
            <a:off x="2590800" y="3881438"/>
            <a:ext cx="230188" cy="668337"/>
          </a:xfrm>
          <a:custGeom>
            <a:avLst/>
            <a:gdLst>
              <a:gd name="T0" fmla="*/ 144 w 145"/>
              <a:gd name="T1" fmla="*/ 420 h 421"/>
              <a:gd name="T2" fmla="*/ 0 w 145"/>
              <a:gd name="T3" fmla="*/ 0 h 421"/>
            </a:gdLst>
            <a:ahLst/>
            <a:cxnLst>
              <a:cxn ang="0">
                <a:pos x="T0" y="T1"/>
              </a:cxn>
              <a:cxn ang="0">
                <a:pos x="T2" y="T3"/>
              </a:cxn>
            </a:cxnLst>
            <a:rect l="0" t="0" r="r" b="b"/>
            <a:pathLst>
              <a:path w="145" h="421">
                <a:moveTo>
                  <a:pt x="144" y="420"/>
                </a:moveTo>
                <a:lnTo>
                  <a:pt x="0" y="0"/>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821653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wipe(left)">
                                      <p:cBhvr>
                                        <p:cTn id="27" dur="500"/>
                                        <p:tgtEl>
                                          <p:spTgt spid="204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520"/>
                                        </p:tgtEl>
                                        <p:attrNameLst>
                                          <p:attrName>style.visibility</p:attrName>
                                        </p:attrNameLst>
                                      </p:cBhvr>
                                      <p:to>
                                        <p:strVal val="visible"/>
                                      </p:to>
                                    </p:set>
                                    <p:animEffect transition="in" filter="wipe(up)">
                                      <p:cBhvr>
                                        <p:cTn id="32" dur="500"/>
                                        <p:tgtEl>
                                          <p:spTgt spid="205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8"/>
                                        </p:tgtEl>
                                        <p:attrNameLst>
                                          <p:attrName>style.visibility</p:attrName>
                                        </p:attrNameLst>
                                      </p:cBhvr>
                                      <p:to>
                                        <p:strVal val="visible"/>
                                      </p:to>
                                    </p:set>
                                    <p:animEffect transition="in" filter="wipe(left)">
                                      <p:cBhvr>
                                        <p:cTn id="37" dur="500"/>
                                        <p:tgtEl>
                                          <p:spTgt spid="204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21"/>
                                        </p:tgtEl>
                                        <p:attrNameLst>
                                          <p:attrName>style.visibility</p:attrName>
                                        </p:attrNameLst>
                                      </p:cBhvr>
                                      <p:to>
                                        <p:strVal val="visible"/>
                                      </p:to>
                                    </p:set>
                                    <p:animEffect transition="in" filter="wipe(left)">
                                      <p:cBhvr>
                                        <p:cTn id="42" dur="500"/>
                                        <p:tgtEl>
                                          <p:spTgt spid="205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89"/>
                                        </p:tgtEl>
                                        <p:attrNameLst>
                                          <p:attrName>style.visibility</p:attrName>
                                        </p:attrNameLst>
                                      </p:cBhvr>
                                      <p:to>
                                        <p:strVal val="visible"/>
                                      </p:to>
                                    </p:set>
                                    <p:animEffect transition="in" filter="wipe(left)">
                                      <p:cBhvr>
                                        <p:cTn id="47" dur="500"/>
                                        <p:tgtEl>
                                          <p:spTgt spid="204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522"/>
                                        </p:tgtEl>
                                        <p:attrNameLst>
                                          <p:attrName>style.visibility</p:attrName>
                                        </p:attrNameLst>
                                      </p:cBhvr>
                                      <p:to>
                                        <p:strVal val="visible"/>
                                      </p:to>
                                    </p:set>
                                    <p:animEffect transition="in" filter="wipe(left)">
                                      <p:cBhvr>
                                        <p:cTn id="52" dur="500"/>
                                        <p:tgtEl>
                                          <p:spTgt spid="205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490"/>
                                        </p:tgtEl>
                                        <p:attrNameLst>
                                          <p:attrName>style.visibility</p:attrName>
                                        </p:attrNameLst>
                                      </p:cBhvr>
                                      <p:to>
                                        <p:strVal val="visible"/>
                                      </p:to>
                                    </p:set>
                                    <p:animEffect transition="in" filter="wipe(left)">
                                      <p:cBhvr>
                                        <p:cTn id="57" dur="500"/>
                                        <p:tgtEl>
                                          <p:spTgt spid="204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523"/>
                                        </p:tgtEl>
                                        <p:attrNameLst>
                                          <p:attrName>style.visibility</p:attrName>
                                        </p:attrNameLst>
                                      </p:cBhvr>
                                      <p:to>
                                        <p:strVal val="visible"/>
                                      </p:to>
                                    </p:set>
                                    <p:animEffect transition="in" filter="wipe(left)">
                                      <p:cBhvr>
                                        <p:cTn id="62" dur="500"/>
                                        <p:tgtEl>
                                          <p:spTgt spid="205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491"/>
                                        </p:tgtEl>
                                        <p:attrNameLst>
                                          <p:attrName>style.visibility</p:attrName>
                                        </p:attrNameLst>
                                      </p:cBhvr>
                                      <p:to>
                                        <p:strVal val="visible"/>
                                      </p:to>
                                    </p:set>
                                    <p:animEffect transition="in" filter="wipe(left)">
                                      <p:cBhvr>
                                        <p:cTn id="67" dur="500"/>
                                        <p:tgtEl>
                                          <p:spTgt spid="2049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524"/>
                                        </p:tgtEl>
                                        <p:attrNameLst>
                                          <p:attrName>style.visibility</p:attrName>
                                        </p:attrNameLst>
                                      </p:cBhvr>
                                      <p:to>
                                        <p:strVal val="visible"/>
                                      </p:to>
                                    </p:set>
                                    <p:animEffect transition="in" filter="wipe(down)">
                                      <p:cBhvr>
                                        <p:cTn id="72" dur="500"/>
                                        <p:tgtEl>
                                          <p:spTgt spid="205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492"/>
                                        </p:tgtEl>
                                        <p:attrNameLst>
                                          <p:attrName>style.visibility</p:attrName>
                                        </p:attrNameLst>
                                      </p:cBhvr>
                                      <p:to>
                                        <p:strVal val="visible"/>
                                      </p:to>
                                    </p:set>
                                    <p:animEffect transition="in" filter="wipe(left)">
                                      <p:cBhvr>
                                        <p:cTn id="77" dur="500"/>
                                        <p:tgtEl>
                                          <p:spTgt spid="2049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486">
                                            <p:txEl>
                                              <p:pRg st="0" end="0"/>
                                            </p:txEl>
                                          </p:spTgt>
                                        </p:tgtEl>
                                        <p:attrNameLst>
                                          <p:attrName>style.visibility</p:attrName>
                                        </p:attrNameLst>
                                      </p:cBhvr>
                                      <p:to>
                                        <p:strVal val="visible"/>
                                      </p:to>
                                    </p:set>
                                    <p:animEffect transition="in" filter="wipe(left)">
                                      <p:cBhvr>
                                        <p:cTn id="82" dur="500"/>
                                        <p:tgtEl>
                                          <p:spTgt spid="20486">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0486">
                                            <p:txEl>
                                              <p:pRg st="1" end="1"/>
                                            </p:txEl>
                                          </p:spTgt>
                                        </p:tgtEl>
                                        <p:attrNameLst>
                                          <p:attrName>style.visibility</p:attrName>
                                        </p:attrNameLst>
                                      </p:cBhvr>
                                      <p:to>
                                        <p:strVal val="visible"/>
                                      </p:to>
                                    </p:set>
                                    <p:animEffect transition="in" filter="wipe(left)">
                                      <p:cBhvr>
                                        <p:cTn id="87" dur="500"/>
                                        <p:tgtEl>
                                          <p:spTgt spid="20486">
                                            <p:txEl>
                                              <p:pRg st="1" end="1"/>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486">
                                            <p:txEl>
                                              <p:pRg st="2" end="2"/>
                                            </p:txEl>
                                          </p:spTgt>
                                        </p:tgtEl>
                                        <p:attrNameLst>
                                          <p:attrName>style.visibility</p:attrName>
                                        </p:attrNameLst>
                                      </p:cBhvr>
                                      <p:to>
                                        <p:strVal val="visible"/>
                                      </p:to>
                                    </p:set>
                                    <p:animEffect transition="in" filter="wipe(left)">
                                      <p:cBhvr>
                                        <p:cTn id="92" dur="500"/>
                                        <p:tgtEl>
                                          <p:spTgt spid="20486">
                                            <p:txEl>
                                              <p:pRg st="2" end="2"/>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486">
                                            <p:txEl>
                                              <p:pRg st="3" end="3"/>
                                            </p:txEl>
                                          </p:spTgt>
                                        </p:tgtEl>
                                        <p:attrNameLst>
                                          <p:attrName>style.visibility</p:attrName>
                                        </p:attrNameLst>
                                      </p:cBhvr>
                                      <p:to>
                                        <p:strVal val="visible"/>
                                      </p:to>
                                    </p:set>
                                    <p:animEffect transition="in" filter="wipe(left)">
                                      <p:cBhvr>
                                        <p:cTn id="97" dur="500"/>
                                        <p:tgtEl>
                                          <p:spTgt spid="20486">
                                            <p:txEl>
                                              <p:pRg st="3" end="3"/>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0486">
                                            <p:txEl>
                                              <p:pRg st="4" end="4"/>
                                            </p:txEl>
                                          </p:spTgt>
                                        </p:tgtEl>
                                        <p:attrNameLst>
                                          <p:attrName>style.visibility</p:attrName>
                                        </p:attrNameLst>
                                      </p:cBhvr>
                                      <p:to>
                                        <p:strVal val="visible"/>
                                      </p:to>
                                    </p:set>
                                    <p:animEffect transition="in" filter="wipe(left)">
                                      <p:cBhvr>
                                        <p:cTn id="102" dur="500"/>
                                        <p:tgtEl>
                                          <p:spTgt spid="20486">
                                            <p:txEl>
                                              <p:pRg st="4" end="4"/>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0486">
                                            <p:txEl>
                                              <p:pRg st="5" end="5"/>
                                            </p:txEl>
                                          </p:spTgt>
                                        </p:tgtEl>
                                        <p:attrNameLst>
                                          <p:attrName>style.visibility</p:attrName>
                                        </p:attrNameLst>
                                      </p:cBhvr>
                                      <p:to>
                                        <p:strVal val="visible"/>
                                      </p:to>
                                    </p:set>
                                    <p:animEffect transition="in" filter="wipe(left)">
                                      <p:cBhvr>
                                        <p:cTn id="107" dur="500"/>
                                        <p:tgtEl>
                                          <p:spTgt spid="204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5" autoUpdateAnimBg="0"/>
      <p:bldP spid="20486" grpId="0" build="p" bldLvl="4" autoUpdateAnimBg="0"/>
      <p:bldP spid="20487" grpId="0" autoUpdateAnimBg="0"/>
      <p:bldP spid="20488" grpId="0" autoUpdateAnimBg="0"/>
      <p:bldP spid="20489" grpId="0" autoUpdateAnimBg="0"/>
      <p:bldP spid="20490" grpId="0" autoUpdateAnimBg="0"/>
      <p:bldP spid="20491" grpId="0" autoUpdateAnimBg="0"/>
      <p:bldP spid="20492" grpId="0" autoUpdateAnimBg="0"/>
      <p:bldP spid="20520" grpId="0" animBg="1"/>
      <p:bldP spid="20521" grpId="0" animBg="1"/>
      <p:bldP spid="20522" grpId="0" animBg="1"/>
      <p:bldP spid="20523" grpId="0" animBg="1"/>
      <p:bldP spid="20524"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solidFill>
                  <a:schemeClr val="tx1"/>
                </a:solidFill>
              </a:rPr>
              <a:t>The P versus NP problem</a:t>
            </a:r>
          </a:p>
        </p:txBody>
      </p:sp>
      <p:sp>
        <p:nvSpPr>
          <p:cNvPr id="1084419" name="Rectangle 3"/>
          <p:cNvSpPr>
            <a:spLocks noGrp="1" noChangeArrowheads="1"/>
          </p:cNvSpPr>
          <p:nvPr>
            <p:ph type="body" idx="1"/>
          </p:nvPr>
        </p:nvSpPr>
        <p:spPr>
          <a:xfrm>
            <a:off x="457200" y="1189038"/>
            <a:ext cx="8229600" cy="4525962"/>
          </a:xfrm>
        </p:spPr>
        <p:txBody>
          <a:bodyPr/>
          <a:lstStyle/>
          <a:p>
            <a:pPr eaLnBrk="1" hangingPunct="1">
              <a:buFontTx/>
              <a:buNone/>
            </a:pPr>
            <a:endParaRPr lang="en-US" altLang="en-US" sz="2800" smtClean="0"/>
          </a:p>
          <a:p>
            <a:pPr eaLnBrk="1" hangingPunct="1">
              <a:buFontTx/>
              <a:buNone/>
            </a:pPr>
            <a:r>
              <a:rPr lang="en-US" altLang="en-US" sz="2800" smtClean="0"/>
              <a:t>Is perhaps one of the biggest open problems in computer science (and mathematics!) today.</a:t>
            </a:r>
          </a:p>
          <a:p>
            <a:pPr eaLnBrk="1" hangingPunct="1">
              <a:buFontTx/>
              <a:buNone/>
            </a:pPr>
            <a:endParaRPr lang="en-US" altLang="en-US" sz="2800" smtClean="0"/>
          </a:p>
          <a:p>
            <a:pPr eaLnBrk="1" hangingPunct="1">
              <a:buFontTx/>
              <a:buNone/>
            </a:pPr>
            <a:r>
              <a:rPr lang="en-US" altLang="en-US" sz="2800" smtClean="0"/>
              <a:t>(Even featured in the TV show NUMB3RS)</a:t>
            </a:r>
          </a:p>
          <a:p>
            <a:pPr eaLnBrk="1" hangingPunct="1">
              <a:buFontTx/>
              <a:buNone/>
            </a:pPr>
            <a:endParaRPr lang="en-US" altLang="en-US" sz="2800" smtClean="0"/>
          </a:p>
          <a:p>
            <a:pPr algn="ctr" eaLnBrk="1" hangingPunct="1">
              <a:buFontTx/>
              <a:buNone/>
            </a:pPr>
            <a:r>
              <a:rPr lang="en-US" altLang="en-US" i="1" smtClean="0"/>
              <a:t>But what is the P-NP problem?</a:t>
            </a:r>
          </a:p>
        </p:txBody>
      </p:sp>
    </p:spTree>
    <p:extLst>
      <p:ext uri="{BB962C8B-B14F-4D97-AF65-F5344CB8AC3E}">
        <p14:creationId xmlns:p14="http://schemas.microsoft.com/office/powerpoint/2010/main" val="215309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4419">
                                            <p:txEl>
                                              <p:pRg st="5" end="5"/>
                                            </p:txEl>
                                          </p:spTgt>
                                        </p:tgtEl>
                                        <p:attrNameLst>
                                          <p:attrName>style.visibility</p:attrName>
                                        </p:attrNameLst>
                                      </p:cBhvr>
                                      <p:to>
                                        <p:strVal val="visible"/>
                                      </p:to>
                                    </p:set>
                                    <p:animEffect transition="in" filter="fade">
                                      <p:cBhvr>
                                        <p:cTn id="7" dur="500"/>
                                        <p:tgtEl>
                                          <p:spTgt spid="1084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2308225" y="1336675"/>
            <a:ext cx="4927600" cy="4933950"/>
            <a:chOff x="1538" y="842"/>
            <a:chExt cx="3104" cy="3108"/>
          </a:xfrm>
        </p:grpSpPr>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 y="927"/>
              <a:ext cx="2785"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ChangeArrowheads="1"/>
            </p:cNvSpPr>
            <p:nvPr/>
          </p:nvSpPr>
          <p:spPr bwMode="auto">
            <a:xfrm>
              <a:off x="1538" y="3614"/>
              <a:ext cx="2927"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6151" name="Rectangle 4"/>
            <p:cNvSpPr>
              <a:spLocks noChangeArrowheads="1"/>
            </p:cNvSpPr>
            <p:nvPr/>
          </p:nvSpPr>
          <p:spPr bwMode="auto">
            <a:xfrm rot="5400000">
              <a:off x="3029" y="2119"/>
              <a:ext cx="288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6147" name="Text Box 9"/>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sp>
        <p:nvSpPr>
          <p:cNvPr id="6148" name="Text Box 11"/>
          <p:cNvSpPr txBox="1">
            <a:spLocks noChangeArrowheads="1"/>
          </p:cNvSpPr>
          <p:nvPr/>
        </p:nvSpPr>
        <p:spPr bwMode="auto">
          <a:xfrm>
            <a:off x="7424738" y="5957888"/>
            <a:ext cx="1189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3x3x3</a:t>
            </a:r>
          </a:p>
        </p:txBody>
      </p:sp>
    </p:spTree>
    <p:extLst>
      <p:ext uri="{BB962C8B-B14F-4D97-AF65-F5344CB8AC3E}">
        <p14:creationId xmlns:p14="http://schemas.microsoft.com/office/powerpoint/2010/main" val="36956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70" name="Group 11"/>
          <p:cNvGrpSpPr>
            <a:grpSpLocks/>
          </p:cNvGrpSpPr>
          <p:nvPr/>
        </p:nvGrpSpPr>
        <p:grpSpPr bwMode="auto">
          <a:xfrm>
            <a:off x="2297113" y="1370013"/>
            <a:ext cx="4949825" cy="4911725"/>
            <a:chOff x="1538" y="849"/>
            <a:chExt cx="3118" cy="3094"/>
          </a:xfrm>
        </p:grpSpPr>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912"/>
              <a:ext cx="280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3"/>
            <p:cNvSpPr>
              <a:spLocks noChangeArrowheads="1"/>
            </p:cNvSpPr>
            <p:nvPr/>
          </p:nvSpPr>
          <p:spPr bwMode="auto">
            <a:xfrm>
              <a:off x="1538" y="3607"/>
              <a:ext cx="2860"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7175" name="Rectangle 4"/>
            <p:cNvSpPr>
              <a:spLocks noChangeArrowheads="1"/>
            </p:cNvSpPr>
            <p:nvPr/>
          </p:nvSpPr>
          <p:spPr bwMode="auto">
            <a:xfrm rot="5400000">
              <a:off x="3039" y="2130"/>
              <a:ext cx="2898"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7171" name="Text Box 9"/>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sp>
        <p:nvSpPr>
          <p:cNvPr id="7172" name="Text Box 10"/>
          <p:cNvSpPr txBox="1">
            <a:spLocks noChangeArrowheads="1"/>
          </p:cNvSpPr>
          <p:nvPr/>
        </p:nvSpPr>
        <p:spPr bwMode="auto">
          <a:xfrm>
            <a:off x="7424738" y="5957888"/>
            <a:ext cx="1189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3x3x3</a:t>
            </a:r>
          </a:p>
        </p:txBody>
      </p:sp>
    </p:spTree>
    <p:extLst>
      <p:ext uri="{BB962C8B-B14F-4D97-AF65-F5344CB8AC3E}">
        <p14:creationId xmlns:p14="http://schemas.microsoft.com/office/powerpoint/2010/main" val="2703839191"/>
      </p:ext>
    </p:extLst>
  </p:cSld>
  <p:clrMapOvr>
    <a:masterClrMapping/>
  </p:clrMapOvr>
  <p:transition spd="med">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194" name="Group 11"/>
          <p:cNvGrpSpPr>
            <a:grpSpLocks/>
          </p:cNvGrpSpPr>
          <p:nvPr/>
        </p:nvGrpSpPr>
        <p:grpSpPr bwMode="auto">
          <a:xfrm>
            <a:off x="2159000" y="1282700"/>
            <a:ext cx="5232400" cy="5219700"/>
            <a:chOff x="1388" y="717"/>
            <a:chExt cx="3296" cy="3288"/>
          </a:xfrm>
        </p:grpSpPr>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 y="768"/>
              <a:ext cx="3022"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p:cNvSpPr>
              <a:spLocks noChangeArrowheads="1"/>
            </p:cNvSpPr>
            <p:nvPr/>
          </p:nvSpPr>
          <p:spPr bwMode="auto">
            <a:xfrm>
              <a:off x="1388" y="3669"/>
              <a:ext cx="2980"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8199" name="Rectangle 4"/>
            <p:cNvSpPr>
              <a:spLocks noChangeArrowheads="1"/>
            </p:cNvSpPr>
            <p:nvPr/>
          </p:nvSpPr>
          <p:spPr bwMode="auto">
            <a:xfrm rot="5400000">
              <a:off x="2876" y="2189"/>
              <a:ext cx="327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8195" name="Text Box 9"/>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sp>
        <p:nvSpPr>
          <p:cNvPr id="8196" name="Text Box 10"/>
          <p:cNvSpPr txBox="1">
            <a:spLocks noChangeArrowheads="1"/>
          </p:cNvSpPr>
          <p:nvPr/>
        </p:nvSpPr>
        <p:spPr bwMode="auto">
          <a:xfrm>
            <a:off x="7424738" y="5957888"/>
            <a:ext cx="1189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4x4x4</a:t>
            </a:r>
          </a:p>
        </p:txBody>
      </p:sp>
    </p:spTree>
    <p:extLst>
      <p:ext uri="{BB962C8B-B14F-4D97-AF65-F5344CB8AC3E}">
        <p14:creationId xmlns:p14="http://schemas.microsoft.com/office/powerpoint/2010/main" val="3152283478"/>
      </p:ext>
    </p:extLst>
  </p:cSld>
  <p:clrMapOvr>
    <a:masterClrMapping/>
  </p:clrMapOvr>
  <p:transition spd="med">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218" name="Group 10"/>
          <p:cNvGrpSpPr>
            <a:grpSpLocks/>
          </p:cNvGrpSpPr>
          <p:nvPr/>
        </p:nvGrpSpPr>
        <p:grpSpPr bwMode="auto">
          <a:xfrm>
            <a:off x="2170113" y="1293813"/>
            <a:ext cx="5232400" cy="5324475"/>
            <a:chOff x="1395" y="717"/>
            <a:chExt cx="3296" cy="3354"/>
          </a:xfrm>
        </p:grpSpPr>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768"/>
              <a:ext cx="3037"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ChangeArrowheads="1"/>
            </p:cNvSpPr>
            <p:nvPr/>
          </p:nvSpPr>
          <p:spPr bwMode="auto">
            <a:xfrm>
              <a:off x="1395" y="3690"/>
              <a:ext cx="3002"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9223" name="Rectangle 4"/>
            <p:cNvSpPr>
              <a:spLocks noChangeArrowheads="1"/>
            </p:cNvSpPr>
            <p:nvPr/>
          </p:nvSpPr>
          <p:spPr bwMode="auto">
            <a:xfrm rot="5400000">
              <a:off x="2846" y="2226"/>
              <a:ext cx="3354"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9219" name="Text Box 11"/>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sp>
        <p:nvSpPr>
          <p:cNvPr id="9220" name="Text Box 12"/>
          <p:cNvSpPr txBox="1">
            <a:spLocks noChangeArrowheads="1"/>
          </p:cNvSpPr>
          <p:nvPr/>
        </p:nvSpPr>
        <p:spPr bwMode="auto">
          <a:xfrm>
            <a:off x="7424738" y="5957888"/>
            <a:ext cx="1189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4x4x4</a:t>
            </a:r>
          </a:p>
        </p:txBody>
      </p:sp>
    </p:spTree>
    <p:extLst>
      <p:ext uri="{BB962C8B-B14F-4D97-AF65-F5344CB8AC3E}">
        <p14:creationId xmlns:p14="http://schemas.microsoft.com/office/powerpoint/2010/main" val="2164768315"/>
      </p:ext>
    </p:extLst>
  </p:cSld>
  <p:clrMapOvr>
    <a:masterClrMapping/>
  </p:clrMapOvr>
  <p:transition spd="med">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44"/>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grpSp>
        <p:nvGrpSpPr>
          <p:cNvPr id="10243" name="Group 45"/>
          <p:cNvGrpSpPr>
            <a:grpSpLocks/>
          </p:cNvGrpSpPr>
          <p:nvPr/>
        </p:nvGrpSpPr>
        <p:grpSpPr bwMode="auto">
          <a:xfrm>
            <a:off x="882650" y="538163"/>
            <a:ext cx="1990725" cy="1893887"/>
            <a:chOff x="1538" y="842"/>
            <a:chExt cx="3104" cy="3108"/>
          </a:xfrm>
        </p:grpSpPr>
        <p:pic>
          <p:nvPicPr>
            <p:cNvPr id="10255"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 y="927"/>
              <a:ext cx="2785"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47"/>
            <p:cNvSpPr>
              <a:spLocks noChangeArrowheads="1"/>
            </p:cNvSpPr>
            <p:nvPr/>
          </p:nvSpPr>
          <p:spPr bwMode="auto">
            <a:xfrm>
              <a:off x="1538" y="3614"/>
              <a:ext cx="2927"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257" name="Rectangle 48"/>
            <p:cNvSpPr>
              <a:spLocks noChangeArrowheads="1"/>
            </p:cNvSpPr>
            <p:nvPr/>
          </p:nvSpPr>
          <p:spPr bwMode="auto">
            <a:xfrm rot="5400000">
              <a:off x="3029" y="2119"/>
              <a:ext cx="288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grpSp>
        <p:nvGrpSpPr>
          <p:cNvPr id="10244" name="Group 49"/>
          <p:cNvGrpSpPr>
            <a:grpSpLocks/>
          </p:cNvGrpSpPr>
          <p:nvPr/>
        </p:nvGrpSpPr>
        <p:grpSpPr bwMode="auto">
          <a:xfrm>
            <a:off x="692150" y="2574925"/>
            <a:ext cx="2454275" cy="2359025"/>
            <a:chOff x="1388" y="717"/>
            <a:chExt cx="3296" cy="3288"/>
          </a:xfrm>
        </p:grpSpPr>
        <p:pic>
          <p:nvPicPr>
            <p:cNvPr id="1025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 y="768"/>
              <a:ext cx="3022"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51"/>
            <p:cNvSpPr>
              <a:spLocks noChangeArrowheads="1"/>
            </p:cNvSpPr>
            <p:nvPr/>
          </p:nvSpPr>
          <p:spPr bwMode="auto">
            <a:xfrm>
              <a:off x="1388" y="3669"/>
              <a:ext cx="2980"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254" name="Rectangle 52"/>
            <p:cNvSpPr>
              <a:spLocks noChangeArrowheads="1"/>
            </p:cNvSpPr>
            <p:nvPr/>
          </p:nvSpPr>
          <p:spPr bwMode="auto">
            <a:xfrm rot="5400000">
              <a:off x="2876" y="2189"/>
              <a:ext cx="327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10245" name="Text Box 53"/>
          <p:cNvSpPr txBox="1">
            <a:spLocks noChangeArrowheads="1"/>
          </p:cNvSpPr>
          <p:nvPr/>
        </p:nvSpPr>
        <p:spPr bwMode="auto">
          <a:xfrm>
            <a:off x="1020763" y="6015038"/>
            <a:ext cx="155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n x n x n</a:t>
            </a:r>
          </a:p>
        </p:txBody>
      </p:sp>
      <p:sp>
        <p:nvSpPr>
          <p:cNvPr id="10246" name="Text Box 54"/>
          <p:cNvSpPr txBox="1">
            <a:spLocks noChangeArrowheads="1"/>
          </p:cNvSpPr>
          <p:nvPr/>
        </p:nvSpPr>
        <p:spPr bwMode="auto">
          <a:xfrm rot="-5400000">
            <a:off x="994569" y="4861719"/>
            <a:ext cx="1041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7200"/>
              <a:t>...</a:t>
            </a:r>
          </a:p>
        </p:txBody>
      </p:sp>
      <p:sp>
        <p:nvSpPr>
          <p:cNvPr id="1131576" name="Text Box 56"/>
          <p:cNvSpPr txBox="1">
            <a:spLocks noChangeArrowheads="1"/>
          </p:cNvSpPr>
          <p:nvPr/>
        </p:nvSpPr>
        <p:spPr bwMode="auto">
          <a:xfrm>
            <a:off x="3630613" y="1562100"/>
            <a:ext cx="515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Suppose it takes you S(n) to solve n x n x n</a:t>
            </a:r>
          </a:p>
        </p:txBody>
      </p:sp>
      <p:sp>
        <p:nvSpPr>
          <p:cNvPr id="1131577" name="Text Box 57"/>
          <p:cNvSpPr txBox="1">
            <a:spLocks noChangeArrowheads="1"/>
          </p:cNvSpPr>
          <p:nvPr/>
        </p:nvSpPr>
        <p:spPr bwMode="auto">
          <a:xfrm>
            <a:off x="3638550" y="2868613"/>
            <a:ext cx="5311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V(n) time to verify the solution</a:t>
            </a:r>
          </a:p>
        </p:txBody>
      </p:sp>
      <p:sp>
        <p:nvSpPr>
          <p:cNvPr id="1131578" name="Text Box 58"/>
          <p:cNvSpPr txBox="1">
            <a:spLocks noChangeArrowheads="1"/>
          </p:cNvSpPr>
          <p:nvPr/>
        </p:nvSpPr>
        <p:spPr bwMode="auto">
          <a:xfrm>
            <a:off x="3638550" y="3535363"/>
            <a:ext cx="3851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Fact: V(n) = O(n</a:t>
            </a:r>
            <a:r>
              <a:rPr lang="en-US" altLang="en-US" baseline="30000"/>
              <a:t>2</a:t>
            </a:r>
            <a:r>
              <a:rPr lang="en-US" altLang="en-US"/>
              <a:t> x n</a:t>
            </a:r>
            <a:r>
              <a:rPr lang="en-US" altLang="en-US" baseline="30000"/>
              <a:t>2</a:t>
            </a:r>
            <a:r>
              <a:rPr lang="en-US" altLang="en-US"/>
              <a:t>)</a:t>
            </a:r>
          </a:p>
        </p:txBody>
      </p:sp>
      <p:sp>
        <p:nvSpPr>
          <p:cNvPr id="1131579" name="Text Box 59"/>
          <p:cNvSpPr txBox="1">
            <a:spLocks noChangeArrowheads="1"/>
          </p:cNvSpPr>
          <p:nvPr/>
        </p:nvSpPr>
        <p:spPr bwMode="auto">
          <a:xfrm>
            <a:off x="3646488" y="4586288"/>
            <a:ext cx="45704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Question: is there some constant such that</a:t>
            </a:r>
          </a:p>
        </p:txBody>
      </p:sp>
      <p:sp>
        <p:nvSpPr>
          <p:cNvPr id="1131580" name="Text Box 60"/>
          <p:cNvSpPr txBox="1">
            <a:spLocks noChangeArrowheads="1"/>
          </p:cNvSpPr>
          <p:nvPr/>
        </p:nvSpPr>
        <p:spPr bwMode="auto">
          <a:xfrm>
            <a:off x="3646488" y="5518150"/>
            <a:ext cx="2828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S(n) </a:t>
            </a:r>
            <a:r>
              <a:rPr lang="en-US" altLang="en-US">
                <a:sym typeface="Symbol" pitchFamily="18" charset="2"/>
              </a:rPr>
              <a:t> n</a:t>
            </a:r>
            <a:r>
              <a:rPr lang="en-US" altLang="en-US" baseline="30000">
                <a:sym typeface="Symbol" pitchFamily="18" charset="2"/>
              </a:rPr>
              <a:t>constant  </a:t>
            </a:r>
            <a:r>
              <a:rPr lang="en-US" altLang="en-US">
                <a:sym typeface="Symbol" pitchFamily="18" charset="2"/>
              </a:rPr>
              <a:t>?</a:t>
            </a:r>
          </a:p>
        </p:txBody>
      </p:sp>
    </p:spTree>
    <p:extLst>
      <p:ext uri="{BB962C8B-B14F-4D97-AF65-F5344CB8AC3E}">
        <p14:creationId xmlns:p14="http://schemas.microsoft.com/office/powerpoint/2010/main" val="39666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1576"/>
                                        </p:tgtEl>
                                        <p:attrNameLst>
                                          <p:attrName>style.visibility</p:attrName>
                                        </p:attrNameLst>
                                      </p:cBhvr>
                                      <p:to>
                                        <p:strVal val="visible"/>
                                      </p:to>
                                    </p:set>
                                    <p:animEffect transition="in" filter="fade">
                                      <p:cBhvr>
                                        <p:cTn id="7" dur="500"/>
                                        <p:tgtEl>
                                          <p:spTgt spid="11315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1577"/>
                                        </p:tgtEl>
                                        <p:attrNameLst>
                                          <p:attrName>style.visibility</p:attrName>
                                        </p:attrNameLst>
                                      </p:cBhvr>
                                      <p:to>
                                        <p:strVal val="visible"/>
                                      </p:to>
                                    </p:set>
                                    <p:animEffect transition="in" filter="fade">
                                      <p:cBhvr>
                                        <p:cTn id="12" dur="500"/>
                                        <p:tgtEl>
                                          <p:spTgt spid="11315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1578"/>
                                        </p:tgtEl>
                                        <p:attrNameLst>
                                          <p:attrName>style.visibility</p:attrName>
                                        </p:attrNameLst>
                                      </p:cBhvr>
                                      <p:to>
                                        <p:strVal val="visible"/>
                                      </p:to>
                                    </p:set>
                                    <p:animEffect transition="in" filter="fade">
                                      <p:cBhvr>
                                        <p:cTn id="17" dur="500"/>
                                        <p:tgtEl>
                                          <p:spTgt spid="11315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1579"/>
                                        </p:tgtEl>
                                        <p:attrNameLst>
                                          <p:attrName>style.visibility</p:attrName>
                                        </p:attrNameLst>
                                      </p:cBhvr>
                                      <p:to>
                                        <p:strVal val="visible"/>
                                      </p:to>
                                    </p:set>
                                    <p:animEffect transition="in" filter="fade">
                                      <p:cBhvr>
                                        <p:cTn id="22" dur="500"/>
                                        <p:tgtEl>
                                          <p:spTgt spid="11315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1580"/>
                                        </p:tgtEl>
                                        <p:attrNameLst>
                                          <p:attrName>style.visibility</p:attrName>
                                        </p:attrNameLst>
                                      </p:cBhvr>
                                      <p:to>
                                        <p:strVal val="visible"/>
                                      </p:to>
                                    </p:set>
                                    <p:animEffect transition="in" filter="fade">
                                      <p:cBhvr>
                                        <p:cTn id="25" dur="500"/>
                                        <p:tgtEl>
                                          <p:spTgt spid="1131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76" grpId="0"/>
      <p:bldP spid="1131577" grpId="0"/>
      <p:bldP spid="1131578" grpId="0"/>
      <p:bldP spid="1131579" grpId="0"/>
      <p:bldP spid="11315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asymptotic behavior</a:t>
            </a:r>
            <a:endParaRPr lang="en-US" dirty="0"/>
          </a:p>
        </p:txBody>
      </p:sp>
      <p:sp>
        <p:nvSpPr>
          <p:cNvPr id="3" name="Content Placeholder 2"/>
          <p:cNvSpPr>
            <a:spLocks noGrp="1"/>
          </p:cNvSpPr>
          <p:nvPr>
            <p:ph idx="1"/>
          </p:nvPr>
        </p:nvSpPr>
        <p:spPr>
          <a:xfrm>
            <a:off x="457200" y="1600201"/>
            <a:ext cx="4953000" cy="3429000"/>
          </a:xfrm>
        </p:spPr>
        <p:txBody>
          <a:bodyPr/>
          <a:lstStyle/>
          <a:p>
            <a:r>
              <a:rPr lang="en-US" dirty="0" smtClean="0"/>
              <a:t>F(n) = 5n + 12</a:t>
            </a:r>
          </a:p>
          <a:p>
            <a:r>
              <a:rPr lang="en-US" dirty="0" smtClean="0"/>
              <a:t>F(n) = 109</a:t>
            </a:r>
          </a:p>
          <a:p>
            <a:r>
              <a:rPr lang="en-US" dirty="0" smtClean="0"/>
              <a:t>F(n) = 20n</a:t>
            </a:r>
            <a:r>
              <a:rPr lang="en-US" baseline="30000" dirty="0" smtClean="0"/>
              <a:t>2</a:t>
            </a:r>
            <a:r>
              <a:rPr lang="en-US" dirty="0" smtClean="0"/>
              <a:t> + 3n + 15</a:t>
            </a:r>
            <a:endParaRPr lang="en-US" baseline="30000" dirty="0" smtClean="0"/>
          </a:p>
          <a:p>
            <a:r>
              <a:rPr lang="en-US" dirty="0" smtClean="0"/>
              <a:t>F(n) = 3n</a:t>
            </a:r>
            <a:r>
              <a:rPr lang="en-US" baseline="30000" dirty="0" smtClean="0"/>
              <a:t>3</a:t>
            </a:r>
            <a:r>
              <a:rPr lang="en-US" dirty="0" smtClean="0"/>
              <a:t> + 1999n + 1337</a:t>
            </a:r>
            <a:endParaRPr lang="en-US" baseline="30000" dirty="0" smtClean="0"/>
          </a:p>
          <a:p>
            <a:r>
              <a:rPr lang="en-US" dirty="0" smtClean="0"/>
              <a:t>F(n) = n + </a:t>
            </a:r>
            <a:r>
              <a:rPr lang="en-US" baseline="30000" dirty="0" smtClean="0"/>
              <a:t>√ n</a:t>
            </a:r>
            <a:endParaRPr lang="en-US" dirty="0" smtClean="0"/>
          </a:p>
          <a:p>
            <a:pPr marL="457200" lvl="1" indent="0">
              <a:buNone/>
            </a:pPr>
            <a:endParaRPr lang="en-US" dirty="0"/>
          </a:p>
        </p:txBody>
      </p:sp>
      <p:sp>
        <p:nvSpPr>
          <p:cNvPr id="4" name="Content Placeholder 2"/>
          <p:cNvSpPr txBox="1">
            <a:spLocks/>
          </p:cNvSpPr>
          <p:nvPr/>
        </p:nvSpPr>
        <p:spPr>
          <a:xfrm>
            <a:off x="5715000" y="1600200"/>
            <a:ext cx="25146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-&gt;  n</a:t>
            </a:r>
          </a:p>
          <a:p>
            <a:pPr marL="0" indent="0">
              <a:buNone/>
            </a:pPr>
            <a:r>
              <a:rPr lang="en-US" dirty="0" smtClean="0"/>
              <a:t>-&gt;  1</a:t>
            </a:r>
          </a:p>
          <a:p>
            <a:pPr marL="0" indent="0">
              <a:buNone/>
            </a:pPr>
            <a:r>
              <a:rPr lang="en-US" dirty="0" smtClean="0"/>
              <a:t>-&gt;  n</a:t>
            </a:r>
            <a:r>
              <a:rPr lang="en-US" baseline="30000" dirty="0" smtClean="0"/>
              <a:t>2</a:t>
            </a:r>
          </a:p>
          <a:p>
            <a:pPr marL="0" indent="0">
              <a:buNone/>
            </a:pPr>
            <a:r>
              <a:rPr lang="en-US" dirty="0" smtClean="0"/>
              <a:t>-&gt;  n</a:t>
            </a:r>
            <a:r>
              <a:rPr lang="en-US" baseline="30000" dirty="0" smtClean="0"/>
              <a:t>3</a:t>
            </a:r>
          </a:p>
          <a:p>
            <a:pPr marL="0" indent="0">
              <a:buNone/>
            </a:pPr>
            <a:r>
              <a:rPr lang="en-US" dirty="0" smtClean="0"/>
              <a:t>-&gt;  n</a:t>
            </a:r>
          </a:p>
          <a:p>
            <a:pPr marL="457200" lvl="1" indent="0">
              <a:buFont typeface="Arial" pitchFamily="34" charset="0"/>
              <a:buNone/>
            </a:pPr>
            <a:endParaRPr lang="en-US" dirty="0"/>
          </a:p>
        </p:txBody>
      </p:sp>
    </p:spTree>
    <p:extLst>
      <p:ext uri="{BB962C8B-B14F-4D97-AF65-F5344CB8AC3E}">
        <p14:creationId xmlns:p14="http://schemas.microsoft.com/office/powerpoint/2010/main" val="11110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38550" y="538163"/>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grpSp>
        <p:nvGrpSpPr>
          <p:cNvPr id="11267" name="Group 3"/>
          <p:cNvGrpSpPr>
            <a:grpSpLocks/>
          </p:cNvGrpSpPr>
          <p:nvPr/>
        </p:nvGrpSpPr>
        <p:grpSpPr bwMode="auto">
          <a:xfrm>
            <a:off x="882650" y="538163"/>
            <a:ext cx="1990725" cy="1893887"/>
            <a:chOff x="1538" y="842"/>
            <a:chExt cx="3104" cy="3108"/>
          </a:xfrm>
        </p:grpSpPr>
        <p:pic>
          <p:nvPicPr>
            <p:cNvPr id="112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 y="927"/>
              <a:ext cx="2785"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5"/>
            <p:cNvSpPr>
              <a:spLocks noChangeArrowheads="1"/>
            </p:cNvSpPr>
            <p:nvPr/>
          </p:nvSpPr>
          <p:spPr bwMode="auto">
            <a:xfrm>
              <a:off x="1538" y="3614"/>
              <a:ext cx="2927"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1279" name="Rectangle 6"/>
            <p:cNvSpPr>
              <a:spLocks noChangeArrowheads="1"/>
            </p:cNvSpPr>
            <p:nvPr/>
          </p:nvSpPr>
          <p:spPr bwMode="auto">
            <a:xfrm rot="5400000">
              <a:off x="3029" y="2119"/>
              <a:ext cx="288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grpSp>
        <p:nvGrpSpPr>
          <p:cNvPr id="11268" name="Group 7"/>
          <p:cNvGrpSpPr>
            <a:grpSpLocks/>
          </p:cNvGrpSpPr>
          <p:nvPr/>
        </p:nvGrpSpPr>
        <p:grpSpPr bwMode="auto">
          <a:xfrm>
            <a:off x="692150" y="2574925"/>
            <a:ext cx="2454275" cy="2359025"/>
            <a:chOff x="1388" y="717"/>
            <a:chExt cx="3296" cy="3288"/>
          </a:xfrm>
        </p:grpSpPr>
        <p:pic>
          <p:nvPicPr>
            <p:cNvPr id="112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 y="768"/>
              <a:ext cx="3022"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9"/>
            <p:cNvSpPr>
              <a:spLocks noChangeArrowheads="1"/>
            </p:cNvSpPr>
            <p:nvPr/>
          </p:nvSpPr>
          <p:spPr bwMode="auto">
            <a:xfrm>
              <a:off x="1388" y="3669"/>
              <a:ext cx="2980"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1276" name="Rectangle 10"/>
            <p:cNvSpPr>
              <a:spLocks noChangeArrowheads="1"/>
            </p:cNvSpPr>
            <p:nvPr/>
          </p:nvSpPr>
          <p:spPr bwMode="auto">
            <a:xfrm rot="5400000">
              <a:off x="2876" y="2189"/>
              <a:ext cx="327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11269" name="Text Box 11"/>
          <p:cNvSpPr txBox="1">
            <a:spLocks noChangeArrowheads="1"/>
          </p:cNvSpPr>
          <p:nvPr/>
        </p:nvSpPr>
        <p:spPr bwMode="auto">
          <a:xfrm>
            <a:off x="1020763" y="6015038"/>
            <a:ext cx="155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n x n x n</a:t>
            </a:r>
          </a:p>
        </p:txBody>
      </p:sp>
      <p:sp>
        <p:nvSpPr>
          <p:cNvPr id="11270" name="Text Box 12"/>
          <p:cNvSpPr txBox="1">
            <a:spLocks noChangeArrowheads="1"/>
          </p:cNvSpPr>
          <p:nvPr/>
        </p:nvSpPr>
        <p:spPr bwMode="auto">
          <a:xfrm rot="-5400000">
            <a:off x="994569" y="4861719"/>
            <a:ext cx="1041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7200"/>
              <a:t>...</a:t>
            </a:r>
          </a:p>
        </p:txBody>
      </p:sp>
      <p:sp>
        <p:nvSpPr>
          <p:cNvPr id="11271" name="Text Box 18"/>
          <p:cNvSpPr txBox="1">
            <a:spLocks noChangeArrowheads="1"/>
          </p:cNvSpPr>
          <p:nvPr/>
        </p:nvSpPr>
        <p:spPr bwMode="auto">
          <a:xfrm>
            <a:off x="3646488" y="1916113"/>
            <a:ext cx="3014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P vs NP problem</a:t>
            </a:r>
          </a:p>
        </p:txBody>
      </p:sp>
      <p:sp>
        <p:nvSpPr>
          <p:cNvPr id="11272" name="Text Box 19"/>
          <p:cNvSpPr txBox="1">
            <a:spLocks noChangeArrowheads="1"/>
          </p:cNvSpPr>
          <p:nvPr/>
        </p:nvSpPr>
        <p:spPr bwMode="auto">
          <a:xfrm>
            <a:off x="4791075" y="2832100"/>
            <a:ext cx="39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a:t>
            </a:r>
          </a:p>
        </p:txBody>
      </p:sp>
      <p:sp>
        <p:nvSpPr>
          <p:cNvPr id="1141780" name="Text Box 20"/>
          <p:cNvSpPr txBox="1">
            <a:spLocks noChangeArrowheads="1"/>
          </p:cNvSpPr>
          <p:nvPr/>
        </p:nvSpPr>
        <p:spPr bwMode="auto">
          <a:xfrm>
            <a:off x="3646488" y="3679825"/>
            <a:ext cx="5159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Does there exist an algorithm for n x n x n Sudoku that runs in </a:t>
            </a:r>
            <a:br>
              <a:rPr lang="en-US" altLang="en-US"/>
            </a:br>
            <a:r>
              <a:rPr lang="en-US" altLang="en-US"/>
              <a:t>time </a:t>
            </a:r>
            <a:r>
              <a:rPr lang="en-US" altLang="en-US">
                <a:solidFill>
                  <a:schemeClr val="accent2"/>
                </a:solidFill>
              </a:rPr>
              <a:t>p(n)</a:t>
            </a:r>
            <a:r>
              <a:rPr lang="en-US" altLang="en-US"/>
              <a:t> for some polynomial </a:t>
            </a:r>
            <a:r>
              <a:rPr lang="en-US" altLang="en-US">
                <a:solidFill>
                  <a:schemeClr val="accent2"/>
                </a:solidFill>
              </a:rPr>
              <a:t>p( ) </a:t>
            </a:r>
            <a:r>
              <a:rPr lang="en-US" altLang="en-US"/>
              <a:t>?  </a:t>
            </a:r>
          </a:p>
        </p:txBody>
      </p:sp>
    </p:spTree>
    <p:extLst>
      <p:ext uri="{BB962C8B-B14F-4D97-AF65-F5344CB8AC3E}">
        <p14:creationId xmlns:p14="http://schemas.microsoft.com/office/powerpoint/2010/main" val="1630250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1780"/>
                                        </p:tgtEl>
                                        <p:attrNameLst>
                                          <p:attrName>style.visibility</p:attrName>
                                        </p:attrNameLst>
                                      </p:cBhvr>
                                      <p:to>
                                        <p:strVal val="visible"/>
                                      </p:to>
                                    </p:set>
                                    <p:animEffect transition="in" filter="fade">
                                      <p:cBhvr>
                                        <p:cTn id="7" dur="500"/>
                                        <p:tgtEl>
                                          <p:spTgt spid="114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80" grpId="0"/>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630363"/>
            <a:ext cx="8229600" cy="1143000"/>
          </a:xfrm>
        </p:spPr>
        <p:txBody>
          <a:bodyPr/>
          <a:lstStyle/>
          <a:p>
            <a:pPr eaLnBrk="1" hangingPunct="1"/>
            <a:r>
              <a:rPr lang="en-US" altLang="en-US" sz="3600" smtClean="0">
                <a:solidFill>
                  <a:schemeClr val="tx1"/>
                </a:solidFill>
              </a:rPr>
              <a:t>The P versus NP problem (informally)</a:t>
            </a:r>
          </a:p>
        </p:txBody>
      </p:sp>
      <p:sp>
        <p:nvSpPr>
          <p:cNvPr id="12291" name="Text Box 4"/>
          <p:cNvSpPr txBox="1">
            <a:spLocks noChangeArrowheads="1"/>
          </p:cNvSpPr>
          <p:nvPr/>
        </p:nvSpPr>
        <p:spPr bwMode="auto">
          <a:xfrm>
            <a:off x="657225" y="3124200"/>
            <a:ext cx="7829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Is proving a theorem </a:t>
            </a:r>
            <a:r>
              <a:rPr lang="en-US" altLang="en-US">
                <a:solidFill>
                  <a:schemeClr val="tx2"/>
                </a:solidFill>
              </a:rPr>
              <a:t>much</a:t>
            </a:r>
            <a:r>
              <a:rPr lang="en-US" altLang="en-US"/>
              <a:t> more difficult than checking the proof of a theorem?</a:t>
            </a:r>
          </a:p>
        </p:txBody>
      </p:sp>
    </p:spTree>
    <p:extLst>
      <p:ext uri="{BB962C8B-B14F-4D97-AF65-F5344CB8AC3E}">
        <p14:creationId xmlns:p14="http://schemas.microsoft.com/office/powerpoint/2010/main" val="300342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lstStyle/>
          <a:p>
            <a:pPr eaLnBrk="1" hangingPunct="1"/>
            <a:r>
              <a:rPr lang="en-US" altLang="en-US" smtClean="0">
                <a:solidFill>
                  <a:schemeClr val="tx1"/>
                </a:solidFill>
              </a:rPr>
              <a:t>Let’s start at the beginning…</a:t>
            </a:r>
          </a:p>
        </p:txBody>
      </p:sp>
    </p:spTree>
    <p:extLst>
      <p:ext uri="{BB962C8B-B14F-4D97-AF65-F5344CB8AC3E}">
        <p14:creationId xmlns:p14="http://schemas.microsoft.com/office/powerpoint/2010/main" val="100414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68"/>
          <p:cNvSpPr txBox="1">
            <a:spLocks noChangeArrowheads="1"/>
          </p:cNvSpPr>
          <p:nvPr/>
        </p:nvSpPr>
        <p:spPr bwMode="auto">
          <a:xfrm>
            <a:off x="2803525" y="288925"/>
            <a:ext cx="353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Hamilton Cycle</a:t>
            </a:r>
          </a:p>
        </p:txBody>
      </p:sp>
      <p:sp>
        <p:nvSpPr>
          <p:cNvPr id="1085509" name="Text Box 69"/>
          <p:cNvSpPr txBox="1">
            <a:spLocks noChangeArrowheads="1"/>
          </p:cNvSpPr>
          <p:nvPr/>
        </p:nvSpPr>
        <p:spPr bwMode="auto">
          <a:xfrm>
            <a:off x="676275" y="1216025"/>
            <a:ext cx="77898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Given a graph G = (V,E), a cycle that visits all the nodes exactly once</a:t>
            </a:r>
          </a:p>
        </p:txBody>
      </p:sp>
      <p:grpSp>
        <p:nvGrpSpPr>
          <p:cNvPr id="2" name="Group 99"/>
          <p:cNvGrpSpPr>
            <a:grpSpLocks/>
          </p:cNvGrpSpPr>
          <p:nvPr/>
        </p:nvGrpSpPr>
        <p:grpSpPr bwMode="auto">
          <a:xfrm>
            <a:off x="2847975" y="2613025"/>
            <a:ext cx="3448050" cy="2659063"/>
            <a:chOff x="1794" y="1646"/>
            <a:chExt cx="2172" cy="1675"/>
          </a:xfrm>
        </p:grpSpPr>
        <p:sp>
          <p:nvSpPr>
            <p:cNvPr id="14348" name="Oval 70"/>
            <p:cNvSpPr>
              <a:spLocks noChangeArrowheads="1"/>
            </p:cNvSpPr>
            <p:nvPr/>
          </p:nvSpPr>
          <p:spPr bwMode="auto">
            <a:xfrm>
              <a:off x="1794" y="1646"/>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49" name="Oval 71"/>
            <p:cNvSpPr>
              <a:spLocks noChangeArrowheads="1"/>
            </p:cNvSpPr>
            <p:nvPr/>
          </p:nvSpPr>
          <p:spPr bwMode="auto">
            <a:xfrm>
              <a:off x="1794" y="3081"/>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50" name="Oval 72"/>
            <p:cNvSpPr>
              <a:spLocks noChangeArrowheads="1"/>
            </p:cNvSpPr>
            <p:nvPr/>
          </p:nvSpPr>
          <p:spPr bwMode="auto">
            <a:xfrm>
              <a:off x="3741" y="1646"/>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51" name="Oval 73"/>
            <p:cNvSpPr>
              <a:spLocks noChangeArrowheads="1"/>
            </p:cNvSpPr>
            <p:nvPr/>
          </p:nvSpPr>
          <p:spPr bwMode="auto">
            <a:xfrm>
              <a:off x="3741" y="3081"/>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52" name="Oval 74"/>
            <p:cNvSpPr>
              <a:spLocks noChangeArrowheads="1"/>
            </p:cNvSpPr>
            <p:nvPr/>
          </p:nvSpPr>
          <p:spPr bwMode="auto">
            <a:xfrm>
              <a:off x="2443" y="2363"/>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53" name="Oval 75"/>
            <p:cNvSpPr>
              <a:spLocks noChangeArrowheads="1"/>
            </p:cNvSpPr>
            <p:nvPr/>
          </p:nvSpPr>
          <p:spPr bwMode="auto">
            <a:xfrm>
              <a:off x="3092" y="2363"/>
              <a:ext cx="225" cy="24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354" name="Line 76"/>
            <p:cNvSpPr>
              <a:spLocks noChangeShapeType="1"/>
            </p:cNvSpPr>
            <p:nvPr/>
          </p:nvSpPr>
          <p:spPr bwMode="auto">
            <a:xfrm>
              <a:off x="1909" y="1848"/>
              <a:ext cx="0" cy="1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77"/>
            <p:cNvSpPr>
              <a:spLocks noChangeShapeType="1"/>
            </p:cNvSpPr>
            <p:nvPr/>
          </p:nvSpPr>
          <p:spPr bwMode="auto">
            <a:xfrm>
              <a:off x="3859" y="1831"/>
              <a:ext cx="0" cy="1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78"/>
            <p:cNvSpPr>
              <a:spLocks noChangeShapeType="1"/>
            </p:cNvSpPr>
            <p:nvPr/>
          </p:nvSpPr>
          <p:spPr bwMode="auto">
            <a:xfrm>
              <a:off x="1975" y="1771"/>
              <a:ext cx="179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79"/>
            <p:cNvSpPr>
              <a:spLocks noChangeShapeType="1"/>
            </p:cNvSpPr>
            <p:nvPr/>
          </p:nvSpPr>
          <p:spPr bwMode="auto">
            <a:xfrm>
              <a:off x="1981" y="3199"/>
              <a:ext cx="179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80"/>
            <p:cNvSpPr>
              <a:spLocks noChangeShapeType="1"/>
            </p:cNvSpPr>
            <p:nvPr/>
          </p:nvSpPr>
          <p:spPr bwMode="auto">
            <a:xfrm>
              <a:off x="2617" y="2480"/>
              <a:ext cx="539"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81"/>
            <p:cNvSpPr>
              <a:spLocks noChangeShapeType="1"/>
            </p:cNvSpPr>
            <p:nvPr/>
          </p:nvSpPr>
          <p:spPr bwMode="auto">
            <a:xfrm>
              <a:off x="1944" y="1821"/>
              <a:ext cx="561" cy="6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Line 82"/>
            <p:cNvSpPr>
              <a:spLocks noChangeShapeType="1"/>
            </p:cNvSpPr>
            <p:nvPr/>
          </p:nvSpPr>
          <p:spPr bwMode="auto">
            <a:xfrm>
              <a:off x="3229" y="2507"/>
              <a:ext cx="561" cy="6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1" name="Line 83"/>
            <p:cNvSpPr>
              <a:spLocks noChangeShapeType="1"/>
            </p:cNvSpPr>
            <p:nvPr/>
          </p:nvSpPr>
          <p:spPr bwMode="auto">
            <a:xfrm flipH="1">
              <a:off x="1966" y="2493"/>
              <a:ext cx="561" cy="6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85"/>
            <p:cNvSpPr>
              <a:spLocks noChangeShapeType="1"/>
            </p:cNvSpPr>
            <p:nvPr/>
          </p:nvSpPr>
          <p:spPr bwMode="auto">
            <a:xfrm flipH="1">
              <a:off x="3236" y="1818"/>
              <a:ext cx="561" cy="6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Line 86"/>
            <p:cNvSpPr>
              <a:spLocks noChangeShapeType="1"/>
            </p:cNvSpPr>
            <p:nvPr/>
          </p:nvSpPr>
          <p:spPr bwMode="auto">
            <a:xfrm flipH="1">
              <a:off x="1927" y="2574"/>
              <a:ext cx="1257" cy="62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88"/>
            <p:cNvSpPr>
              <a:spLocks noChangeShapeType="1"/>
            </p:cNvSpPr>
            <p:nvPr/>
          </p:nvSpPr>
          <p:spPr bwMode="auto">
            <a:xfrm>
              <a:off x="1949" y="1794"/>
              <a:ext cx="1257" cy="62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5" name="Line 90"/>
            <p:cNvSpPr>
              <a:spLocks noChangeShapeType="1"/>
            </p:cNvSpPr>
            <p:nvPr/>
          </p:nvSpPr>
          <p:spPr bwMode="auto">
            <a:xfrm>
              <a:off x="2583" y="2569"/>
              <a:ext cx="1257" cy="62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8"/>
          <p:cNvGrpSpPr>
            <a:grpSpLocks/>
          </p:cNvGrpSpPr>
          <p:nvPr/>
        </p:nvGrpSpPr>
        <p:grpSpPr bwMode="auto">
          <a:xfrm>
            <a:off x="3046413" y="2822575"/>
            <a:ext cx="3095625" cy="2260600"/>
            <a:chOff x="457" y="2637"/>
            <a:chExt cx="1950" cy="1424"/>
          </a:xfrm>
        </p:grpSpPr>
        <p:sp>
          <p:nvSpPr>
            <p:cNvPr id="14342" name="Line 92"/>
            <p:cNvSpPr>
              <a:spLocks noChangeShapeType="1"/>
            </p:cNvSpPr>
            <p:nvPr/>
          </p:nvSpPr>
          <p:spPr bwMode="auto">
            <a:xfrm>
              <a:off x="457" y="2714"/>
              <a:ext cx="0" cy="1272"/>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3"/>
            <p:cNvSpPr>
              <a:spLocks noChangeShapeType="1"/>
            </p:cNvSpPr>
            <p:nvPr/>
          </p:nvSpPr>
          <p:spPr bwMode="auto">
            <a:xfrm>
              <a:off x="2407" y="2697"/>
              <a:ext cx="0" cy="1272"/>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94"/>
            <p:cNvSpPr>
              <a:spLocks noChangeShapeType="1"/>
            </p:cNvSpPr>
            <p:nvPr/>
          </p:nvSpPr>
          <p:spPr bwMode="auto">
            <a:xfrm>
              <a:off x="523" y="2637"/>
              <a:ext cx="1795" cy="0"/>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95"/>
            <p:cNvSpPr>
              <a:spLocks noChangeShapeType="1"/>
            </p:cNvSpPr>
            <p:nvPr/>
          </p:nvSpPr>
          <p:spPr bwMode="auto">
            <a:xfrm>
              <a:off x="1165" y="3346"/>
              <a:ext cx="539" cy="0"/>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96"/>
            <p:cNvSpPr>
              <a:spLocks noChangeShapeType="1"/>
            </p:cNvSpPr>
            <p:nvPr/>
          </p:nvSpPr>
          <p:spPr bwMode="auto">
            <a:xfrm flipH="1">
              <a:off x="475" y="3440"/>
              <a:ext cx="1257" cy="621"/>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97"/>
            <p:cNvSpPr>
              <a:spLocks noChangeShapeType="1"/>
            </p:cNvSpPr>
            <p:nvPr/>
          </p:nvSpPr>
          <p:spPr bwMode="auto">
            <a:xfrm>
              <a:off x="1131" y="3435"/>
              <a:ext cx="1257" cy="621"/>
            </a:xfrm>
            <a:prstGeom prst="line">
              <a:avLst/>
            </a:prstGeom>
            <a:noFill/>
            <a:ln w="152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6226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509"/>
                                        </p:tgtEl>
                                        <p:attrNameLst>
                                          <p:attrName>style.visibility</p:attrName>
                                        </p:attrNameLst>
                                      </p:cBhvr>
                                      <p:to>
                                        <p:strVal val="visible"/>
                                      </p:to>
                                    </p:set>
                                    <p:animEffect transition="in" filter="fade">
                                      <p:cBhvr>
                                        <p:cTn id="7" dur="500"/>
                                        <p:tgtEl>
                                          <p:spTgt spid="1085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9" grpId="0"/>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43"/>
          <p:cNvSpPr txBox="1">
            <a:spLocks noChangeArrowheads="1"/>
          </p:cNvSpPr>
          <p:nvPr/>
        </p:nvSpPr>
        <p:spPr bwMode="auto">
          <a:xfrm>
            <a:off x="2266950" y="525463"/>
            <a:ext cx="4589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Problem “HAM”</a:t>
            </a:r>
          </a:p>
        </p:txBody>
      </p:sp>
      <p:sp>
        <p:nvSpPr>
          <p:cNvPr id="1093676" name="Text Box 44"/>
          <p:cNvSpPr txBox="1">
            <a:spLocks noChangeArrowheads="1"/>
          </p:cNvSpPr>
          <p:nvPr/>
        </p:nvSpPr>
        <p:spPr bwMode="auto">
          <a:xfrm>
            <a:off x="2841625" y="3862388"/>
            <a:ext cx="346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Set “HAM”</a:t>
            </a:r>
          </a:p>
        </p:txBody>
      </p:sp>
      <p:sp>
        <p:nvSpPr>
          <p:cNvPr id="1093677" name="Text Box 45"/>
          <p:cNvSpPr txBox="1">
            <a:spLocks noChangeArrowheads="1"/>
          </p:cNvSpPr>
          <p:nvPr/>
        </p:nvSpPr>
        <p:spPr bwMode="auto">
          <a:xfrm>
            <a:off x="1196975" y="1555750"/>
            <a:ext cx="3954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Input: Graph G = (V,E)</a:t>
            </a:r>
          </a:p>
        </p:txBody>
      </p:sp>
      <p:sp>
        <p:nvSpPr>
          <p:cNvPr id="1093678" name="Text Box 46"/>
          <p:cNvSpPr txBox="1">
            <a:spLocks noChangeArrowheads="1"/>
          </p:cNvSpPr>
          <p:nvPr/>
        </p:nvSpPr>
        <p:spPr bwMode="auto">
          <a:xfrm>
            <a:off x="1196975" y="2327275"/>
            <a:ext cx="1477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Output:</a:t>
            </a:r>
          </a:p>
        </p:txBody>
      </p:sp>
      <p:sp>
        <p:nvSpPr>
          <p:cNvPr id="1093679" name="Text Box 47"/>
          <p:cNvSpPr txBox="1">
            <a:spLocks noChangeArrowheads="1"/>
          </p:cNvSpPr>
          <p:nvPr/>
        </p:nvSpPr>
        <p:spPr bwMode="auto">
          <a:xfrm>
            <a:off x="2735263" y="2327275"/>
            <a:ext cx="5203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YES if G has a Hamilton cycle</a:t>
            </a:r>
          </a:p>
        </p:txBody>
      </p:sp>
      <p:sp>
        <p:nvSpPr>
          <p:cNvPr id="1093680" name="Text Box 48"/>
          <p:cNvSpPr txBox="1">
            <a:spLocks noChangeArrowheads="1"/>
          </p:cNvSpPr>
          <p:nvPr/>
        </p:nvSpPr>
        <p:spPr bwMode="auto">
          <a:xfrm>
            <a:off x="2735263" y="3001963"/>
            <a:ext cx="527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NO if G has no Hamilton cycle</a:t>
            </a:r>
          </a:p>
        </p:txBody>
      </p:sp>
      <p:sp>
        <p:nvSpPr>
          <p:cNvPr id="1093681" name="Text Box 49"/>
          <p:cNvSpPr txBox="1">
            <a:spLocks noChangeArrowheads="1"/>
          </p:cNvSpPr>
          <p:nvPr/>
        </p:nvSpPr>
        <p:spPr bwMode="auto">
          <a:xfrm>
            <a:off x="847725" y="4921250"/>
            <a:ext cx="744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HAM = { graph G | G has a Hamilton cycle }</a:t>
            </a:r>
          </a:p>
        </p:txBody>
      </p:sp>
    </p:spTree>
    <p:extLst>
      <p:ext uri="{BB962C8B-B14F-4D97-AF65-F5344CB8AC3E}">
        <p14:creationId xmlns:p14="http://schemas.microsoft.com/office/powerpoint/2010/main" val="319509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3677"/>
                                        </p:tgtEl>
                                        <p:attrNameLst>
                                          <p:attrName>style.visibility</p:attrName>
                                        </p:attrNameLst>
                                      </p:cBhvr>
                                      <p:to>
                                        <p:strVal val="visible"/>
                                      </p:to>
                                    </p:set>
                                    <p:animEffect transition="in" filter="fade">
                                      <p:cBhvr>
                                        <p:cTn id="7" dur="500"/>
                                        <p:tgtEl>
                                          <p:spTgt spid="1093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3678"/>
                                        </p:tgtEl>
                                        <p:attrNameLst>
                                          <p:attrName>style.visibility</p:attrName>
                                        </p:attrNameLst>
                                      </p:cBhvr>
                                      <p:to>
                                        <p:strVal val="visible"/>
                                      </p:to>
                                    </p:set>
                                    <p:animEffect transition="in" filter="fade">
                                      <p:cBhvr>
                                        <p:cTn id="12" dur="500"/>
                                        <p:tgtEl>
                                          <p:spTgt spid="10936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3679"/>
                                        </p:tgtEl>
                                        <p:attrNameLst>
                                          <p:attrName>style.visibility</p:attrName>
                                        </p:attrNameLst>
                                      </p:cBhvr>
                                      <p:to>
                                        <p:strVal val="visible"/>
                                      </p:to>
                                    </p:set>
                                    <p:animEffect transition="in" filter="fade">
                                      <p:cBhvr>
                                        <p:cTn id="15" dur="500"/>
                                        <p:tgtEl>
                                          <p:spTgt spid="10936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3680"/>
                                        </p:tgtEl>
                                        <p:attrNameLst>
                                          <p:attrName>style.visibility</p:attrName>
                                        </p:attrNameLst>
                                      </p:cBhvr>
                                      <p:to>
                                        <p:strVal val="visible"/>
                                      </p:to>
                                    </p:set>
                                    <p:animEffect transition="in" filter="fade">
                                      <p:cBhvr>
                                        <p:cTn id="18" dur="500"/>
                                        <p:tgtEl>
                                          <p:spTgt spid="10936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93676"/>
                                        </p:tgtEl>
                                        <p:attrNameLst>
                                          <p:attrName>style.visibility</p:attrName>
                                        </p:attrNameLst>
                                      </p:cBhvr>
                                      <p:to>
                                        <p:strVal val="visible"/>
                                      </p:to>
                                    </p:set>
                                    <p:animEffect transition="in" filter="fade">
                                      <p:cBhvr>
                                        <p:cTn id="23" dur="500"/>
                                        <p:tgtEl>
                                          <p:spTgt spid="10936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93681"/>
                                        </p:tgtEl>
                                        <p:attrNameLst>
                                          <p:attrName>style.visibility</p:attrName>
                                        </p:attrNameLst>
                                      </p:cBhvr>
                                      <p:to>
                                        <p:strVal val="visible"/>
                                      </p:to>
                                    </p:set>
                                    <p:animEffect transition="in" filter="fade">
                                      <p:cBhvr>
                                        <p:cTn id="26" dur="500"/>
                                        <p:tgtEl>
                                          <p:spTgt spid="1093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76" grpId="0"/>
      <p:bldP spid="1093677" grpId="0"/>
      <p:bldP spid="1093678" grpId="0"/>
      <p:bldP spid="1093679" grpId="0"/>
      <p:bldP spid="1093680" grpId="0"/>
      <p:bldP spid="1093681" grpId="0"/>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24613" y="3544888"/>
            <a:ext cx="2325687" cy="3257550"/>
            <a:chOff x="3337" y="1952"/>
            <a:chExt cx="1465" cy="2052"/>
          </a:xfrm>
        </p:grpSpPr>
        <p:sp>
          <p:nvSpPr>
            <p:cNvPr id="16392" name="AutoShape 3"/>
            <p:cNvSpPr>
              <a:spLocks noChangeArrowheads="1"/>
            </p:cNvSpPr>
            <p:nvPr/>
          </p:nvSpPr>
          <p:spPr bwMode="auto">
            <a:xfrm rot="5400000" flipV="1">
              <a:off x="3360" y="2141"/>
              <a:ext cx="640" cy="6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400"/>
                <a:t>AND</a:t>
              </a:r>
            </a:p>
          </p:txBody>
        </p:sp>
        <p:sp>
          <p:nvSpPr>
            <p:cNvPr id="16393" name="AutoShape 4"/>
            <p:cNvSpPr>
              <a:spLocks noChangeArrowheads="1"/>
            </p:cNvSpPr>
            <p:nvPr/>
          </p:nvSpPr>
          <p:spPr bwMode="auto">
            <a:xfrm rot="5400000" flipV="1">
              <a:off x="3780" y="3077"/>
              <a:ext cx="640" cy="6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400"/>
                <a:t>AND</a:t>
              </a:r>
            </a:p>
          </p:txBody>
        </p:sp>
        <p:cxnSp>
          <p:nvCxnSpPr>
            <p:cNvPr id="16394" name="AutoShape 5"/>
            <p:cNvCxnSpPr>
              <a:cxnSpLocks noChangeShapeType="1"/>
              <a:stCxn id="16392" idx="3"/>
              <a:endCxn id="16393" idx="1"/>
            </p:cNvCxnSpPr>
            <p:nvPr/>
          </p:nvCxnSpPr>
          <p:spPr bwMode="auto">
            <a:xfrm>
              <a:off x="3680" y="2816"/>
              <a:ext cx="420" cy="272"/>
            </a:xfrm>
            <a:prstGeom prst="straightConnector1">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16395" name="Line 6"/>
            <p:cNvSpPr>
              <a:spLocks noChangeShapeType="1"/>
            </p:cNvSpPr>
            <p:nvPr/>
          </p:nvSpPr>
          <p:spPr bwMode="auto">
            <a:xfrm>
              <a:off x="4100" y="3743"/>
              <a:ext cx="0" cy="261"/>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6396" name="Line 7"/>
            <p:cNvSpPr>
              <a:spLocks noChangeShapeType="1"/>
            </p:cNvSpPr>
            <p:nvPr/>
          </p:nvSpPr>
          <p:spPr bwMode="auto">
            <a:xfrm>
              <a:off x="3529" y="1952"/>
              <a:ext cx="0" cy="216"/>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6397" name="Line 8"/>
            <p:cNvSpPr>
              <a:spLocks noChangeShapeType="1"/>
            </p:cNvSpPr>
            <p:nvPr/>
          </p:nvSpPr>
          <p:spPr bwMode="auto">
            <a:xfrm>
              <a:off x="3805" y="1953"/>
              <a:ext cx="0" cy="215"/>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6398" name="Line 9"/>
            <p:cNvSpPr>
              <a:spLocks noChangeShapeType="1"/>
            </p:cNvSpPr>
            <p:nvPr/>
          </p:nvSpPr>
          <p:spPr bwMode="auto">
            <a:xfrm>
              <a:off x="4466" y="1952"/>
              <a:ext cx="0" cy="216"/>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6399" name="AutoShape 10"/>
            <p:cNvSpPr>
              <a:spLocks noChangeArrowheads="1"/>
            </p:cNvSpPr>
            <p:nvPr/>
          </p:nvSpPr>
          <p:spPr bwMode="auto">
            <a:xfrm rot="5400000" flipV="1">
              <a:off x="4145" y="2168"/>
              <a:ext cx="640" cy="67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400"/>
                <a:t>NOT</a:t>
              </a:r>
            </a:p>
          </p:txBody>
        </p:sp>
        <p:cxnSp>
          <p:nvCxnSpPr>
            <p:cNvPr id="16400" name="AutoShape 11"/>
            <p:cNvCxnSpPr>
              <a:cxnSpLocks noChangeShapeType="1"/>
              <a:stCxn id="16399" idx="3"/>
              <a:endCxn id="16393" idx="1"/>
            </p:cNvCxnSpPr>
            <p:nvPr/>
          </p:nvCxnSpPr>
          <p:spPr bwMode="auto">
            <a:xfrm flipH="1">
              <a:off x="4100" y="2837"/>
              <a:ext cx="365" cy="251"/>
            </a:xfrm>
            <a:prstGeom prst="straightConnector1">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cxnSp>
      </p:grpSp>
      <p:sp>
        <p:nvSpPr>
          <p:cNvPr id="16387" name="Text Box 17"/>
          <p:cNvSpPr txBox="1">
            <a:spLocks noChangeArrowheads="1"/>
          </p:cNvSpPr>
          <p:nvPr/>
        </p:nvSpPr>
        <p:spPr bwMode="auto">
          <a:xfrm>
            <a:off x="1541463" y="233363"/>
            <a:ext cx="60134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858838" algn="l"/>
              </a:tabLst>
              <a:defRPr sz="2800">
                <a:solidFill>
                  <a:schemeClr val="tx1"/>
                </a:solidFill>
                <a:latin typeface="Arial Rounded MT Bold" pitchFamily="34" charset="0"/>
              </a:defRPr>
            </a:lvl1pPr>
            <a:lvl2pPr marL="742950" indent="-285750">
              <a:tabLst>
                <a:tab pos="858838" algn="l"/>
              </a:tabLst>
              <a:defRPr sz="2800">
                <a:solidFill>
                  <a:schemeClr val="tx1"/>
                </a:solidFill>
                <a:latin typeface="Arial Rounded MT Bold" pitchFamily="34" charset="0"/>
              </a:defRPr>
            </a:lvl2pPr>
            <a:lvl3pPr marL="1143000" indent="-228600">
              <a:tabLst>
                <a:tab pos="858838" algn="l"/>
              </a:tabLst>
              <a:defRPr sz="2800">
                <a:solidFill>
                  <a:schemeClr val="tx1"/>
                </a:solidFill>
                <a:latin typeface="Arial Rounded MT Bold" pitchFamily="34" charset="0"/>
              </a:defRPr>
            </a:lvl3pPr>
            <a:lvl4pPr marL="1600200" indent="-228600">
              <a:tabLst>
                <a:tab pos="858838" algn="l"/>
              </a:tabLst>
              <a:defRPr sz="2800">
                <a:solidFill>
                  <a:schemeClr val="tx1"/>
                </a:solidFill>
                <a:latin typeface="Arial Rounded MT Bold" pitchFamily="34" charset="0"/>
              </a:defRPr>
            </a:lvl4pPr>
            <a:lvl5pPr marL="2057400" indent="-228600">
              <a:tabLst>
                <a:tab pos="858838" algn="l"/>
              </a:tabLst>
              <a:defRPr sz="2800">
                <a:solidFill>
                  <a:schemeClr val="tx1"/>
                </a:solidFill>
                <a:latin typeface="Arial Rounded MT Bold" pitchFamily="34" charset="0"/>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9pPr>
          </a:lstStyle>
          <a:p>
            <a:pPr algn="l">
              <a:spcBef>
                <a:spcPct val="20000"/>
              </a:spcBef>
            </a:pPr>
            <a:r>
              <a:rPr lang="en-US" altLang="en-US" sz="4800"/>
              <a:t>Circuit-Satisfiability</a:t>
            </a:r>
          </a:p>
        </p:txBody>
      </p:sp>
      <p:sp>
        <p:nvSpPr>
          <p:cNvPr id="1145875" name="Text Box 19"/>
          <p:cNvSpPr txBox="1">
            <a:spLocks noChangeArrowheads="1"/>
          </p:cNvSpPr>
          <p:nvPr/>
        </p:nvSpPr>
        <p:spPr bwMode="auto">
          <a:xfrm>
            <a:off x="1196975" y="1300163"/>
            <a:ext cx="5827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Input: A circuit C with one output</a:t>
            </a:r>
          </a:p>
        </p:txBody>
      </p:sp>
      <p:sp>
        <p:nvSpPr>
          <p:cNvPr id="1145876" name="Text Box 20"/>
          <p:cNvSpPr txBox="1">
            <a:spLocks noChangeArrowheads="1"/>
          </p:cNvSpPr>
          <p:nvPr/>
        </p:nvSpPr>
        <p:spPr bwMode="auto">
          <a:xfrm>
            <a:off x="1196975" y="2071688"/>
            <a:ext cx="1477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Output:</a:t>
            </a:r>
          </a:p>
        </p:txBody>
      </p:sp>
      <p:sp>
        <p:nvSpPr>
          <p:cNvPr id="1145877" name="Text Box 21"/>
          <p:cNvSpPr txBox="1">
            <a:spLocks noChangeArrowheads="1"/>
          </p:cNvSpPr>
          <p:nvPr/>
        </p:nvSpPr>
        <p:spPr bwMode="auto">
          <a:xfrm>
            <a:off x="2735263" y="2071688"/>
            <a:ext cx="3778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YES if C is satisfiable</a:t>
            </a:r>
          </a:p>
        </p:txBody>
      </p:sp>
      <p:sp>
        <p:nvSpPr>
          <p:cNvPr id="1145878" name="Text Box 22"/>
          <p:cNvSpPr txBox="1">
            <a:spLocks noChangeArrowheads="1"/>
          </p:cNvSpPr>
          <p:nvPr/>
        </p:nvSpPr>
        <p:spPr bwMode="auto">
          <a:xfrm>
            <a:off x="2735263" y="2746375"/>
            <a:ext cx="427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NO if C is not satisfiable</a:t>
            </a:r>
          </a:p>
        </p:txBody>
      </p:sp>
    </p:spTree>
    <p:extLst>
      <p:ext uri="{BB962C8B-B14F-4D97-AF65-F5344CB8AC3E}">
        <p14:creationId xmlns:p14="http://schemas.microsoft.com/office/powerpoint/2010/main" val="5715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5875"/>
                                        </p:tgtEl>
                                        <p:attrNameLst>
                                          <p:attrName>style.visibility</p:attrName>
                                        </p:attrNameLst>
                                      </p:cBhvr>
                                      <p:to>
                                        <p:strVal val="visible"/>
                                      </p:to>
                                    </p:set>
                                    <p:animEffect transition="in" filter="fade">
                                      <p:cBhvr>
                                        <p:cTn id="7" dur="500"/>
                                        <p:tgtEl>
                                          <p:spTgt spid="114587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5876"/>
                                        </p:tgtEl>
                                        <p:attrNameLst>
                                          <p:attrName>style.visibility</p:attrName>
                                        </p:attrNameLst>
                                      </p:cBhvr>
                                      <p:to>
                                        <p:strVal val="visible"/>
                                      </p:to>
                                    </p:set>
                                    <p:animEffect transition="in" filter="fade">
                                      <p:cBhvr>
                                        <p:cTn id="15" dur="500"/>
                                        <p:tgtEl>
                                          <p:spTgt spid="11458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45877"/>
                                        </p:tgtEl>
                                        <p:attrNameLst>
                                          <p:attrName>style.visibility</p:attrName>
                                        </p:attrNameLst>
                                      </p:cBhvr>
                                      <p:to>
                                        <p:strVal val="visible"/>
                                      </p:to>
                                    </p:set>
                                    <p:animEffect transition="in" filter="fade">
                                      <p:cBhvr>
                                        <p:cTn id="18" dur="500"/>
                                        <p:tgtEl>
                                          <p:spTgt spid="11458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5878"/>
                                        </p:tgtEl>
                                        <p:attrNameLst>
                                          <p:attrName>style.visibility</p:attrName>
                                        </p:attrNameLst>
                                      </p:cBhvr>
                                      <p:to>
                                        <p:strVal val="visible"/>
                                      </p:to>
                                    </p:set>
                                    <p:animEffect transition="in" filter="fade">
                                      <p:cBhvr>
                                        <p:cTn id="21" dur="500"/>
                                        <p:tgtEl>
                                          <p:spTgt spid="114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75" grpId="0"/>
      <p:bldP spid="1145876" grpId="0"/>
      <p:bldP spid="1145877" grpId="0"/>
      <p:bldP spid="1145878" grpId="0"/>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7"/>
          <p:cNvSpPr txBox="1">
            <a:spLocks noChangeArrowheads="1"/>
          </p:cNvSpPr>
          <p:nvPr/>
        </p:nvSpPr>
        <p:spPr bwMode="auto">
          <a:xfrm>
            <a:off x="2909888" y="1941513"/>
            <a:ext cx="3322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Set “SAT”</a:t>
            </a:r>
          </a:p>
        </p:txBody>
      </p:sp>
      <p:sp>
        <p:nvSpPr>
          <p:cNvPr id="17411" name="Text Box 28"/>
          <p:cNvSpPr txBox="1">
            <a:spLocks noChangeArrowheads="1"/>
          </p:cNvSpPr>
          <p:nvPr/>
        </p:nvSpPr>
        <p:spPr bwMode="auto">
          <a:xfrm>
            <a:off x="1697038" y="2778125"/>
            <a:ext cx="5748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SAT = { all satisfiable circuits C }</a:t>
            </a:r>
          </a:p>
        </p:txBody>
      </p:sp>
    </p:spTree>
    <p:extLst>
      <p:ext uri="{BB962C8B-B14F-4D97-AF65-F5344CB8AC3E}">
        <p14:creationId xmlns:p14="http://schemas.microsoft.com/office/powerpoint/2010/main" val="405945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5" name="Text Box 43"/>
          <p:cNvSpPr txBox="1">
            <a:spLocks noChangeArrowheads="1"/>
          </p:cNvSpPr>
          <p:nvPr/>
        </p:nvSpPr>
        <p:spPr bwMode="auto">
          <a:xfrm>
            <a:off x="2435225" y="341313"/>
            <a:ext cx="4275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Bipartite Matching</a:t>
            </a:r>
          </a:p>
        </p:txBody>
      </p:sp>
      <p:sp>
        <p:nvSpPr>
          <p:cNvPr id="1095724" name="Text Box 44"/>
          <p:cNvSpPr txBox="1">
            <a:spLocks noChangeArrowheads="1"/>
          </p:cNvSpPr>
          <p:nvPr/>
        </p:nvSpPr>
        <p:spPr bwMode="auto">
          <a:xfrm>
            <a:off x="1196975" y="1300163"/>
            <a:ext cx="6176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Input: A bipartite graph G = (U,V,E)</a:t>
            </a:r>
          </a:p>
        </p:txBody>
      </p:sp>
      <p:sp>
        <p:nvSpPr>
          <p:cNvPr id="1095725" name="Text Box 45"/>
          <p:cNvSpPr txBox="1">
            <a:spLocks noChangeArrowheads="1"/>
          </p:cNvSpPr>
          <p:nvPr/>
        </p:nvSpPr>
        <p:spPr bwMode="auto">
          <a:xfrm>
            <a:off x="1196975" y="2071688"/>
            <a:ext cx="1477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Output:</a:t>
            </a:r>
          </a:p>
        </p:txBody>
      </p:sp>
      <p:sp>
        <p:nvSpPr>
          <p:cNvPr id="1095726" name="Text Box 46"/>
          <p:cNvSpPr txBox="1">
            <a:spLocks noChangeArrowheads="1"/>
          </p:cNvSpPr>
          <p:nvPr/>
        </p:nvSpPr>
        <p:spPr bwMode="auto">
          <a:xfrm>
            <a:off x="2735263" y="2071688"/>
            <a:ext cx="5603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YES if G has a perfect matching</a:t>
            </a:r>
          </a:p>
        </p:txBody>
      </p:sp>
      <p:sp>
        <p:nvSpPr>
          <p:cNvPr id="1095727" name="Text Box 47"/>
          <p:cNvSpPr txBox="1">
            <a:spLocks noChangeArrowheads="1"/>
          </p:cNvSpPr>
          <p:nvPr/>
        </p:nvSpPr>
        <p:spPr bwMode="auto">
          <a:xfrm>
            <a:off x="2735263" y="2746375"/>
            <a:ext cx="298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NO if G does not</a:t>
            </a:r>
          </a:p>
        </p:txBody>
      </p:sp>
      <p:grpSp>
        <p:nvGrpSpPr>
          <p:cNvPr id="1026" name="Group 48"/>
          <p:cNvGrpSpPr>
            <a:grpSpLocks/>
          </p:cNvGrpSpPr>
          <p:nvPr/>
        </p:nvGrpSpPr>
        <p:grpSpPr bwMode="auto">
          <a:xfrm>
            <a:off x="2155825" y="3963988"/>
            <a:ext cx="1349375" cy="2098675"/>
            <a:chOff x="1358" y="2497"/>
            <a:chExt cx="850" cy="1322"/>
          </a:xfrm>
        </p:grpSpPr>
        <mc:AlternateContent xmlns:mc="http://schemas.openxmlformats.org/markup-compatibility/2006" xmlns:p14="http://schemas.microsoft.com/office/powerpoint/2010/main">
          <mc:Choice Requires="p14">
            <p:contentPart p14:bwMode="auto" r:id="rId2">
              <p14:nvContentPartPr>
                <p14:cNvPr id="1027" name="Ink 30"/>
                <p14:cNvContentPartPr>
                  <a14:cpLocks xmlns:a14="http://schemas.microsoft.com/office/drawing/2010/main" noRot="1" noChangeAspect="1" noEditPoints="1" noChangeArrowheads="1" noChangeShapeType="1"/>
                </p14:cNvContentPartPr>
                <p14:nvPr/>
              </p14:nvContentPartPr>
              <p14:xfrm>
                <a:off x="2165" y="2507"/>
                <a:ext cx="36" cy="66"/>
              </p14:xfrm>
            </p:contentPart>
          </mc:Choice>
          <mc:Fallback xmlns="">
            <p:pic>
              <p:nvPicPr>
                <p:cNvPr id="1027" name="Ink 30"/>
                <p:cNvPicPr>
                  <a:picLocks noRot="1" noChangeAspect="1" noEditPoints="1" noChangeArrowheads="1" noChangeShapeType="1"/>
                </p:cNvPicPr>
                <p:nvPr/>
              </p:nvPicPr>
              <p:blipFill>
                <a:blip r:embed="rId3"/>
                <a:stretch>
                  <a:fillRect/>
                </a:stretch>
              </p:blipFill>
              <p:spPr>
                <a:xfrm>
                  <a:off x="2152" y="2496"/>
                  <a:ext cx="62" cy="9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8" name="Ink 31"/>
                <p14:cNvContentPartPr>
                  <a14:cpLocks xmlns:a14="http://schemas.microsoft.com/office/drawing/2010/main" noRot="1" noChangeAspect="1" noEditPoints="1" noChangeArrowheads="1" noChangeShapeType="1"/>
                </p14:cNvContentPartPr>
                <p14:nvPr/>
              </p14:nvContentPartPr>
              <p14:xfrm>
                <a:off x="2165" y="2776"/>
                <a:ext cx="43" cy="80"/>
              </p14:xfrm>
            </p:contentPart>
          </mc:Choice>
          <mc:Fallback xmlns="">
            <p:pic>
              <p:nvPicPr>
                <p:cNvPr id="1028" name="Ink 31"/>
                <p:cNvPicPr>
                  <a:picLocks noRot="1" noChangeAspect="1" noEditPoints="1" noChangeArrowheads="1" noChangeShapeType="1"/>
                </p:cNvPicPr>
                <p:nvPr/>
              </p:nvPicPr>
              <p:blipFill>
                <a:blip r:embed="rId5"/>
                <a:stretch>
                  <a:fillRect/>
                </a:stretch>
              </p:blipFill>
              <p:spPr>
                <a:xfrm>
                  <a:off x="2152" y="2762"/>
                  <a:ext cx="70" cy="10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9" name="Ink 32"/>
                <p14:cNvContentPartPr>
                  <a14:cpLocks xmlns:a14="http://schemas.microsoft.com/office/drawing/2010/main" noRot="1" noChangeAspect="1" noEditPoints="1" noChangeArrowheads="1" noChangeShapeType="1"/>
                </p14:cNvContentPartPr>
                <p14:nvPr/>
              </p14:nvContentPartPr>
              <p14:xfrm>
                <a:off x="2122" y="3108"/>
                <a:ext cx="45" cy="74"/>
              </p14:xfrm>
            </p:contentPart>
          </mc:Choice>
          <mc:Fallback xmlns="">
            <p:pic>
              <p:nvPicPr>
                <p:cNvPr id="1029" name="Ink 32"/>
                <p:cNvPicPr>
                  <a:picLocks noRot="1" noChangeAspect="1" noEditPoints="1" noChangeArrowheads="1" noChangeShapeType="1"/>
                </p:cNvPicPr>
                <p:nvPr/>
              </p:nvPicPr>
              <p:blipFill>
                <a:blip r:embed="rId7"/>
                <a:stretch>
                  <a:fillRect/>
                </a:stretch>
              </p:blipFill>
              <p:spPr>
                <a:xfrm>
                  <a:off x="2110" y="3095"/>
                  <a:ext cx="70" cy="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0" name="Ink 33"/>
                <p14:cNvContentPartPr>
                  <a14:cpLocks xmlns:a14="http://schemas.microsoft.com/office/drawing/2010/main" noRot="1" noChangeAspect="1" noEditPoints="1" noChangeArrowheads="1" noChangeShapeType="1"/>
                </p14:cNvContentPartPr>
                <p14:nvPr/>
              </p14:nvContentPartPr>
              <p14:xfrm>
                <a:off x="2134" y="3431"/>
                <a:ext cx="34" cy="58"/>
              </p14:xfrm>
            </p:contentPart>
          </mc:Choice>
          <mc:Fallback xmlns="">
            <p:pic>
              <p:nvPicPr>
                <p:cNvPr id="1030" name="Ink 33"/>
                <p:cNvPicPr>
                  <a:picLocks noRot="1" noChangeAspect="1" noEditPoints="1" noChangeArrowheads="1" noChangeShapeType="1"/>
                </p:cNvPicPr>
                <p:nvPr/>
              </p:nvPicPr>
              <p:blipFill>
                <a:blip r:embed="rId9"/>
                <a:stretch>
                  <a:fillRect/>
                </a:stretch>
              </p:blipFill>
              <p:spPr>
                <a:xfrm>
                  <a:off x="2127" y="3417"/>
                  <a:ext cx="55" cy="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1" name="Ink 34"/>
                <p14:cNvContentPartPr>
                  <a14:cpLocks xmlns:a14="http://schemas.microsoft.com/office/drawing/2010/main" noRot="1" noChangeAspect="1" noEditPoints="1" noChangeArrowheads="1" noChangeShapeType="1"/>
                </p14:cNvContentPartPr>
                <p14:nvPr/>
              </p14:nvContentPartPr>
              <p14:xfrm>
                <a:off x="2097" y="3746"/>
                <a:ext cx="33" cy="73"/>
              </p14:xfrm>
            </p:contentPart>
          </mc:Choice>
          <mc:Fallback xmlns="">
            <p:pic>
              <p:nvPicPr>
                <p:cNvPr id="1031" name="Ink 34"/>
                <p:cNvPicPr>
                  <a:picLocks noRot="1" noChangeAspect="1" noEditPoints="1" noChangeArrowheads="1" noChangeShapeType="1"/>
                </p:cNvPicPr>
                <p:nvPr/>
              </p:nvPicPr>
              <p:blipFill>
                <a:blip r:embed="rId11"/>
                <a:stretch>
                  <a:fillRect/>
                </a:stretch>
              </p:blipFill>
              <p:spPr>
                <a:xfrm>
                  <a:off x="2085" y="3732"/>
                  <a:ext cx="59" cy="1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2" name="Ink 35"/>
                <p14:cNvContentPartPr>
                  <a14:cpLocks xmlns:a14="http://schemas.microsoft.com/office/drawing/2010/main" noRot="1" noChangeAspect="1" noEditPoints="1" noChangeArrowheads="1" noChangeShapeType="1"/>
                </p14:cNvContentPartPr>
                <p14:nvPr/>
              </p14:nvContentPartPr>
              <p14:xfrm>
                <a:off x="1466" y="2546"/>
                <a:ext cx="663" cy="1253"/>
              </p14:xfrm>
            </p:contentPart>
          </mc:Choice>
          <mc:Fallback xmlns="">
            <p:pic>
              <p:nvPicPr>
                <p:cNvPr id="1032" name="Ink 35"/>
                <p:cNvPicPr>
                  <a:picLocks noRot="1" noChangeAspect="1" noEditPoints="1" noChangeArrowheads="1" noChangeShapeType="1"/>
                </p:cNvPicPr>
                <p:nvPr/>
              </p:nvPicPr>
              <p:blipFill>
                <a:blip r:embed="rId13"/>
                <a:stretch>
                  <a:fillRect/>
                </a:stretch>
              </p:blipFill>
              <p:spPr>
                <a:xfrm>
                  <a:off x="1460" y="2540"/>
                  <a:ext cx="675" cy="126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3" name="Ink 36"/>
                <p14:cNvContentPartPr>
                  <a14:cpLocks xmlns:a14="http://schemas.microsoft.com/office/drawing/2010/main" noRot="1" noChangeAspect="1" noEditPoints="1" noChangeArrowheads="1" noChangeShapeType="1"/>
                </p14:cNvContentPartPr>
                <p14:nvPr/>
              </p14:nvContentPartPr>
              <p14:xfrm>
                <a:off x="1383" y="2497"/>
                <a:ext cx="44" cy="65"/>
              </p14:xfrm>
            </p:contentPart>
          </mc:Choice>
          <mc:Fallback xmlns="">
            <p:pic>
              <p:nvPicPr>
                <p:cNvPr id="1033" name="Ink 36"/>
                <p:cNvPicPr>
                  <a:picLocks noRot="1" noChangeAspect="1" noEditPoints="1" noChangeArrowheads="1" noChangeShapeType="1"/>
                </p:cNvPicPr>
                <p:nvPr/>
              </p:nvPicPr>
              <p:blipFill>
                <a:blip r:embed="rId15"/>
                <a:stretch>
                  <a:fillRect/>
                </a:stretch>
              </p:blipFill>
              <p:spPr>
                <a:xfrm>
                  <a:off x="1374" y="2485"/>
                  <a:ext cx="65" cy="8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4" name="Ink 37"/>
                <p14:cNvContentPartPr>
                  <a14:cpLocks xmlns:a14="http://schemas.microsoft.com/office/drawing/2010/main" noRot="1" noChangeAspect="1" noEditPoints="1" noChangeArrowheads="1" noChangeShapeType="1"/>
                </p14:cNvContentPartPr>
                <p14:nvPr/>
              </p14:nvContentPartPr>
              <p14:xfrm>
                <a:off x="1380" y="2716"/>
                <a:ext cx="55" cy="87"/>
              </p14:xfrm>
            </p:contentPart>
          </mc:Choice>
          <mc:Fallback xmlns="">
            <p:pic>
              <p:nvPicPr>
                <p:cNvPr id="1034" name="Ink 37"/>
                <p:cNvPicPr>
                  <a:picLocks noRot="1" noChangeAspect="1" noEditPoints="1" noChangeArrowheads="1" noChangeShapeType="1"/>
                </p:cNvPicPr>
                <p:nvPr/>
              </p:nvPicPr>
              <p:blipFill>
                <a:blip r:embed="rId17"/>
                <a:stretch>
                  <a:fillRect/>
                </a:stretch>
              </p:blipFill>
              <p:spPr>
                <a:xfrm>
                  <a:off x="1369" y="2708"/>
                  <a:ext cx="79" cy="10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5" name="Ink 38"/>
                <p14:cNvContentPartPr>
                  <a14:cpLocks xmlns:a14="http://schemas.microsoft.com/office/drawing/2010/main" noRot="1" noChangeAspect="1" noEditPoints="1" noChangeArrowheads="1" noChangeShapeType="1"/>
                </p14:cNvContentPartPr>
                <p14:nvPr/>
              </p14:nvContentPartPr>
              <p14:xfrm>
                <a:off x="1383" y="3051"/>
                <a:ext cx="44" cy="63"/>
              </p14:xfrm>
            </p:contentPart>
          </mc:Choice>
          <mc:Fallback xmlns="">
            <p:pic>
              <p:nvPicPr>
                <p:cNvPr id="1035" name="Ink 38"/>
                <p:cNvPicPr>
                  <a:picLocks noRot="1" noChangeAspect="1" noEditPoints="1" noChangeArrowheads="1" noChangeShapeType="1"/>
                </p:cNvPicPr>
                <p:nvPr/>
              </p:nvPicPr>
              <p:blipFill>
                <a:blip r:embed="rId19"/>
                <a:stretch>
                  <a:fillRect/>
                </a:stretch>
              </p:blipFill>
              <p:spPr>
                <a:xfrm>
                  <a:off x="1371" y="3037"/>
                  <a:ext cx="69" cy="8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6" name="Ink 39"/>
                <p14:cNvContentPartPr>
                  <a14:cpLocks xmlns:a14="http://schemas.microsoft.com/office/drawing/2010/main" noRot="1" noChangeAspect="1" noEditPoints="1" noChangeArrowheads="1" noChangeShapeType="1"/>
                </p14:cNvContentPartPr>
                <p14:nvPr/>
              </p14:nvContentPartPr>
              <p14:xfrm>
                <a:off x="1376" y="3374"/>
                <a:ext cx="40" cy="66"/>
              </p14:xfrm>
            </p:contentPart>
          </mc:Choice>
          <mc:Fallback xmlns="">
            <p:pic>
              <p:nvPicPr>
                <p:cNvPr id="1036" name="Ink 39"/>
                <p:cNvPicPr>
                  <a:picLocks noRot="1" noChangeAspect="1" noEditPoints="1" noChangeArrowheads="1" noChangeShapeType="1"/>
                </p:cNvPicPr>
                <p:nvPr/>
              </p:nvPicPr>
              <p:blipFill>
                <a:blip r:embed="rId21"/>
                <a:stretch>
                  <a:fillRect/>
                </a:stretch>
              </p:blipFill>
              <p:spPr>
                <a:xfrm>
                  <a:off x="1363" y="3360"/>
                  <a:ext cx="67" cy="9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37" name="Ink 40"/>
                <p14:cNvContentPartPr>
                  <a14:cpLocks xmlns:a14="http://schemas.microsoft.com/office/drawing/2010/main" noRot="1" noChangeAspect="1" noEditPoints="1" noChangeArrowheads="1" noChangeShapeType="1"/>
                </p14:cNvContentPartPr>
                <p14:nvPr/>
              </p14:nvContentPartPr>
              <p14:xfrm>
                <a:off x="1358" y="3678"/>
                <a:ext cx="44" cy="84"/>
              </p14:xfrm>
            </p:contentPart>
          </mc:Choice>
          <mc:Fallback xmlns="">
            <p:pic>
              <p:nvPicPr>
                <p:cNvPr id="1037" name="Ink 40"/>
                <p:cNvPicPr>
                  <a:picLocks noRot="1" noChangeAspect="1" noEditPoints="1" noChangeArrowheads="1" noChangeShapeType="1"/>
                </p:cNvPicPr>
                <p:nvPr/>
              </p:nvPicPr>
              <p:blipFill>
                <a:blip r:embed="rId23"/>
                <a:stretch>
                  <a:fillRect/>
                </a:stretch>
              </p:blipFill>
              <p:spPr>
                <a:xfrm>
                  <a:off x="1346" y="3664"/>
                  <a:ext cx="70" cy="111"/>
                </a:xfrm>
                <a:prstGeom prst="rect">
                  <a:avLst/>
                </a:prstGeom>
              </p:spPr>
            </p:pic>
          </mc:Fallback>
        </mc:AlternateContent>
      </p:grpSp>
      <p:grpSp>
        <p:nvGrpSpPr>
          <p:cNvPr id="1038" name="Group 49"/>
          <p:cNvGrpSpPr>
            <a:grpSpLocks/>
          </p:cNvGrpSpPr>
          <p:nvPr/>
        </p:nvGrpSpPr>
        <p:grpSpPr bwMode="auto">
          <a:xfrm>
            <a:off x="5410200" y="3733800"/>
            <a:ext cx="1360488" cy="2284413"/>
            <a:chOff x="3408" y="2352"/>
            <a:chExt cx="857" cy="1439"/>
          </a:xfrm>
        </p:grpSpPr>
        <mc:AlternateContent xmlns:mc="http://schemas.openxmlformats.org/markup-compatibility/2006" xmlns:p14="http://schemas.microsoft.com/office/powerpoint/2010/main">
          <mc:Choice Requires="p14">
            <p:contentPart p14:bwMode="auto" r:id="rId24">
              <p14:nvContentPartPr>
                <p14:cNvPr id="1039" name="Ink 25"/>
                <p14:cNvContentPartPr>
                  <a14:cpLocks xmlns:a14="http://schemas.microsoft.com/office/drawing/2010/main" noRot="1" noChangeAspect="1" noEditPoints="1" noChangeArrowheads="1" noChangeShapeType="1"/>
                </p14:cNvContentPartPr>
                <p14:nvPr/>
              </p14:nvContentPartPr>
              <p14:xfrm>
                <a:off x="4205" y="2767"/>
                <a:ext cx="31" cy="40"/>
              </p14:xfrm>
            </p:contentPart>
          </mc:Choice>
          <mc:Fallback xmlns="">
            <p:pic>
              <p:nvPicPr>
                <p:cNvPr id="1039" name="Ink 25"/>
                <p:cNvPicPr>
                  <a:picLocks noRot="1" noChangeAspect="1" noEditPoints="1" noChangeArrowheads="1" noChangeShapeType="1"/>
                </p:cNvPicPr>
                <p:nvPr/>
              </p:nvPicPr>
              <p:blipFill>
                <a:blip r:embed="rId25"/>
                <a:stretch>
                  <a:fillRect/>
                </a:stretch>
              </p:blipFill>
              <p:spPr>
                <a:xfrm>
                  <a:off x="4193" y="2755"/>
                  <a:ext cx="56" cy="6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0" name="Ink 26"/>
                <p14:cNvContentPartPr>
                  <a14:cpLocks xmlns:a14="http://schemas.microsoft.com/office/drawing/2010/main" noRot="1" noChangeAspect="1" noEditPoints="1" noChangeArrowheads="1" noChangeShapeType="1"/>
                </p14:cNvContentPartPr>
                <p14:nvPr/>
              </p14:nvContentPartPr>
              <p14:xfrm>
                <a:off x="4215" y="3068"/>
                <a:ext cx="50" cy="67"/>
              </p14:xfrm>
            </p:contentPart>
          </mc:Choice>
          <mc:Fallback xmlns="">
            <p:pic>
              <p:nvPicPr>
                <p:cNvPr id="1040" name="Ink 26"/>
                <p:cNvPicPr>
                  <a:picLocks noRot="1" noChangeAspect="1" noEditPoints="1" noChangeArrowheads="1" noChangeShapeType="1"/>
                </p:cNvPicPr>
                <p:nvPr/>
              </p:nvPicPr>
              <p:blipFill>
                <a:blip r:embed="rId27"/>
                <a:stretch>
                  <a:fillRect/>
                </a:stretch>
              </p:blipFill>
              <p:spPr>
                <a:xfrm>
                  <a:off x="4202" y="3054"/>
                  <a:ext cx="77" cy="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1" name="Ink 27"/>
                <p14:cNvContentPartPr>
                  <a14:cpLocks xmlns:a14="http://schemas.microsoft.com/office/drawing/2010/main" noRot="1" noChangeAspect="1" noEditPoints="1" noChangeArrowheads="1" noChangeShapeType="1"/>
                </p14:cNvContentPartPr>
                <p14:nvPr/>
              </p14:nvContentPartPr>
              <p14:xfrm>
                <a:off x="4207" y="3402"/>
                <a:ext cx="39" cy="67"/>
              </p14:xfrm>
            </p:contentPart>
          </mc:Choice>
          <mc:Fallback xmlns="">
            <p:pic>
              <p:nvPicPr>
                <p:cNvPr id="1041" name="Ink 27"/>
                <p:cNvPicPr>
                  <a:picLocks noRot="1" noChangeAspect="1" noEditPoints="1" noChangeArrowheads="1" noChangeShapeType="1"/>
                </p:cNvPicPr>
                <p:nvPr/>
              </p:nvPicPr>
              <p:blipFill>
                <a:blip r:embed="rId29"/>
                <a:stretch>
                  <a:fillRect/>
                </a:stretch>
              </p:blipFill>
              <p:spPr>
                <a:xfrm>
                  <a:off x="4195" y="3388"/>
                  <a:ext cx="65" cy="9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2" name="Ink 28"/>
                <p14:cNvContentPartPr>
                  <a14:cpLocks xmlns:a14="http://schemas.microsoft.com/office/drawing/2010/main" noRot="1" noChangeAspect="1" noEditPoints="1" noChangeArrowheads="1" noChangeShapeType="1"/>
                </p14:cNvContentPartPr>
                <p14:nvPr/>
              </p14:nvContentPartPr>
              <p14:xfrm>
                <a:off x="4233" y="3732"/>
                <a:ext cx="30" cy="59"/>
              </p14:xfrm>
            </p:contentPart>
          </mc:Choice>
          <mc:Fallback xmlns="">
            <p:pic>
              <p:nvPicPr>
                <p:cNvPr id="1042" name="Ink 28"/>
                <p:cNvPicPr>
                  <a:picLocks noRot="1" noChangeAspect="1" noEditPoints="1" noChangeArrowheads="1" noChangeShapeType="1"/>
                </p:cNvPicPr>
                <p:nvPr/>
              </p:nvPicPr>
              <p:blipFill>
                <a:blip r:embed="rId31"/>
                <a:stretch>
                  <a:fillRect/>
                </a:stretch>
              </p:blipFill>
              <p:spPr>
                <a:xfrm>
                  <a:off x="4220" y="3718"/>
                  <a:ext cx="57" cy="8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3" name="Ink 29"/>
                <p14:cNvContentPartPr>
                  <a14:cpLocks xmlns:a14="http://schemas.microsoft.com/office/drawing/2010/main" noRot="1" noChangeAspect="1" noEditPoints="1" noChangeArrowheads="1" noChangeShapeType="1"/>
                </p14:cNvContentPartPr>
                <p14:nvPr/>
              </p14:nvContentPartPr>
              <p14:xfrm>
                <a:off x="3408" y="2352"/>
                <a:ext cx="849" cy="1435"/>
              </p14:xfrm>
            </p:contentPart>
          </mc:Choice>
          <mc:Fallback xmlns="">
            <p:pic>
              <p:nvPicPr>
                <p:cNvPr id="1043" name="Ink 29"/>
                <p:cNvPicPr>
                  <a:picLocks noRot="1" noChangeAspect="1" noEditPoints="1" noChangeArrowheads="1" noChangeShapeType="1"/>
                </p:cNvPicPr>
                <p:nvPr/>
              </p:nvPicPr>
              <p:blipFill>
                <a:blip r:embed="rId33"/>
                <a:stretch>
                  <a:fillRect/>
                </a:stretch>
              </p:blipFill>
              <p:spPr>
                <a:xfrm>
                  <a:off x="3396" y="2340"/>
                  <a:ext cx="874" cy="145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44" name="Ink 42"/>
                <p14:cNvContentPartPr>
                  <a14:cpLocks xmlns:a14="http://schemas.microsoft.com/office/drawing/2010/main" noRot="1" noChangeAspect="1" noEditPoints="1" noChangeArrowheads="1" noChangeShapeType="1"/>
                </p14:cNvContentPartPr>
                <p14:nvPr/>
              </p14:nvContentPartPr>
              <p14:xfrm>
                <a:off x="3508" y="2464"/>
                <a:ext cx="677" cy="1294"/>
              </p14:xfrm>
            </p:contentPart>
          </mc:Choice>
          <mc:Fallback xmlns="">
            <p:pic>
              <p:nvPicPr>
                <p:cNvPr id="1044" name="Ink 42"/>
                <p:cNvPicPr>
                  <a:picLocks noRot="1" noChangeAspect="1" noEditPoints="1" noChangeArrowheads="1" noChangeShapeType="1"/>
                </p:cNvPicPr>
                <p:nvPr/>
              </p:nvPicPr>
              <p:blipFill>
                <a:blip r:embed="rId35"/>
                <a:stretch>
                  <a:fillRect/>
                </a:stretch>
              </p:blipFill>
              <p:spPr>
                <a:xfrm>
                  <a:off x="3502" y="2458"/>
                  <a:ext cx="689" cy="1306"/>
                </a:xfrm>
                <a:prstGeom prst="rect">
                  <a:avLst/>
                </a:prstGeom>
              </p:spPr>
            </p:pic>
          </mc:Fallback>
        </mc:AlternateContent>
      </p:grpSp>
    </p:spTree>
    <p:extLst>
      <p:ext uri="{BB962C8B-B14F-4D97-AF65-F5344CB8AC3E}">
        <p14:creationId xmlns:p14="http://schemas.microsoft.com/office/powerpoint/2010/main" val="195908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24"/>
                                        </p:tgtEl>
                                        <p:attrNameLst>
                                          <p:attrName>style.visibility</p:attrName>
                                        </p:attrNameLst>
                                      </p:cBhvr>
                                      <p:to>
                                        <p:strVal val="visible"/>
                                      </p:to>
                                    </p:set>
                                    <p:animEffect transition="in" filter="fade">
                                      <p:cBhvr>
                                        <p:cTn id="7" dur="500"/>
                                        <p:tgtEl>
                                          <p:spTgt spid="1095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25"/>
                                        </p:tgtEl>
                                        <p:attrNameLst>
                                          <p:attrName>style.visibility</p:attrName>
                                        </p:attrNameLst>
                                      </p:cBhvr>
                                      <p:to>
                                        <p:strVal val="visible"/>
                                      </p:to>
                                    </p:set>
                                    <p:animEffect transition="in" filter="fade">
                                      <p:cBhvr>
                                        <p:cTn id="12" dur="500"/>
                                        <p:tgtEl>
                                          <p:spTgt spid="10957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5726"/>
                                        </p:tgtEl>
                                        <p:attrNameLst>
                                          <p:attrName>style.visibility</p:attrName>
                                        </p:attrNameLst>
                                      </p:cBhvr>
                                      <p:to>
                                        <p:strVal val="visible"/>
                                      </p:to>
                                    </p:set>
                                    <p:animEffect transition="in" filter="fade">
                                      <p:cBhvr>
                                        <p:cTn id="15" dur="500"/>
                                        <p:tgtEl>
                                          <p:spTgt spid="10957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5727"/>
                                        </p:tgtEl>
                                        <p:attrNameLst>
                                          <p:attrName>style.visibility</p:attrName>
                                        </p:attrNameLst>
                                      </p:cBhvr>
                                      <p:to>
                                        <p:strVal val="visible"/>
                                      </p:to>
                                    </p:set>
                                    <p:animEffect transition="in" filter="fade">
                                      <p:cBhvr>
                                        <p:cTn id="18" dur="500"/>
                                        <p:tgtEl>
                                          <p:spTgt spid="10957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nodeType="with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fade">
                                      <p:cBhvr>
                                        <p:cTn id="26"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4" grpId="0"/>
      <p:bldP spid="1095725" grpId="0"/>
      <p:bldP spid="1095726" grpId="0"/>
      <p:bldP spid="1095727" grpId="0"/>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7"/>
          <p:cNvSpPr txBox="1">
            <a:spLocks noChangeArrowheads="1"/>
          </p:cNvSpPr>
          <p:nvPr/>
        </p:nvSpPr>
        <p:spPr bwMode="auto">
          <a:xfrm>
            <a:off x="2219325" y="1941513"/>
            <a:ext cx="4708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Set “BI-MATCH”</a:t>
            </a:r>
          </a:p>
        </p:txBody>
      </p:sp>
      <p:sp>
        <p:nvSpPr>
          <p:cNvPr id="18435" name="Text Box 28"/>
          <p:cNvSpPr txBox="1">
            <a:spLocks noChangeArrowheads="1"/>
          </p:cNvSpPr>
          <p:nvPr/>
        </p:nvSpPr>
        <p:spPr bwMode="auto">
          <a:xfrm>
            <a:off x="603250" y="2825750"/>
            <a:ext cx="7935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BI-MATCH = { all bipartite graphs that have a perfect matching }</a:t>
            </a:r>
          </a:p>
        </p:txBody>
      </p:sp>
    </p:spTree>
    <p:extLst>
      <p:ext uri="{BB962C8B-B14F-4D97-AF65-F5344CB8AC3E}">
        <p14:creationId xmlns:p14="http://schemas.microsoft.com/office/powerpoint/2010/main" val="420107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37"/>
          <p:cNvSpPr txBox="1">
            <a:spLocks noChangeArrowheads="1"/>
          </p:cNvSpPr>
          <p:nvPr/>
        </p:nvSpPr>
        <p:spPr bwMode="auto">
          <a:xfrm>
            <a:off x="3638550" y="325438"/>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sp>
        <p:nvSpPr>
          <p:cNvPr id="1134630" name="Text Box 38"/>
          <p:cNvSpPr txBox="1">
            <a:spLocks noChangeArrowheads="1"/>
          </p:cNvSpPr>
          <p:nvPr/>
        </p:nvSpPr>
        <p:spPr bwMode="auto">
          <a:xfrm>
            <a:off x="1196975" y="1300163"/>
            <a:ext cx="555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Input: n x n x n sudoku instance</a:t>
            </a:r>
          </a:p>
        </p:txBody>
      </p:sp>
      <p:sp>
        <p:nvSpPr>
          <p:cNvPr id="1134631" name="Text Box 39"/>
          <p:cNvSpPr txBox="1">
            <a:spLocks noChangeArrowheads="1"/>
          </p:cNvSpPr>
          <p:nvPr/>
        </p:nvSpPr>
        <p:spPr bwMode="auto">
          <a:xfrm>
            <a:off x="1196975" y="2071688"/>
            <a:ext cx="1477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Output:</a:t>
            </a:r>
          </a:p>
        </p:txBody>
      </p:sp>
      <p:sp>
        <p:nvSpPr>
          <p:cNvPr id="1134632" name="Text Box 40"/>
          <p:cNvSpPr txBox="1">
            <a:spLocks noChangeArrowheads="1"/>
          </p:cNvSpPr>
          <p:nvPr/>
        </p:nvSpPr>
        <p:spPr bwMode="auto">
          <a:xfrm>
            <a:off x="2735263" y="207168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YES if this sudoku has a solution</a:t>
            </a:r>
          </a:p>
        </p:txBody>
      </p:sp>
      <p:sp>
        <p:nvSpPr>
          <p:cNvPr id="1134633" name="Text Box 41"/>
          <p:cNvSpPr txBox="1">
            <a:spLocks noChangeArrowheads="1"/>
          </p:cNvSpPr>
          <p:nvPr/>
        </p:nvSpPr>
        <p:spPr bwMode="auto">
          <a:xfrm>
            <a:off x="2735263" y="2746375"/>
            <a:ext cx="292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NO if it does not</a:t>
            </a:r>
          </a:p>
        </p:txBody>
      </p:sp>
      <p:sp>
        <p:nvSpPr>
          <p:cNvPr id="1134634" name="Text Box 42"/>
          <p:cNvSpPr txBox="1">
            <a:spLocks noChangeArrowheads="1"/>
          </p:cNvSpPr>
          <p:nvPr/>
        </p:nvSpPr>
        <p:spPr bwMode="auto">
          <a:xfrm>
            <a:off x="2352675" y="4030663"/>
            <a:ext cx="4441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Set “SUDOKU”</a:t>
            </a:r>
          </a:p>
        </p:txBody>
      </p:sp>
      <p:sp>
        <p:nvSpPr>
          <p:cNvPr id="1134635" name="Text Box 43"/>
          <p:cNvSpPr txBox="1">
            <a:spLocks noChangeArrowheads="1"/>
          </p:cNvSpPr>
          <p:nvPr/>
        </p:nvSpPr>
        <p:spPr bwMode="auto">
          <a:xfrm>
            <a:off x="603250" y="4803775"/>
            <a:ext cx="7935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SUDOKU = { All solvable sudoku instances }</a:t>
            </a:r>
          </a:p>
        </p:txBody>
      </p:sp>
    </p:spTree>
    <p:extLst>
      <p:ext uri="{BB962C8B-B14F-4D97-AF65-F5344CB8AC3E}">
        <p14:creationId xmlns:p14="http://schemas.microsoft.com/office/powerpoint/2010/main" val="224811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4630"/>
                                        </p:tgtEl>
                                        <p:attrNameLst>
                                          <p:attrName>style.visibility</p:attrName>
                                        </p:attrNameLst>
                                      </p:cBhvr>
                                      <p:to>
                                        <p:strVal val="visible"/>
                                      </p:to>
                                    </p:set>
                                    <p:animEffect transition="in" filter="fade">
                                      <p:cBhvr>
                                        <p:cTn id="7" dur="500"/>
                                        <p:tgtEl>
                                          <p:spTgt spid="1134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4631"/>
                                        </p:tgtEl>
                                        <p:attrNameLst>
                                          <p:attrName>style.visibility</p:attrName>
                                        </p:attrNameLst>
                                      </p:cBhvr>
                                      <p:to>
                                        <p:strVal val="visible"/>
                                      </p:to>
                                    </p:set>
                                    <p:animEffect transition="in" filter="fade">
                                      <p:cBhvr>
                                        <p:cTn id="12" dur="500"/>
                                        <p:tgtEl>
                                          <p:spTgt spid="11346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4632"/>
                                        </p:tgtEl>
                                        <p:attrNameLst>
                                          <p:attrName>style.visibility</p:attrName>
                                        </p:attrNameLst>
                                      </p:cBhvr>
                                      <p:to>
                                        <p:strVal val="visible"/>
                                      </p:to>
                                    </p:set>
                                    <p:animEffect transition="in" filter="fade">
                                      <p:cBhvr>
                                        <p:cTn id="15" dur="500"/>
                                        <p:tgtEl>
                                          <p:spTgt spid="11346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4633"/>
                                        </p:tgtEl>
                                        <p:attrNameLst>
                                          <p:attrName>style.visibility</p:attrName>
                                        </p:attrNameLst>
                                      </p:cBhvr>
                                      <p:to>
                                        <p:strVal val="visible"/>
                                      </p:to>
                                    </p:set>
                                    <p:animEffect transition="in" filter="fade">
                                      <p:cBhvr>
                                        <p:cTn id="18" dur="500"/>
                                        <p:tgtEl>
                                          <p:spTgt spid="11346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34634"/>
                                        </p:tgtEl>
                                        <p:attrNameLst>
                                          <p:attrName>style.visibility</p:attrName>
                                        </p:attrNameLst>
                                      </p:cBhvr>
                                      <p:to>
                                        <p:strVal val="visible"/>
                                      </p:to>
                                    </p:set>
                                    <p:animEffect transition="in" filter="fade">
                                      <p:cBhvr>
                                        <p:cTn id="23" dur="500"/>
                                        <p:tgtEl>
                                          <p:spTgt spid="11346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34635"/>
                                        </p:tgtEl>
                                        <p:attrNameLst>
                                          <p:attrName>style.visibility</p:attrName>
                                        </p:attrNameLst>
                                      </p:cBhvr>
                                      <p:to>
                                        <p:strVal val="visible"/>
                                      </p:to>
                                    </p:set>
                                    <p:animEffect transition="in" filter="fade">
                                      <p:cBhvr>
                                        <p:cTn id="26" dur="500"/>
                                        <p:tgtEl>
                                          <p:spTgt spid="113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30" grpId="0"/>
      <p:bldP spid="1134631" grpId="0"/>
      <p:bldP spid="1134632" grpId="0"/>
      <p:bldP spid="1134633" grpId="0"/>
      <p:bldP spid="1134634" grpId="0"/>
      <p:bldP spid="11346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91DA4E-FBA1-4700-B871-D63B7BD07EDC}" type="slidenum">
              <a:rPr lang="en-US" altLang="en-US"/>
              <a:pPr/>
              <a:t>2</a:t>
            </a:fld>
            <a:endParaRPr lang="en-US" altLang="en-US" dirty="0"/>
          </a:p>
        </p:txBody>
      </p:sp>
      <p:sp>
        <p:nvSpPr>
          <p:cNvPr id="6146" name="Rectangle 2"/>
          <p:cNvSpPr>
            <a:spLocks noGrp="1" noChangeArrowheads="1"/>
          </p:cNvSpPr>
          <p:nvPr>
            <p:ph type="title"/>
          </p:nvPr>
        </p:nvSpPr>
        <p:spPr>
          <a:xfrm>
            <a:off x="647700" y="762000"/>
            <a:ext cx="7848600" cy="1295400"/>
          </a:xfrm>
        </p:spPr>
        <p:txBody>
          <a:bodyPr>
            <a:normAutofit fontScale="90000"/>
          </a:bodyPr>
          <a:lstStyle/>
          <a:p>
            <a:r>
              <a:rPr lang="en-AU" altLang="en-US" sz="4800" dirty="0"/>
              <a:t>How do we solve problems?</a:t>
            </a:r>
            <a:br>
              <a:rPr lang="en-AU" altLang="en-US" sz="4800" dirty="0"/>
            </a:br>
            <a:endParaRPr lang="en-AU" altLang="en-US" sz="4800" dirty="0"/>
          </a:p>
        </p:txBody>
      </p:sp>
      <p:sp>
        <p:nvSpPr>
          <p:cNvPr id="6147" name="Rectangle 3"/>
          <p:cNvSpPr>
            <a:spLocks noGrp="1" noChangeArrowheads="1"/>
          </p:cNvSpPr>
          <p:nvPr>
            <p:ph type="body" idx="1"/>
          </p:nvPr>
        </p:nvSpPr>
        <p:spPr/>
        <p:txBody>
          <a:bodyPr/>
          <a:lstStyle/>
          <a:p>
            <a:r>
              <a:rPr lang="en-AU" altLang="en-US" dirty="0"/>
              <a:t>We "just do"</a:t>
            </a:r>
          </a:p>
          <a:p>
            <a:r>
              <a:rPr lang="en-AU" altLang="en-US" dirty="0"/>
              <a:t>Guesswork-and-luck</a:t>
            </a:r>
          </a:p>
          <a:p>
            <a:r>
              <a:rPr lang="en-AU" altLang="en-US" dirty="0"/>
              <a:t>Trial-and-error</a:t>
            </a:r>
          </a:p>
          <a:p>
            <a:r>
              <a:rPr lang="en-AU" altLang="en-US" dirty="0"/>
              <a:t>Experience (possibly someone else's)</a:t>
            </a:r>
          </a:p>
          <a:p>
            <a:r>
              <a:rPr lang="en-AU" altLang="en-US" dirty="0"/>
              <a:t>"Scientifically"</a:t>
            </a:r>
          </a:p>
        </p:txBody>
      </p:sp>
    </p:spTree>
    <p:extLst>
      <p:ext uri="{BB962C8B-B14F-4D97-AF65-F5344CB8AC3E}">
        <p14:creationId xmlns:p14="http://schemas.microsoft.com/office/powerpoint/2010/main" val="111759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behavior exercises</a:t>
            </a:r>
            <a:endParaRPr lang="en-US" dirty="0"/>
          </a:p>
        </p:txBody>
      </p:sp>
      <p:sp>
        <p:nvSpPr>
          <p:cNvPr id="3" name="Content Placeholder 2"/>
          <p:cNvSpPr>
            <a:spLocks noGrp="1"/>
          </p:cNvSpPr>
          <p:nvPr>
            <p:ph idx="1"/>
          </p:nvPr>
        </p:nvSpPr>
        <p:spPr/>
        <p:txBody>
          <a:bodyPr/>
          <a:lstStyle/>
          <a:p>
            <a:pPr marL="514350" indent="-514350">
              <a:buAutoNum type="arabicPeriod"/>
            </a:pPr>
            <a:r>
              <a:rPr lang="pt-BR" dirty="0" smtClean="0"/>
              <a:t>f</a:t>
            </a:r>
            <a:r>
              <a:rPr lang="pt-BR" dirty="0"/>
              <a:t>( n ) = </a:t>
            </a:r>
            <a:r>
              <a:rPr lang="pt-BR" dirty="0" smtClean="0"/>
              <a:t>47n</a:t>
            </a:r>
            <a:r>
              <a:rPr lang="pt-BR" baseline="30000" dirty="0" smtClean="0"/>
              <a:t>2</a:t>
            </a:r>
            <a:r>
              <a:rPr lang="pt-BR" dirty="0" smtClean="0"/>
              <a:t> + 19n</a:t>
            </a:r>
            <a:r>
              <a:rPr lang="pt-BR" baseline="30000" dirty="0" smtClean="0"/>
              <a:t>6</a:t>
            </a:r>
            <a:r>
              <a:rPr lang="pt-BR" dirty="0"/>
              <a:t> + </a:t>
            </a:r>
            <a:r>
              <a:rPr lang="pt-BR" dirty="0" smtClean="0"/>
              <a:t>3n</a:t>
            </a:r>
          </a:p>
          <a:p>
            <a:pPr marL="514350" indent="-514350">
              <a:buAutoNum type="arabicPeriod"/>
            </a:pPr>
            <a:r>
              <a:rPr lang="pt-BR" dirty="0" smtClean="0"/>
              <a:t>f</a:t>
            </a:r>
            <a:r>
              <a:rPr lang="pt-BR" dirty="0"/>
              <a:t>( n ) = 2</a:t>
            </a:r>
            <a:r>
              <a:rPr lang="pt-BR" baseline="30000" dirty="0"/>
              <a:t>n</a:t>
            </a:r>
            <a:r>
              <a:rPr lang="pt-BR" dirty="0"/>
              <a:t> + </a:t>
            </a:r>
            <a:r>
              <a:rPr lang="pt-BR" dirty="0" smtClean="0"/>
              <a:t>12</a:t>
            </a:r>
          </a:p>
          <a:p>
            <a:pPr marL="514350" indent="-514350">
              <a:buFont typeface="Arial" pitchFamily="34" charset="0"/>
              <a:buAutoNum type="arabicPeriod"/>
            </a:pPr>
            <a:r>
              <a:rPr lang="pt-BR" dirty="0" smtClean="0"/>
              <a:t>f</a:t>
            </a:r>
            <a:r>
              <a:rPr lang="pt-BR" dirty="0"/>
              <a:t>( n ) = </a:t>
            </a:r>
            <a:r>
              <a:rPr lang="pt-BR" dirty="0" smtClean="0"/>
              <a:t>2</a:t>
            </a:r>
            <a:r>
              <a:rPr lang="pt-BR" baseline="30000" dirty="0" smtClean="0"/>
              <a:t>n</a:t>
            </a:r>
            <a:r>
              <a:rPr lang="pt-BR" dirty="0" smtClean="0"/>
              <a:t> + 3</a:t>
            </a:r>
            <a:r>
              <a:rPr lang="pt-BR" baseline="30000" dirty="0" smtClean="0"/>
              <a:t>n</a:t>
            </a:r>
            <a:endParaRPr lang="pt-BR" dirty="0" smtClean="0"/>
          </a:p>
          <a:p>
            <a:pPr marL="514350" indent="-514350">
              <a:buAutoNum type="arabicPeriod"/>
            </a:pPr>
            <a:r>
              <a:rPr lang="pt-BR" dirty="0" smtClean="0"/>
              <a:t>f( n ) = 13n</a:t>
            </a:r>
            <a:r>
              <a:rPr lang="pt-BR" baseline="30000" dirty="0" smtClean="0"/>
              <a:t>n</a:t>
            </a:r>
            <a:r>
              <a:rPr lang="pt-BR" dirty="0" smtClean="0"/>
              <a:t> + 380n</a:t>
            </a:r>
          </a:p>
          <a:p>
            <a:pPr marL="0" indent="0">
              <a:buNone/>
            </a:pPr>
            <a:endParaRPr lang="en-US" dirty="0"/>
          </a:p>
        </p:txBody>
      </p:sp>
    </p:spTree>
    <p:extLst>
      <p:ext uri="{BB962C8B-B14F-4D97-AF65-F5344CB8AC3E}">
        <p14:creationId xmlns:p14="http://schemas.microsoft.com/office/powerpoint/2010/main" val="157914987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44"/>
          <p:cNvSpPr txBox="1">
            <a:spLocks noChangeArrowheads="1"/>
          </p:cNvSpPr>
          <p:nvPr/>
        </p:nvSpPr>
        <p:spPr bwMode="auto">
          <a:xfrm>
            <a:off x="711200" y="788988"/>
            <a:ext cx="7723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Decision Versus Search Problems</a:t>
            </a:r>
          </a:p>
        </p:txBody>
      </p:sp>
      <p:sp>
        <p:nvSpPr>
          <p:cNvPr id="20483" name="Line 45"/>
          <p:cNvSpPr>
            <a:spLocks noChangeShapeType="1"/>
          </p:cNvSpPr>
          <p:nvPr/>
        </p:nvSpPr>
        <p:spPr bwMode="auto">
          <a:xfrm>
            <a:off x="4572000" y="1927225"/>
            <a:ext cx="0" cy="38814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822" name="Text Box 46"/>
          <p:cNvSpPr txBox="1">
            <a:spLocks noChangeArrowheads="1"/>
          </p:cNvSpPr>
          <p:nvPr/>
        </p:nvSpPr>
        <p:spPr bwMode="auto">
          <a:xfrm>
            <a:off x="547688" y="1839913"/>
            <a:ext cx="3224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Decision Problem</a:t>
            </a:r>
          </a:p>
        </p:txBody>
      </p:sp>
      <p:sp>
        <p:nvSpPr>
          <p:cNvPr id="1099823" name="Text Box 47"/>
          <p:cNvSpPr txBox="1">
            <a:spLocks noChangeArrowheads="1"/>
          </p:cNvSpPr>
          <p:nvPr/>
        </p:nvSpPr>
        <p:spPr bwMode="auto">
          <a:xfrm>
            <a:off x="815975" y="2505075"/>
            <a:ext cx="3090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YES/NO answers</a:t>
            </a:r>
          </a:p>
        </p:txBody>
      </p:sp>
      <p:sp>
        <p:nvSpPr>
          <p:cNvPr id="1099824" name="Text Box 48"/>
          <p:cNvSpPr txBox="1">
            <a:spLocks noChangeArrowheads="1"/>
          </p:cNvSpPr>
          <p:nvPr/>
        </p:nvSpPr>
        <p:spPr bwMode="auto">
          <a:xfrm>
            <a:off x="466725" y="3362325"/>
            <a:ext cx="348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Does G have a Hamilton cycle?</a:t>
            </a:r>
          </a:p>
        </p:txBody>
      </p:sp>
      <p:sp>
        <p:nvSpPr>
          <p:cNvPr id="1099825" name="Text Box 49"/>
          <p:cNvSpPr txBox="1">
            <a:spLocks noChangeArrowheads="1"/>
          </p:cNvSpPr>
          <p:nvPr/>
        </p:nvSpPr>
        <p:spPr bwMode="auto">
          <a:xfrm>
            <a:off x="5351463" y="1839913"/>
            <a:ext cx="2963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solidFill>
                  <a:schemeClr val="tx2"/>
                </a:solidFill>
              </a:rPr>
              <a:t>Search Problem</a:t>
            </a:r>
          </a:p>
        </p:txBody>
      </p:sp>
      <p:sp>
        <p:nvSpPr>
          <p:cNvPr id="1099826" name="Text Box 50"/>
          <p:cNvSpPr txBox="1">
            <a:spLocks noChangeArrowheads="1"/>
          </p:cNvSpPr>
          <p:nvPr/>
        </p:nvSpPr>
        <p:spPr bwMode="auto">
          <a:xfrm>
            <a:off x="4945063" y="3043238"/>
            <a:ext cx="38909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Find a Hamilton cycle in G if one exists, else return NO</a:t>
            </a:r>
          </a:p>
        </p:txBody>
      </p:sp>
      <p:sp>
        <p:nvSpPr>
          <p:cNvPr id="9" name="Text Box 48"/>
          <p:cNvSpPr txBox="1">
            <a:spLocks noChangeArrowheads="1"/>
          </p:cNvSpPr>
          <p:nvPr/>
        </p:nvSpPr>
        <p:spPr bwMode="auto">
          <a:xfrm>
            <a:off x="593725" y="4813300"/>
            <a:ext cx="3486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Can G be </a:t>
            </a:r>
            <a:br>
              <a:rPr lang="en-US" altLang="en-US"/>
            </a:br>
            <a:r>
              <a:rPr lang="en-US" altLang="en-US"/>
              <a:t>3-colored ?</a:t>
            </a:r>
          </a:p>
        </p:txBody>
      </p:sp>
      <p:sp>
        <p:nvSpPr>
          <p:cNvPr id="10" name="Text Box 50"/>
          <p:cNvSpPr txBox="1">
            <a:spLocks noChangeArrowheads="1"/>
          </p:cNvSpPr>
          <p:nvPr/>
        </p:nvSpPr>
        <p:spPr bwMode="auto">
          <a:xfrm>
            <a:off x="4835525" y="4632325"/>
            <a:ext cx="38909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Find a 3-coloring of G if one exists, else return NO</a:t>
            </a:r>
          </a:p>
        </p:txBody>
      </p:sp>
    </p:spTree>
    <p:extLst>
      <p:ext uri="{BB962C8B-B14F-4D97-AF65-F5344CB8AC3E}">
        <p14:creationId xmlns:p14="http://schemas.microsoft.com/office/powerpoint/2010/main" val="51365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9822"/>
                                        </p:tgtEl>
                                        <p:attrNameLst>
                                          <p:attrName>style.visibility</p:attrName>
                                        </p:attrNameLst>
                                      </p:cBhvr>
                                      <p:to>
                                        <p:strVal val="visible"/>
                                      </p:to>
                                    </p:set>
                                    <p:animEffect transition="in" filter="fade">
                                      <p:cBhvr>
                                        <p:cTn id="7" dur="500"/>
                                        <p:tgtEl>
                                          <p:spTgt spid="1099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9823"/>
                                        </p:tgtEl>
                                        <p:attrNameLst>
                                          <p:attrName>style.visibility</p:attrName>
                                        </p:attrNameLst>
                                      </p:cBhvr>
                                      <p:to>
                                        <p:strVal val="visible"/>
                                      </p:to>
                                    </p:set>
                                    <p:animEffect transition="in" filter="fade">
                                      <p:cBhvr>
                                        <p:cTn id="12" dur="500"/>
                                        <p:tgtEl>
                                          <p:spTgt spid="10998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9824"/>
                                        </p:tgtEl>
                                        <p:attrNameLst>
                                          <p:attrName>style.visibility</p:attrName>
                                        </p:attrNameLst>
                                      </p:cBhvr>
                                      <p:to>
                                        <p:strVal val="visible"/>
                                      </p:to>
                                    </p:set>
                                    <p:animEffect transition="in" filter="fade">
                                      <p:cBhvr>
                                        <p:cTn id="17" dur="500"/>
                                        <p:tgtEl>
                                          <p:spTgt spid="10998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99825"/>
                                        </p:tgtEl>
                                        <p:attrNameLst>
                                          <p:attrName>style.visibility</p:attrName>
                                        </p:attrNameLst>
                                      </p:cBhvr>
                                      <p:to>
                                        <p:strVal val="visible"/>
                                      </p:to>
                                    </p:set>
                                    <p:animEffect transition="in" filter="fade">
                                      <p:cBhvr>
                                        <p:cTn id="22" dur="500"/>
                                        <p:tgtEl>
                                          <p:spTgt spid="10998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99826"/>
                                        </p:tgtEl>
                                        <p:attrNameLst>
                                          <p:attrName>style.visibility</p:attrName>
                                        </p:attrNameLst>
                                      </p:cBhvr>
                                      <p:to>
                                        <p:strVal val="visible"/>
                                      </p:to>
                                    </p:set>
                                    <p:animEffect transition="in" filter="fade">
                                      <p:cBhvr>
                                        <p:cTn id="27" dur="500"/>
                                        <p:tgtEl>
                                          <p:spTgt spid="10998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822" grpId="0"/>
      <p:bldP spid="1099823" grpId="0"/>
      <p:bldP spid="1099824" grpId="0"/>
      <p:bldP spid="1099825" grpId="0"/>
      <p:bldP spid="1099826" grpId="0"/>
      <p:bldP spid="9" grpId="0"/>
      <p:bldP spid="10" grpId="0"/>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506" name="Group 55"/>
          <p:cNvGrpSpPr>
            <a:grpSpLocks/>
          </p:cNvGrpSpPr>
          <p:nvPr/>
        </p:nvGrpSpPr>
        <p:grpSpPr bwMode="auto">
          <a:xfrm>
            <a:off x="5614988" y="2951163"/>
            <a:ext cx="2703512" cy="2559050"/>
            <a:chOff x="1538" y="842"/>
            <a:chExt cx="3104" cy="3108"/>
          </a:xfrm>
        </p:grpSpPr>
        <p:pic>
          <p:nvPicPr>
            <p:cNvPr id="21510"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 y="927"/>
              <a:ext cx="2785"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7"/>
            <p:cNvSpPr>
              <a:spLocks noChangeArrowheads="1"/>
            </p:cNvSpPr>
            <p:nvPr/>
          </p:nvSpPr>
          <p:spPr bwMode="auto">
            <a:xfrm>
              <a:off x="1538" y="3614"/>
              <a:ext cx="2927"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1512" name="Rectangle 58"/>
            <p:cNvSpPr>
              <a:spLocks noChangeArrowheads="1"/>
            </p:cNvSpPr>
            <p:nvPr/>
          </p:nvSpPr>
          <p:spPr bwMode="auto">
            <a:xfrm rot="5400000">
              <a:off x="3029" y="2119"/>
              <a:ext cx="288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21507" name="Text Box 59"/>
          <p:cNvSpPr txBox="1">
            <a:spLocks noChangeArrowheads="1"/>
          </p:cNvSpPr>
          <p:nvPr/>
        </p:nvSpPr>
        <p:spPr bwMode="auto">
          <a:xfrm>
            <a:off x="1266825" y="531813"/>
            <a:ext cx="6608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Reducing Search to Decision</a:t>
            </a:r>
          </a:p>
        </p:txBody>
      </p:sp>
      <p:sp>
        <p:nvSpPr>
          <p:cNvPr id="21508" name="Text Box 60"/>
          <p:cNvSpPr txBox="1">
            <a:spLocks noChangeArrowheads="1"/>
          </p:cNvSpPr>
          <p:nvPr/>
        </p:nvSpPr>
        <p:spPr bwMode="auto">
          <a:xfrm>
            <a:off x="944563" y="1576388"/>
            <a:ext cx="7164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Given an algorithm for decision Sudoku, devise an algorithm to find a solution</a:t>
            </a:r>
          </a:p>
        </p:txBody>
      </p:sp>
      <p:sp>
        <p:nvSpPr>
          <p:cNvPr id="1100861" name="Text Box 61"/>
          <p:cNvSpPr txBox="1">
            <a:spLocks noChangeArrowheads="1"/>
          </p:cNvSpPr>
          <p:nvPr/>
        </p:nvSpPr>
        <p:spPr bwMode="auto">
          <a:xfrm>
            <a:off x="936625" y="3224213"/>
            <a:ext cx="42449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Idea:</a:t>
            </a:r>
          </a:p>
          <a:p>
            <a:pPr algn="l"/>
            <a:r>
              <a:rPr lang="en-US" altLang="en-US"/>
              <a:t>Fill in one-by-one and use decision algorithm</a:t>
            </a:r>
          </a:p>
        </p:txBody>
      </p:sp>
    </p:spTree>
    <p:extLst>
      <p:ext uri="{BB962C8B-B14F-4D97-AF65-F5344CB8AC3E}">
        <p14:creationId xmlns:p14="http://schemas.microsoft.com/office/powerpoint/2010/main" val="343767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0861"/>
                                        </p:tgtEl>
                                        <p:attrNameLst>
                                          <p:attrName>style.visibility</p:attrName>
                                        </p:attrNameLst>
                                      </p:cBhvr>
                                      <p:to>
                                        <p:strVal val="visible"/>
                                      </p:to>
                                    </p:set>
                                    <p:animEffect transition="in" filter="fade">
                                      <p:cBhvr>
                                        <p:cTn id="7" dur="500"/>
                                        <p:tgtEl>
                                          <p:spTgt spid="110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61" grpId="0"/>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41"/>
          <p:cNvSpPr txBox="1">
            <a:spLocks noChangeArrowheads="1"/>
          </p:cNvSpPr>
          <p:nvPr/>
        </p:nvSpPr>
        <p:spPr bwMode="auto">
          <a:xfrm>
            <a:off x="1266825" y="354013"/>
            <a:ext cx="6608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Reducing Search to Decision</a:t>
            </a:r>
          </a:p>
        </p:txBody>
      </p:sp>
      <p:sp>
        <p:nvSpPr>
          <p:cNvPr id="22531" name="Text Box 42"/>
          <p:cNvSpPr txBox="1">
            <a:spLocks noChangeArrowheads="1"/>
          </p:cNvSpPr>
          <p:nvPr/>
        </p:nvSpPr>
        <p:spPr bwMode="auto">
          <a:xfrm>
            <a:off x="917575" y="1487488"/>
            <a:ext cx="7164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Given an algorithm for decision HAM, devise an algorithm to find a solution</a:t>
            </a:r>
          </a:p>
        </p:txBody>
      </p:sp>
      <p:sp>
        <p:nvSpPr>
          <p:cNvPr id="1135659" name="Text Box 43"/>
          <p:cNvSpPr txBox="1">
            <a:spLocks noChangeArrowheads="1"/>
          </p:cNvSpPr>
          <p:nvPr/>
        </p:nvSpPr>
        <p:spPr bwMode="auto">
          <a:xfrm>
            <a:off x="917575" y="3046413"/>
            <a:ext cx="38322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Idea:</a:t>
            </a:r>
          </a:p>
          <a:p>
            <a:pPr algn="l"/>
            <a:r>
              <a:rPr lang="en-US" altLang="en-US"/>
              <a:t>Find the edges of the cycle one by one</a:t>
            </a:r>
          </a:p>
        </p:txBody>
      </p:sp>
      <p:sp>
        <p:nvSpPr>
          <p:cNvPr id="22533" name="Oval 45"/>
          <p:cNvSpPr>
            <a:spLocks noChangeArrowheads="1"/>
          </p:cNvSpPr>
          <p:nvPr/>
        </p:nvSpPr>
        <p:spPr bwMode="auto">
          <a:xfrm>
            <a:off x="5056188" y="3336925"/>
            <a:ext cx="357187"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4" name="Oval 46"/>
          <p:cNvSpPr>
            <a:spLocks noChangeArrowheads="1"/>
          </p:cNvSpPr>
          <p:nvPr/>
        </p:nvSpPr>
        <p:spPr bwMode="auto">
          <a:xfrm>
            <a:off x="5056188" y="5614988"/>
            <a:ext cx="357187"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5" name="Oval 47"/>
          <p:cNvSpPr>
            <a:spLocks noChangeArrowheads="1"/>
          </p:cNvSpPr>
          <p:nvPr/>
        </p:nvSpPr>
        <p:spPr bwMode="auto">
          <a:xfrm>
            <a:off x="8147050" y="3336925"/>
            <a:ext cx="357188"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6" name="Oval 48"/>
          <p:cNvSpPr>
            <a:spLocks noChangeArrowheads="1"/>
          </p:cNvSpPr>
          <p:nvPr/>
        </p:nvSpPr>
        <p:spPr bwMode="auto">
          <a:xfrm>
            <a:off x="8147050" y="5614988"/>
            <a:ext cx="357188"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7" name="Oval 49"/>
          <p:cNvSpPr>
            <a:spLocks noChangeArrowheads="1"/>
          </p:cNvSpPr>
          <p:nvPr/>
        </p:nvSpPr>
        <p:spPr bwMode="auto">
          <a:xfrm>
            <a:off x="6086475" y="4475163"/>
            <a:ext cx="357188"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8" name="Oval 50"/>
          <p:cNvSpPr>
            <a:spLocks noChangeArrowheads="1"/>
          </p:cNvSpPr>
          <p:nvPr/>
        </p:nvSpPr>
        <p:spPr bwMode="auto">
          <a:xfrm>
            <a:off x="7116763" y="4475163"/>
            <a:ext cx="357187" cy="381000"/>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22539" name="Line 51"/>
          <p:cNvSpPr>
            <a:spLocks noChangeShapeType="1"/>
          </p:cNvSpPr>
          <p:nvPr/>
        </p:nvSpPr>
        <p:spPr bwMode="auto">
          <a:xfrm>
            <a:off x="5238750" y="3657600"/>
            <a:ext cx="0" cy="2019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52"/>
          <p:cNvSpPr>
            <a:spLocks noChangeShapeType="1"/>
          </p:cNvSpPr>
          <p:nvPr/>
        </p:nvSpPr>
        <p:spPr bwMode="auto">
          <a:xfrm>
            <a:off x="8334375" y="3630613"/>
            <a:ext cx="0" cy="2019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53"/>
          <p:cNvSpPr>
            <a:spLocks noChangeShapeType="1"/>
          </p:cNvSpPr>
          <p:nvPr/>
        </p:nvSpPr>
        <p:spPr bwMode="auto">
          <a:xfrm>
            <a:off x="5343525" y="3535363"/>
            <a:ext cx="28495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55"/>
          <p:cNvSpPr>
            <a:spLocks noChangeShapeType="1"/>
          </p:cNvSpPr>
          <p:nvPr/>
        </p:nvSpPr>
        <p:spPr bwMode="auto">
          <a:xfrm>
            <a:off x="6362700" y="4660900"/>
            <a:ext cx="8556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56"/>
          <p:cNvSpPr>
            <a:spLocks noChangeShapeType="1"/>
          </p:cNvSpPr>
          <p:nvPr/>
        </p:nvSpPr>
        <p:spPr bwMode="auto">
          <a:xfrm>
            <a:off x="5294313" y="3614738"/>
            <a:ext cx="890587" cy="10096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57"/>
          <p:cNvSpPr>
            <a:spLocks noChangeShapeType="1"/>
          </p:cNvSpPr>
          <p:nvPr/>
        </p:nvSpPr>
        <p:spPr bwMode="auto">
          <a:xfrm>
            <a:off x="7334250" y="4703763"/>
            <a:ext cx="890588" cy="10096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58"/>
          <p:cNvSpPr>
            <a:spLocks noChangeShapeType="1"/>
          </p:cNvSpPr>
          <p:nvPr/>
        </p:nvSpPr>
        <p:spPr bwMode="auto">
          <a:xfrm flipH="1">
            <a:off x="5329238" y="4681538"/>
            <a:ext cx="890587" cy="10096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59"/>
          <p:cNvSpPr>
            <a:spLocks noChangeShapeType="1"/>
          </p:cNvSpPr>
          <p:nvPr/>
        </p:nvSpPr>
        <p:spPr bwMode="auto">
          <a:xfrm flipH="1">
            <a:off x="7345363" y="3609975"/>
            <a:ext cx="890587" cy="10096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60"/>
          <p:cNvSpPr>
            <a:spLocks noChangeShapeType="1"/>
          </p:cNvSpPr>
          <p:nvPr/>
        </p:nvSpPr>
        <p:spPr bwMode="auto">
          <a:xfrm flipH="1">
            <a:off x="5267325" y="4810125"/>
            <a:ext cx="1995488" cy="985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61"/>
          <p:cNvSpPr>
            <a:spLocks noChangeShapeType="1"/>
          </p:cNvSpPr>
          <p:nvPr/>
        </p:nvSpPr>
        <p:spPr bwMode="auto">
          <a:xfrm>
            <a:off x="5302250" y="3571875"/>
            <a:ext cx="1995488" cy="985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62"/>
          <p:cNvSpPr>
            <a:spLocks noChangeShapeType="1"/>
          </p:cNvSpPr>
          <p:nvPr/>
        </p:nvSpPr>
        <p:spPr bwMode="auto">
          <a:xfrm>
            <a:off x="6308725" y="4802188"/>
            <a:ext cx="1995488" cy="9858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8556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5659"/>
                                        </p:tgtEl>
                                        <p:attrNameLst>
                                          <p:attrName>style.visibility</p:attrName>
                                        </p:attrNameLst>
                                      </p:cBhvr>
                                      <p:to>
                                        <p:strVal val="visible"/>
                                      </p:to>
                                    </p:set>
                                    <p:animEffect transition="in" filter="fade">
                                      <p:cBhvr>
                                        <p:cTn id="7" dur="500"/>
                                        <p:tgtEl>
                                          <p:spTgt spid="113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59" grpId="0"/>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ext Box 32"/>
          <p:cNvSpPr txBox="1">
            <a:spLocks noChangeArrowheads="1"/>
          </p:cNvSpPr>
          <p:nvPr/>
        </p:nvSpPr>
        <p:spPr bwMode="auto">
          <a:xfrm>
            <a:off x="1539875" y="1611313"/>
            <a:ext cx="6065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Decision/Search Problems</a:t>
            </a:r>
          </a:p>
        </p:txBody>
      </p:sp>
      <p:sp>
        <p:nvSpPr>
          <p:cNvPr id="23555" name="Text Box 33"/>
          <p:cNvSpPr txBox="1">
            <a:spLocks noChangeArrowheads="1"/>
          </p:cNvSpPr>
          <p:nvPr/>
        </p:nvSpPr>
        <p:spPr bwMode="auto">
          <a:xfrm>
            <a:off x="874713" y="2563813"/>
            <a:ext cx="74041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We’ll study decision problems because they are almost the same (asymptotically) as their search counterparts</a:t>
            </a:r>
          </a:p>
        </p:txBody>
      </p:sp>
    </p:spTree>
    <p:extLst>
      <p:ext uri="{BB962C8B-B14F-4D97-AF65-F5344CB8AC3E}">
        <p14:creationId xmlns:p14="http://schemas.microsoft.com/office/powerpoint/2010/main" val="232245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ext Box 15"/>
          <p:cNvSpPr txBox="1">
            <a:spLocks noChangeArrowheads="1"/>
          </p:cNvSpPr>
          <p:nvPr/>
        </p:nvSpPr>
        <p:spPr bwMode="auto">
          <a:xfrm>
            <a:off x="1079500" y="1952625"/>
            <a:ext cx="69834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4800"/>
              <a:t>Polynomial Time and The Class “P” of Decision Problems</a:t>
            </a:r>
          </a:p>
        </p:txBody>
      </p:sp>
    </p:spTree>
    <p:extLst>
      <p:ext uri="{BB962C8B-B14F-4D97-AF65-F5344CB8AC3E}">
        <p14:creationId xmlns:p14="http://schemas.microsoft.com/office/powerpoint/2010/main" val="401015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chemeClr val="tx1"/>
                </a:solidFill>
              </a:rPr>
              <a:t>What is an efficient algorithm?</a:t>
            </a:r>
          </a:p>
        </p:txBody>
      </p:sp>
      <p:sp>
        <p:nvSpPr>
          <p:cNvPr id="1014788" name="Line 4"/>
          <p:cNvSpPr>
            <a:spLocks noChangeShapeType="1"/>
          </p:cNvSpPr>
          <p:nvPr/>
        </p:nvSpPr>
        <p:spPr bwMode="auto">
          <a:xfrm>
            <a:off x="398463" y="4313238"/>
            <a:ext cx="5465762"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789" name="Text Box 5"/>
          <p:cNvSpPr txBox="1">
            <a:spLocks noChangeArrowheads="1"/>
          </p:cNvSpPr>
          <p:nvPr/>
        </p:nvSpPr>
        <p:spPr bwMode="auto">
          <a:xfrm>
            <a:off x="6346825" y="2273300"/>
            <a:ext cx="2508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r>
              <a:rPr lang="en-US" altLang="en-US" sz="2400">
                <a:solidFill>
                  <a:schemeClr val="tx2"/>
                </a:solidFill>
              </a:rPr>
              <a:t>polynomial time</a:t>
            </a:r>
          </a:p>
          <a:p>
            <a:pPr algn="l" eaLnBrk="1" hangingPunct="1"/>
            <a:endParaRPr lang="en-US" altLang="en-US" sz="2400">
              <a:solidFill>
                <a:schemeClr val="tx2"/>
              </a:solidFill>
            </a:endParaRPr>
          </a:p>
          <a:p>
            <a:pPr algn="l" eaLnBrk="1" hangingPunct="1"/>
            <a:r>
              <a:rPr lang="en-US" altLang="en-US" sz="2400">
                <a:solidFill>
                  <a:schemeClr val="tx2"/>
                </a:solidFill>
              </a:rPr>
              <a:t>O(n</a:t>
            </a:r>
            <a:r>
              <a:rPr lang="en-US" altLang="en-US" sz="2400" baseline="30000">
                <a:solidFill>
                  <a:schemeClr val="tx2"/>
                </a:solidFill>
              </a:rPr>
              <a:t>c</a:t>
            </a:r>
            <a:r>
              <a:rPr lang="en-US" altLang="en-US" sz="2400">
                <a:solidFill>
                  <a:schemeClr val="tx2"/>
                </a:solidFill>
              </a:rPr>
              <a:t>) for some </a:t>
            </a:r>
          </a:p>
          <a:p>
            <a:pPr algn="l" eaLnBrk="1" hangingPunct="1"/>
            <a:r>
              <a:rPr lang="en-US" altLang="en-US" sz="2400">
                <a:solidFill>
                  <a:schemeClr val="tx2"/>
                </a:solidFill>
              </a:rPr>
              <a:t>constant c</a:t>
            </a:r>
          </a:p>
        </p:txBody>
      </p:sp>
      <p:sp>
        <p:nvSpPr>
          <p:cNvPr id="1014790" name="AutoShape 6"/>
          <p:cNvSpPr>
            <a:spLocks/>
          </p:cNvSpPr>
          <p:nvPr/>
        </p:nvSpPr>
        <p:spPr bwMode="auto">
          <a:xfrm>
            <a:off x="5788025" y="4313238"/>
            <a:ext cx="457200" cy="1828800"/>
          </a:xfrm>
          <a:prstGeom prst="rightBrace">
            <a:avLst>
              <a:gd name="adj1" fmla="val 33333"/>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14791" name="Text Box 7"/>
          <p:cNvSpPr txBox="1">
            <a:spLocks noChangeArrowheads="1"/>
          </p:cNvSpPr>
          <p:nvPr/>
        </p:nvSpPr>
        <p:spPr bwMode="auto">
          <a:xfrm>
            <a:off x="6362700" y="4875213"/>
            <a:ext cx="244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r>
              <a:rPr lang="en-US" altLang="en-US" sz="2400"/>
              <a:t>non-polynomial</a:t>
            </a:r>
          </a:p>
          <a:p>
            <a:pPr algn="l" eaLnBrk="1" hangingPunct="1"/>
            <a:r>
              <a:rPr lang="en-US" altLang="en-US" sz="2400"/>
              <a:t>time</a:t>
            </a:r>
          </a:p>
        </p:txBody>
      </p:sp>
      <p:sp>
        <p:nvSpPr>
          <p:cNvPr id="1014792" name="AutoShape 8"/>
          <p:cNvSpPr>
            <a:spLocks/>
          </p:cNvSpPr>
          <p:nvPr/>
        </p:nvSpPr>
        <p:spPr bwMode="auto">
          <a:xfrm>
            <a:off x="5788025" y="1681163"/>
            <a:ext cx="457200" cy="2632075"/>
          </a:xfrm>
          <a:prstGeom prst="rightBrace">
            <a:avLst>
              <a:gd name="adj1" fmla="val 47975"/>
              <a:gd name="adj2" fmla="val 50000"/>
            </a:avLst>
          </a:prstGeom>
          <a:noFill/>
          <a:ln w="762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14793" name="Text Box 9"/>
          <p:cNvSpPr txBox="1">
            <a:spLocks noChangeArrowheads="1"/>
          </p:cNvSpPr>
          <p:nvPr/>
        </p:nvSpPr>
        <p:spPr bwMode="auto">
          <a:xfrm>
            <a:off x="527050" y="1736725"/>
            <a:ext cx="5273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Is an O(n) algorithm efficient?</a:t>
            </a:r>
          </a:p>
        </p:txBody>
      </p:sp>
      <p:sp>
        <p:nvSpPr>
          <p:cNvPr id="1014794" name="Text Box 10"/>
          <p:cNvSpPr txBox="1">
            <a:spLocks noChangeArrowheads="1"/>
          </p:cNvSpPr>
          <p:nvPr/>
        </p:nvSpPr>
        <p:spPr bwMode="auto">
          <a:xfrm>
            <a:off x="527050" y="2393950"/>
            <a:ext cx="399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t>How about O(n log n)?</a:t>
            </a:r>
          </a:p>
        </p:txBody>
      </p:sp>
      <p:sp>
        <p:nvSpPr>
          <p:cNvPr id="1014795" name="Text Box 11"/>
          <p:cNvSpPr txBox="1">
            <a:spLocks noChangeArrowheads="1"/>
          </p:cNvSpPr>
          <p:nvPr/>
        </p:nvSpPr>
        <p:spPr bwMode="auto">
          <a:xfrm>
            <a:off x="527050" y="3051175"/>
            <a:ext cx="1365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t>O(n</a:t>
            </a:r>
            <a:r>
              <a:rPr lang="en-US" altLang="en-US" baseline="30000"/>
              <a:t>2</a:t>
            </a:r>
            <a:r>
              <a:rPr lang="en-US" altLang="en-US"/>
              <a:t>) ?</a:t>
            </a:r>
          </a:p>
        </p:txBody>
      </p:sp>
      <p:sp>
        <p:nvSpPr>
          <p:cNvPr id="1014796" name="Text Box 12"/>
          <p:cNvSpPr txBox="1">
            <a:spLocks noChangeArrowheads="1"/>
          </p:cNvSpPr>
          <p:nvPr/>
        </p:nvSpPr>
        <p:spPr bwMode="auto">
          <a:xfrm>
            <a:off x="527050" y="3708400"/>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O(n</a:t>
            </a:r>
            <a:r>
              <a:rPr lang="en-US" altLang="en-US" baseline="30000"/>
              <a:t>10</a:t>
            </a:r>
            <a:r>
              <a:rPr lang="en-US" altLang="en-US"/>
              <a:t>) ?</a:t>
            </a:r>
          </a:p>
        </p:txBody>
      </p:sp>
      <p:sp>
        <p:nvSpPr>
          <p:cNvPr id="1014797" name="Text Box 13"/>
          <p:cNvSpPr txBox="1">
            <a:spLocks noChangeArrowheads="1"/>
          </p:cNvSpPr>
          <p:nvPr/>
        </p:nvSpPr>
        <p:spPr bwMode="auto">
          <a:xfrm>
            <a:off x="527050" y="4365625"/>
            <a:ext cx="1849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O(n</a:t>
            </a:r>
            <a:r>
              <a:rPr lang="en-US" altLang="en-US" sz="3100" baseline="30000"/>
              <a:t>log n</a:t>
            </a:r>
            <a:r>
              <a:rPr lang="en-US" altLang="en-US"/>
              <a:t>) ?</a:t>
            </a:r>
          </a:p>
        </p:txBody>
      </p:sp>
      <p:sp>
        <p:nvSpPr>
          <p:cNvPr id="1014798" name="Text Box 14"/>
          <p:cNvSpPr txBox="1">
            <a:spLocks noChangeArrowheads="1"/>
          </p:cNvSpPr>
          <p:nvPr/>
        </p:nvSpPr>
        <p:spPr bwMode="auto">
          <a:xfrm>
            <a:off x="527050" y="5022850"/>
            <a:ext cx="1379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O(2</a:t>
            </a:r>
            <a:r>
              <a:rPr lang="en-US" altLang="en-US" sz="3100" baseline="30000"/>
              <a:t>n</a:t>
            </a:r>
            <a:r>
              <a:rPr lang="en-US" altLang="en-US"/>
              <a:t>) ?</a:t>
            </a:r>
          </a:p>
        </p:txBody>
      </p:sp>
      <p:sp>
        <p:nvSpPr>
          <p:cNvPr id="1014799" name="Text Box 15"/>
          <p:cNvSpPr txBox="1">
            <a:spLocks noChangeArrowheads="1"/>
          </p:cNvSpPr>
          <p:nvPr/>
        </p:nvSpPr>
        <p:spPr bwMode="auto">
          <a:xfrm>
            <a:off x="527050" y="5680075"/>
            <a:ext cx="1341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t>O(n!) ?</a:t>
            </a:r>
          </a:p>
        </p:txBody>
      </p:sp>
    </p:spTree>
    <p:extLst>
      <p:ext uri="{BB962C8B-B14F-4D97-AF65-F5344CB8AC3E}">
        <p14:creationId xmlns:p14="http://schemas.microsoft.com/office/powerpoint/2010/main" val="270994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4793"/>
                                        </p:tgtEl>
                                        <p:attrNameLst>
                                          <p:attrName>style.visibility</p:attrName>
                                        </p:attrNameLst>
                                      </p:cBhvr>
                                      <p:to>
                                        <p:strVal val="visible"/>
                                      </p:to>
                                    </p:set>
                                    <p:animEffect transition="in" filter="fade">
                                      <p:cBhvr>
                                        <p:cTn id="7" dur="500"/>
                                        <p:tgtEl>
                                          <p:spTgt spid="1014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4794"/>
                                        </p:tgtEl>
                                        <p:attrNameLst>
                                          <p:attrName>style.visibility</p:attrName>
                                        </p:attrNameLst>
                                      </p:cBhvr>
                                      <p:to>
                                        <p:strVal val="visible"/>
                                      </p:to>
                                    </p:set>
                                    <p:animEffect transition="in" filter="fade">
                                      <p:cBhvr>
                                        <p:cTn id="12" dur="500"/>
                                        <p:tgtEl>
                                          <p:spTgt spid="1014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4795"/>
                                        </p:tgtEl>
                                        <p:attrNameLst>
                                          <p:attrName>style.visibility</p:attrName>
                                        </p:attrNameLst>
                                      </p:cBhvr>
                                      <p:to>
                                        <p:strVal val="visible"/>
                                      </p:to>
                                    </p:set>
                                    <p:animEffect transition="in" filter="fade">
                                      <p:cBhvr>
                                        <p:cTn id="17" dur="500"/>
                                        <p:tgtEl>
                                          <p:spTgt spid="1014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4796"/>
                                        </p:tgtEl>
                                        <p:attrNameLst>
                                          <p:attrName>style.visibility</p:attrName>
                                        </p:attrNameLst>
                                      </p:cBhvr>
                                      <p:to>
                                        <p:strVal val="visible"/>
                                      </p:to>
                                    </p:set>
                                    <p:animEffect transition="in" filter="fade">
                                      <p:cBhvr>
                                        <p:cTn id="22" dur="500"/>
                                        <p:tgtEl>
                                          <p:spTgt spid="10147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4797"/>
                                        </p:tgtEl>
                                        <p:attrNameLst>
                                          <p:attrName>style.visibility</p:attrName>
                                        </p:attrNameLst>
                                      </p:cBhvr>
                                      <p:to>
                                        <p:strVal val="visible"/>
                                      </p:to>
                                    </p:set>
                                    <p:animEffect transition="in" filter="fade">
                                      <p:cBhvr>
                                        <p:cTn id="27" dur="500"/>
                                        <p:tgtEl>
                                          <p:spTgt spid="10147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4798"/>
                                        </p:tgtEl>
                                        <p:attrNameLst>
                                          <p:attrName>style.visibility</p:attrName>
                                        </p:attrNameLst>
                                      </p:cBhvr>
                                      <p:to>
                                        <p:strVal val="visible"/>
                                      </p:to>
                                    </p:set>
                                    <p:animEffect transition="in" filter="fade">
                                      <p:cBhvr>
                                        <p:cTn id="32" dur="500"/>
                                        <p:tgtEl>
                                          <p:spTgt spid="10147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4799"/>
                                        </p:tgtEl>
                                        <p:attrNameLst>
                                          <p:attrName>style.visibility</p:attrName>
                                        </p:attrNameLst>
                                      </p:cBhvr>
                                      <p:to>
                                        <p:strVal val="visible"/>
                                      </p:to>
                                    </p:set>
                                    <p:animEffect transition="in" filter="fade">
                                      <p:cBhvr>
                                        <p:cTn id="35" dur="500"/>
                                        <p:tgtEl>
                                          <p:spTgt spid="101479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14788"/>
                                        </p:tgtEl>
                                        <p:attrNameLst>
                                          <p:attrName>style.visibility</p:attrName>
                                        </p:attrNameLst>
                                      </p:cBhvr>
                                      <p:to>
                                        <p:strVal val="visible"/>
                                      </p:to>
                                    </p:set>
                                    <p:animEffect transition="in" filter="fade">
                                      <p:cBhvr>
                                        <p:cTn id="40" dur="500"/>
                                        <p:tgtEl>
                                          <p:spTgt spid="10147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14792"/>
                                        </p:tgtEl>
                                        <p:attrNameLst>
                                          <p:attrName>style.visibility</p:attrName>
                                        </p:attrNameLst>
                                      </p:cBhvr>
                                      <p:to>
                                        <p:strVal val="visible"/>
                                      </p:to>
                                    </p:set>
                                    <p:animEffect transition="in" filter="fade">
                                      <p:cBhvr>
                                        <p:cTn id="43" dur="500"/>
                                        <p:tgtEl>
                                          <p:spTgt spid="10147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14789"/>
                                        </p:tgtEl>
                                        <p:attrNameLst>
                                          <p:attrName>style.visibility</p:attrName>
                                        </p:attrNameLst>
                                      </p:cBhvr>
                                      <p:to>
                                        <p:strVal val="visible"/>
                                      </p:to>
                                    </p:set>
                                    <p:animEffect transition="in" filter="fade">
                                      <p:cBhvr>
                                        <p:cTn id="46" dur="500"/>
                                        <p:tgtEl>
                                          <p:spTgt spid="101478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14790"/>
                                        </p:tgtEl>
                                        <p:attrNameLst>
                                          <p:attrName>style.visibility</p:attrName>
                                        </p:attrNameLst>
                                      </p:cBhvr>
                                      <p:to>
                                        <p:strVal val="visible"/>
                                      </p:to>
                                    </p:set>
                                    <p:animEffect transition="in" filter="fade">
                                      <p:cBhvr>
                                        <p:cTn id="51" dur="500"/>
                                        <p:tgtEl>
                                          <p:spTgt spid="101479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14791"/>
                                        </p:tgtEl>
                                        <p:attrNameLst>
                                          <p:attrName>style.visibility</p:attrName>
                                        </p:attrNameLst>
                                      </p:cBhvr>
                                      <p:to>
                                        <p:strVal val="visible"/>
                                      </p:to>
                                    </p:set>
                                    <p:animEffect transition="in" filter="fade">
                                      <p:cBhvr>
                                        <p:cTn id="54" dur="500"/>
                                        <p:tgtEl>
                                          <p:spTgt spid="101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8" grpId="0" animBg="1"/>
      <p:bldP spid="1014789" grpId="0"/>
      <p:bldP spid="1014790" grpId="0" animBg="1"/>
      <p:bldP spid="1014791" grpId="0"/>
      <p:bldP spid="1014792" grpId="0" animBg="1"/>
      <p:bldP spid="1014793" grpId="0"/>
      <p:bldP spid="1014794" grpId="0"/>
      <p:bldP spid="1014795" grpId="0"/>
      <p:bldP spid="1014796" grpId="0"/>
      <p:bldP spid="1014797" grpId="0"/>
      <p:bldP spid="1014798" grpId="0"/>
      <p:bldP spid="1014799" grpId="0"/>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7883" name="Text Box 27"/>
          <p:cNvSpPr txBox="1">
            <a:spLocks noChangeArrowheads="1"/>
          </p:cNvSpPr>
          <p:nvPr/>
        </p:nvSpPr>
        <p:spPr bwMode="auto">
          <a:xfrm>
            <a:off x="1057275" y="2581275"/>
            <a:ext cx="70453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We consider </a:t>
            </a:r>
            <a:r>
              <a:rPr lang="en-US" altLang="en-US">
                <a:solidFill>
                  <a:schemeClr val="tx2"/>
                </a:solidFill>
              </a:rPr>
              <a:t>non-polynomial</a:t>
            </a:r>
            <a:r>
              <a:rPr lang="en-US" altLang="en-US"/>
              <a:t> time algorithms to be </a:t>
            </a:r>
            <a:r>
              <a:rPr lang="en-US" altLang="en-US">
                <a:solidFill>
                  <a:schemeClr val="tx2"/>
                </a:solidFill>
              </a:rPr>
              <a:t>inefficient</a:t>
            </a:r>
            <a:r>
              <a:rPr lang="en-US" altLang="en-US"/>
              <a:t>.</a:t>
            </a:r>
          </a:p>
          <a:p>
            <a:endParaRPr lang="en-US" altLang="en-US"/>
          </a:p>
          <a:p>
            <a:r>
              <a:rPr lang="en-US" altLang="en-US"/>
              <a:t>And hence a </a:t>
            </a:r>
            <a:r>
              <a:rPr lang="en-US" altLang="en-US">
                <a:solidFill>
                  <a:schemeClr val="tx2"/>
                </a:solidFill>
              </a:rPr>
              <a:t>necessary</a:t>
            </a:r>
            <a:r>
              <a:rPr lang="en-US" altLang="en-US"/>
              <a:t> condition for an algorithm to be efficient is that it should run in poly-time.</a:t>
            </a:r>
          </a:p>
        </p:txBody>
      </p:sp>
      <p:sp>
        <p:nvSpPr>
          <p:cNvPr id="26627" name="Rectangle 24"/>
          <p:cNvSpPr>
            <a:spLocks noChangeArrowheads="1"/>
          </p:cNvSpPr>
          <p:nvPr/>
        </p:nvSpPr>
        <p:spPr bwMode="auto">
          <a:xfrm>
            <a:off x="762000" y="922338"/>
            <a:ext cx="7551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Does an algorithm</a:t>
            </a:r>
          </a:p>
          <a:p>
            <a:r>
              <a:rPr lang="en-US" altLang="en-US"/>
              <a:t>running in O(n</a:t>
            </a:r>
            <a:r>
              <a:rPr lang="en-US" altLang="en-US" baseline="30000"/>
              <a:t>100</a:t>
            </a:r>
            <a:r>
              <a:rPr lang="en-US" altLang="en-US"/>
              <a:t>) time </a:t>
            </a:r>
            <a:br>
              <a:rPr lang="en-US" altLang="en-US"/>
            </a:br>
            <a:r>
              <a:rPr lang="en-US" altLang="en-US"/>
              <a:t>count as efficient?</a:t>
            </a:r>
          </a:p>
        </p:txBody>
      </p:sp>
    </p:spTree>
    <p:extLst>
      <p:ext uri="{BB962C8B-B14F-4D97-AF65-F5344CB8AC3E}">
        <p14:creationId xmlns:p14="http://schemas.microsoft.com/office/powerpoint/2010/main" val="232962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7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83" grpId="0"/>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9931" name="Rectangle 27"/>
          <p:cNvSpPr>
            <a:spLocks noChangeArrowheads="1"/>
          </p:cNvSpPr>
          <p:nvPr/>
        </p:nvSpPr>
        <p:spPr bwMode="auto">
          <a:xfrm>
            <a:off x="784225" y="2257425"/>
            <a:ext cx="75755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Asking for a poly-time algorithm for a problem sets a (very) low bar when asking for efficient algorithms.</a:t>
            </a:r>
          </a:p>
          <a:p>
            <a:r>
              <a:rPr lang="en-US" altLang="en-US"/>
              <a:t/>
            </a:r>
            <a:br>
              <a:rPr lang="en-US" altLang="en-US"/>
            </a:br>
            <a:r>
              <a:rPr lang="en-US" altLang="en-US"/>
              <a:t>The question is: can we achieve even this</a:t>
            </a:r>
          </a:p>
          <a:p>
            <a:r>
              <a:rPr lang="en-US" altLang="en-US"/>
              <a:t>for 3-coloring? </a:t>
            </a:r>
            <a:br>
              <a:rPr lang="en-US" altLang="en-US"/>
            </a:br>
            <a:r>
              <a:rPr lang="en-US" altLang="en-US"/>
              <a:t>SAT?</a:t>
            </a:r>
          </a:p>
          <a:p>
            <a:r>
              <a:rPr lang="en-US" altLang="en-US"/>
              <a:t>Sudoku?</a:t>
            </a:r>
          </a:p>
        </p:txBody>
      </p:sp>
    </p:spTree>
    <p:extLst>
      <p:ext uri="{BB962C8B-B14F-4D97-AF65-F5344CB8AC3E}">
        <p14:creationId xmlns:p14="http://schemas.microsoft.com/office/powerpoint/2010/main" val="356620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99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99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9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solidFill>
                  <a:schemeClr val="tx1"/>
                </a:solidFill>
              </a:rPr>
              <a:t>The Class P</a:t>
            </a:r>
          </a:p>
        </p:txBody>
      </p:sp>
      <p:sp>
        <p:nvSpPr>
          <p:cNvPr id="1027079" name="Text Box 7"/>
          <p:cNvSpPr txBox="1">
            <a:spLocks noChangeArrowheads="1"/>
          </p:cNvSpPr>
          <p:nvPr/>
        </p:nvSpPr>
        <p:spPr bwMode="auto">
          <a:xfrm>
            <a:off x="1276350" y="1474788"/>
            <a:ext cx="62499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lnSpc>
                <a:spcPct val="90000"/>
              </a:lnSpc>
              <a:spcBef>
                <a:spcPct val="20000"/>
              </a:spcBef>
            </a:pPr>
            <a:r>
              <a:rPr lang="en-US" altLang="en-US"/>
              <a:t>We say a set L </a:t>
            </a:r>
            <a:r>
              <a:rPr lang="en-US" altLang="en-US" sz="2400" b="1">
                <a:latin typeface="cmsy10" pitchFamily="34" charset="0"/>
              </a:rPr>
              <a:t>µ</a:t>
            </a:r>
            <a:r>
              <a:rPr lang="en-US" altLang="en-US"/>
              <a:t> </a:t>
            </a:r>
            <a:r>
              <a:rPr lang="el-GR" altLang="en-US"/>
              <a:t>Σ</a:t>
            </a:r>
            <a:r>
              <a:rPr lang="en-US" altLang="en-US"/>
              <a:t>* is in </a:t>
            </a:r>
            <a:r>
              <a:rPr lang="en-US" altLang="en-US" sz="3200">
                <a:solidFill>
                  <a:schemeClr val="tx2"/>
                </a:solidFill>
              </a:rPr>
              <a:t>P</a:t>
            </a:r>
            <a:r>
              <a:rPr lang="en-US" altLang="en-US"/>
              <a:t> if there is</a:t>
            </a:r>
          </a:p>
          <a:p>
            <a:pPr algn="l" eaLnBrk="1" hangingPunct="1">
              <a:lnSpc>
                <a:spcPct val="90000"/>
              </a:lnSpc>
              <a:spcBef>
                <a:spcPct val="20000"/>
              </a:spcBef>
            </a:pPr>
            <a:r>
              <a:rPr lang="en-US" altLang="en-US"/>
              <a:t> 	a program </a:t>
            </a:r>
            <a:r>
              <a:rPr lang="en-US" altLang="en-US">
                <a:solidFill>
                  <a:schemeClr val="tx2"/>
                </a:solidFill>
              </a:rPr>
              <a:t>A</a:t>
            </a:r>
            <a:r>
              <a:rPr lang="en-US" altLang="en-US"/>
              <a:t> and</a:t>
            </a:r>
          </a:p>
          <a:p>
            <a:pPr algn="l" eaLnBrk="1" hangingPunct="1">
              <a:lnSpc>
                <a:spcPct val="90000"/>
              </a:lnSpc>
              <a:spcBef>
                <a:spcPct val="20000"/>
              </a:spcBef>
            </a:pPr>
            <a:r>
              <a:rPr lang="en-US" altLang="en-US"/>
              <a:t> 	a polynomial </a:t>
            </a:r>
            <a:r>
              <a:rPr lang="en-US" altLang="en-US">
                <a:solidFill>
                  <a:schemeClr val="tx2"/>
                </a:solidFill>
              </a:rPr>
              <a:t>p()</a:t>
            </a:r>
          </a:p>
        </p:txBody>
      </p:sp>
      <p:sp>
        <p:nvSpPr>
          <p:cNvPr id="1027080" name="Text Box 8"/>
          <p:cNvSpPr txBox="1">
            <a:spLocks noChangeArrowheads="1"/>
          </p:cNvSpPr>
          <p:nvPr/>
        </p:nvSpPr>
        <p:spPr bwMode="auto">
          <a:xfrm>
            <a:off x="1276350" y="3182938"/>
            <a:ext cx="440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lnSpc>
                <a:spcPct val="90000"/>
              </a:lnSpc>
              <a:spcBef>
                <a:spcPct val="20000"/>
              </a:spcBef>
            </a:pPr>
            <a:r>
              <a:rPr lang="en-US" altLang="en-US"/>
              <a:t>such that for any </a:t>
            </a:r>
            <a:r>
              <a:rPr lang="en-US" altLang="en-US">
                <a:solidFill>
                  <a:schemeClr val="tx2"/>
                </a:solidFill>
              </a:rPr>
              <a:t>x in </a:t>
            </a:r>
            <a:r>
              <a:rPr lang="el-GR" altLang="en-US">
                <a:solidFill>
                  <a:schemeClr val="tx2"/>
                </a:solidFill>
              </a:rPr>
              <a:t>Σ</a:t>
            </a:r>
            <a:r>
              <a:rPr lang="en-US" altLang="en-US">
                <a:solidFill>
                  <a:schemeClr val="tx2"/>
                </a:solidFill>
              </a:rPr>
              <a:t>*</a:t>
            </a:r>
            <a:r>
              <a:rPr lang="en-US" altLang="en-US"/>
              <a:t>, </a:t>
            </a:r>
          </a:p>
        </p:txBody>
      </p:sp>
      <p:sp>
        <p:nvSpPr>
          <p:cNvPr id="1027082" name="Text Box 10"/>
          <p:cNvSpPr txBox="1">
            <a:spLocks noChangeArrowheads="1"/>
          </p:cNvSpPr>
          <p:nvPr/>
        </p:nvSpPr>
        <p:spPr bwMode="auto">
          <a:xfrm>
            <a:off x="639763" y="4321175"/>
            <a:ext cx="7624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solidFill>
                  <a:schemeClr val="tx2"/>
                </a:solidFill>
              </a:rPr>
              <a:t>A(x) </a:t>
            </a:r>
            <a:r>
              <a:rPr lang="en-US" altLang="en-US"/>
              <a:t>runs for </a:t>
            </a:r>
            <a:r>
              <a:rPr lang="en-US" altLang="en-US">
                <a:solidFill>
                  <a:schemeClr val="tx2"/>
                </a:solidFill>
              </a:rPr>
              <a:t>at most p(|x|) time</a:t>
            </a:r>
          </a:p>
          <a:p>
            <a:pPr algn="l"/>
            <a:r>
              <a:rPr lang="en-US" altLang="en-US">
                <a:solidFill>
                  <a:schemeClr val="tx2"/>
                </a:solidFill>
              </a:rPr>
              <a:t>and </a:t>
            </a:r>
            <a:r>
              <a:rPr lang="en-US" altLang="en-US"/>
              <a:t>answers question “is x in L?” correctly.</a:t>
            </a:r>
          </a:p>
        </p:txBody>
      </p:sp>
    </p:spTree>
    <p:extLst>
      <p:ext uri="{BB962C8B-B14F-4D97-AF65-F5344CB8AC3E}">
        <p14:creationId xmlns:p14="http://schemas.microsoft.com/office/powerpoint/2010/main" val="11230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079"/>
                                        </p:tgtEl>
                                        <p:attrNameLst>
                                          <p:attrName>style.visibility</p:attrName>
                                        </p:attrNameLst>
                                      </p:cBhvr>
                                      <p:to>
                                        <p:strVal val="visible"/>
                                      </p:to>
                                    </p:set>
                                    <p:animEffect transition="in" filter="fade">
                                      <p:cBhvr>
                                        <p:cTn id="7" dur="500"/>
                                        <p:tgtEl>
                                          <p:spTgt spid="1027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080"/>
                                        </p:tgtEl>
                                        <p:attrNameLst>
                                          <p:attrName>style.visibility</p:attrName>
                                        </p:attrNameLst>
                                      </p:cBhvr>
                                      <p:to>
                                        <p:strVal val="visible"/>
                                      </p:to>
                                    </p:set>
                                    <p:animEffect transition="in" filter="fade">
                                      <p:cBhvr>
                                        <p:cTn id="12" dur="500"/>
                                        <p:tgtEl>
                                          <p:spTgt spid="1027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082"/>
                                        </p:tgtEl>
                                        <p:attrNameLst>
                                          <p:attrName>style.visibility</p:attrName>
                                        </p:attrNameLst>
                                      </p:cBhvr>
                                      <p:to>
                                        <p:strVal val="visible"/>
                                      </p:to>
                                    </p:set>
                                    <p:animEffect transition="in" filter="fade">
                                      <p:cBhvr>
                                        <p:cTn id="17" dur="500"/>
                                        <p:tgtEl>
                                          <p:spTgt spid="1027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9" grpId="0"/>
      <p:bldP spid="1027080" grpId="0"/>
      <p:bldP spid="1027082" grpId="0"/>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609600" y="1752600"/>
            <a:ext cx="7772400" cy="4114800"/>
          </a:xfrm>
        </p:spPr>
        <p:txBody>
          <a:bodyPr/>
          <a:lstStyle/>
          <a:p>
            <a:pPr eaLnBrk="1" hangingPunct="1">
              <a:buFontTx/>
              <a:buNone/>
            </a:pPr>
            <a:endParaRPr lang="en-US" altLang="en-US" sz="2800" smtClean="0"/>
          </a:p>
          <a:p>
            <a:pPr algn="ctr" eaLnBrk="1" hangingPunct="1">
              <a:buFontTx/>
              <a:buNone/>
            </a:pPr>
            <a:r>
              <a:rPr lang="en-US" altLang="en-US" smtClean="0"/>
              <a:t>The class of all sets L that can be </a:t>
            </a:r>
            <a:r>
              <a:rPr lang="en-US" altLang="en-US" smtClean="0">
                <a:solidFill>
                  <a:schemeClr val="tx2"/>
                </a:solidFill>
              </a:rPr>
              <a:t>recognized in polynomial time</a:t>
            </a:r>
            <a:r>
              <a:rPr lang="en-US" altLang="en-US" smtClean="0"/>
              <a:t>.</a:t>
            </a:r>
          </a:p>
          <a:p>
            <a:pPr algn="ctr" eaLnBrk="1" hangingPunct="1">
              <a:buFontTx/>
              <a:buNone/>
            </a:pPr>
            <a:endParaRPr lang="en-US" altLang="en-US" smtClean="0"/>
          </a:p>
          <a:p>
            <a:pPr algn="ctr" eaLnBrk="1" hangingPunct="1">
              <a:buFontTx/>
              <a:buNone/>
            </a:pPr>
            <a:r>
              <a:rPr lang="en-US" altLang="en-US" smtClean="0"/>
              <a:t>The class of all decision problems that can be decided </a:t>
            </a:r>
            <a:r>
              <a:rPr lang="en-US" altLang="en-US" smtClean="0">
                <a:solidFill>
                  <a:schemeClr val="tx2"/>
                </a:solidFill>
              </a:rPr>
              <a:t>in polynomial time</a:t>
            </a:r>
            <a:r>
              <a:rPr lang="en-US" altLang="en-US" smtClean="0"/>
              <a:t>.</a:t>
            </a:r>
          </a:p>
        </p:txBody>
      </p:sp>
      <p:sp>
        <p:nvSpPr>
          <p:cNvPr id="29699" name="Rectangle 6"/>
          <p:cNvSpPr>
            <a:spLocks noGrp="1" noChangeArrowheads="1"/>
          </p:cNvSpPr>
          <p:nvPr>
            <p:ph type="title"/>
          </p:nvPr>
        </p:nvSpPr>
        <p:spPr>
          <a:xfrm>
            <a:off x="457200" y="752475"/>
            <a:ext cx="8229600" cy="1143000"/>
          </a:xfrm>
          <a:noFill/>
        </p:spPr>
        <p:txBody>
          <a:bodyPr/>
          <a:lstStyle/>
          <a:p>
            <a:pPr eaLnBrk="1" hangingPunct="1"/>
            <a:r>
              <a:rPr lang="en-US" altLang="en-US" smtClean="0">
                <a:solidFill>
                  <a:schemeClr val="tx1"/>
                </a:solidFill>
              </a:rPr>
              <a:t>The Class P</a:t>
            </a:r>
          </a:p>
        </p:txBody>
      </p:sp>
    </p:spTree>
    <p:extLst>
      <p:ext uri="{BB962C8B-B14F-4D97-AF65-F5344CB8AC3E}">
        <p14:creationId xmlns:p14="http://schemas.microsoft.com/office/powerpoint/2010/main" val="155850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a:t>
            </a:r>
            <a:endParaRPr lang="en-US" dirty="0"/>
          </a:p>
        </p:txBody>
      </p:sp>
      <p:sp>
        <p:nvSpPr>
          <p:cNvPr id="3" name="Content Placeholder 2"/>
          <p:cNvSpPr>
            <a:spLocks noGrp="1"/>
          </p:cNvSpPr>
          <p:nvPr>
            <p:ph idx="1"/>
          </p:nvPr>
        </p:nvSpPr>
        <p:spPr>
          <a:xfrm>
            <a:off x="457200" y="1600200"/>
            <a:ext cx="5562600" cy="3505200"/>
          </a:xfrm>
        </p:spPr>
        <p:txBody>
          <a:bodyPr>
            <a:normAutofit fontScale="70000" lnSpcReduction="20000"/>
          </a:bodyPr>
          <a:lstStyle/>
          <a:p>
            <a:pPr marL="0" indent="0">
              <a:buNone/>
            </a:pPr>
            <a:r>
              <a:rPr lang="en-US" dirty="0" err="1" smtClean="0"/>
              <a:t>boolean</a:t>
            </a:r>
            <a:r>
              <a:rPr lang="en-US" dirty="0" smtClean="0"/>
              <a:t> </a:t>
            </a:r>
            <a:r>
              <a:rPr lang="en-US" dirty="0" err="1" smtClean="0"/>
              <a:t>LinearSearch</a:t>
            </a:r>
            <a:r>
              <a:rPr lang="en-US" dirty="0" smtClean="0"/>
              <a:t>(</a:t>
            </a:r>
            <a:r>
              <a:rPr lang="en-US" dirty="0" err="1" smtClean="0"/>
              <a:t>int</a:t>
            </a:r>
            <a:r>
              <a:rPr lang="en-US" dirty="0" smtClean="0"/>
              <a:t> </a:t>
            </a:r>
            <a:r>
              <a:rPr lang="en-US" dirty="0" err="1" smtClean="0"/>
              <a:t>searchVal</a:t>
            </a:r>
            <a:r>
              <a:rPr lang="en-US" dirty="0" smtClean="0"/>
              <a:t>, </a:t>
            </a:r>
            <a:r>
              <a:rPr lang="en-US" dirty="0" err="1" smtClean="0"/>
              <a:t>int</a:t>
            </a:r>
            <a:r>
              <a:rPr lang="en-US" dirty="0" smtClean="0"/>
              <a:t>[] array)</a:t>
            </a:r>
          </a:p>
          <a:p>
            <a:pPr marL="0" indent="0">
              <a:buNone/>
            </a:pPr>
            <a:r>
              <a:rPr lang="en-US" dirty="0" smtClean="0"/>
              <a:t>{</a:t>
            </a:r>
          </a:p>
          <a:p>
            <a:pPr marL="0" indent="0">
              <a:buNone/>
            </a:pPr>
            <a:r>
              <a:rPr lang="en-US" dirty="0"/>
              <a:t>	</a:t>
            </a:r>
            <a:r>
              <a:rPr lang="en-US" dirty="0" err="1" smtClean="0"/>
              <a:t>boolean</a:t>
            </a:r>
            <a:r>
              <a:rPr lang="en-US" dirty="0" smtClean="0"/>
              <a:t> </a:t>
            </a:r>
            <a:r>
              <a:rPr lang="en-US" dirty="0" err="1" smtClean="0"/>
              <a:t>returnVal</a:t>
            </a:r>
            <a:r>
              <a:rPr lang="en-US" dirty="0" smtClean="0"/>
              <a:t> = false;</a:t>
            </a:r>
          </a:p>
          <a:p>
            <a:pPr marL="0" indent="0">
              <a:buNone/>
            </a:pPr>
            <a:r>
              <a:rPr lang="en-US" dirty="0"/>
              <a:t>	</a:t>
            </a:r>
            <a:r>
              <a:rPr lang="en-US" dirty="0" smtClean="0"/>
              <a:t>for (</a:t>
            </a:r>
            <a:r>
              <a:rPr lang="en-US" dirty="0" err="1" smtClean="0"/>
              <a:t>int</a:t>
            </a:r>
            <a:r>
              <a:rPr lang="en-US" dirty="0" smtClean="0"/>
              <a:t> </a:t>
            </a:r>
            <a:r>
              <a:rPr lang="en-US" dirty="0" err="1" smtClean="0"/>
              <a:t>i</a:t>
            </a:r>
            <a:r>
              <a:rPr lang="en-US" dirty="0" smtClean="0"/>
              <a:t>=0; </a:t>
            </a:r>
            <a:r>
              <a:rPr lang="en-US" dirty="0" err="1" smtClean="0"/>
              <a:t>i</a:t>
            </a:r>
            <a:r>
              <a:rPr lang="en-US" dirty="0" smtClean="0"/>
              <a:t>&lt;</a:t>
            </a:r>
            <a:r>
              <a:rPr lang="en-US" dirty="0" err="1" smtClean="0"/>
              <a:t>array.length</a:t>
            </a:r>
            <a:r>
              <a:rPr lang="en-US" dirty="0" smtClean="0"/>
              <a:t>; </a:t>
            </a:r>
            <a:r>
              <a:rPr lang="en-US" dirty="0" err="1" smtClean="0"/>
              <a:t>i</a:t>
            </a:r>
            <a:r>
              <a:rPr lang="en-US" dirty="0" smtClean="0"/>
              <a:t>++) {</a:t>
            </a:r>
          </a:p>
          <a:p>
            <a:pPr marL="0" indent="0">
              <a:buNone/>
            </a:pPr>
            <a:r>
              <a:rPr lang="en-US" dirty="0" smtClean="0"/>
              <a:t>		if (array[</a:t>
            </a:r>
            <a:r>
              <a:rPr lang="en-US" dirty="0" err="1" smtClean="0"/>
              <a:t>i</a:t>
            </a:r>
            <a:r>
              <a:rPr lang="en-US" dirty="0" smtClean="0"/>
              <a:t>] == </a:t>
            </a:r>
            <a:r>
              <a:rPr lang="en-US" dirty="0" err="1" smtClean="0"/>
              <a:t>searchVal</a:t>
            </a:r>
            <a:r>
              <a:rPr lang="en-US" dirty="0" smtClean="0"/>
              <a:t>) {</a:t>
            </a:r>
          </a:p>
          <a:p>
            <a:pPr marL="0" indent="0">
              <a:buNone/>
            </a:pPr>
            <a:r>
              <a:rPr lang="en-US" dirty="0" smtClean="0"/>
              <a:t>			</a:t>
            </a:r>
            <a:r>
              <a:rPr lang="en-US" dirty="0" err="1" smtClean="0"/>
              <a:t>returnVal</a:t>
            </a:r>
            <a:r>
              <a:rPr lang="en-US" dirty="0" smtClean="0"/>
              <a:t> = true;</a:t>
            </a:r>
            <a:endParaRPr lang="en-US" dirty="0"/>
          </a:p>
          <a:p>
            <a:pPr marL="0" indent="0">
              <a:buNone/>
            </a:pPr>
            <a:r>
              <a:rPr lang="en-US" dirty="0" smtClean="0"/>
              <a:t>		}</a:t>
            </a:r>
            <a:endParaRPr lang="en-US" dirty="0"/>
          </a:p>
          <a:p>
            <a:pPr marL="0" indent="0">
              <a:buNone/>
            </a:pPr>
            <a:r>
              <a:rPr lang="en-US" dirty="0" smtClean="0"/>
              <a:t>	}</a:t>
            </a:r>
          </a:p>
          <a:p>
            <a:pPr marL="0" indent="0">
              <a:buNone/>
            </a:pPr>
            <a:r>
              <a:rPr lang="en-US" dirty="0"/>
              <a:t>	</a:t>
            </a:r>
            <a:r>
              <a:rPr lang="en-US" dirty="0" smtClean="0"/>
              <a:t>return </a:t>
            </a:r>
            <a:r>
              <a:rPr lang="en-US" dirty="0" err="1" smtClean="0"/>
              <a:t>returnVal</a:t>
            </a:r>
            <a:r>
              <a:rPr lang="en-US" dirty="0" smtClean="0"/>
              <a:t>;</a:t>
            </a:r>
            <a:endParaRPr lang="en-US" dirty="0"/>
          </a:p>
          <a:p>
            <a:pPr marL="0" indent="0">
              <a:buNone/>
            </a:pPr>
            <a:r>
              <a:rPr lang="en-US" dirty="0" smtClean="0"/>
              <a:t>}</a:t>
            </a:r>
          </a:p>
          <a:p>
            <a:pPr marL="0" indent="0">
              <a:buNone/>
            </a:pPr>
            <a:endParaRPr lang="en-US" dirty="0"/>
          </a:p>
        </p:txBody>
      </p:sp>
      <p:sp>
        <p:nvSpPr>
          <p:cNvPr id="4" name="TextBox 3"/>
          <p:cNvSpPr txBox="1"/>
          <p:nvPr/>
        </p:nvSpPr>
        <p:spPr>
          <a:xfrm>
            <a:off x="457200" y="5257800"/>
            <a:ext cx="5029200" cy="646331"/>
          </a:xfrm>
          <a:prstGeom prst="rect">
            <a:avLst/>
          </a:prstGeom>
          <a:noFill/>
        </p:spPr>
        <p:txBody>
          <a:bodyPr wrap="square" rtlCol="0">
            <a:spAutoFit/>
          </a:bodyPr>
          <a:lstStyle/>
          <a:p>
            <a:r>
              <a:rPr lang="en-US" dirty="0" smtClean="0"/>
              <a:t>What variable determines the run time?</a:t>
            </a:r>
          </a:p>
          <a:p>
            <a:r>
              <a:rPr lang="en-US" dirty="0" smtClean="0"/>
              <a:t>What function describes its asymptotic behavior?</a:t>
            </a:r>
          </a:p>
        </p:txBody>
      </p:sp>
    </p:spTree>
    <p:extLst>
      <p:ext uri="{BB962C8B-B14F-4D97-AF65-F5344CB8AC3E}">
        <p14:creationId xmlns:p14="http://schemas.microsoft.com/office/powerpoint/2010/main" val="188805490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 Box 18"/>
          <p:cNvSpPr txBox="1">
            <a:spLocks noChangeArrowheads="1"/>
          </p:cNvSpPr>
          <p:nvPr/>
        </p:nvSpPr>
        <p:spPr bwMode="auto">
          <a:xfrm>
            <a:off x="682625" y="2335213"/>
            <a:ext cx="777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Why are we looking only at sets </a:t>
            </a:r>
            <a:r>
              <a:rPr lang="en-US" altLang="en-US">
                <a:sym typeface="Symbol" pitchFamily="18" charset="2"/>
              </a:rPr>
              <a:t></a:t>
            </a:r>
            <a:r>
              <a:rPr lang="en-US" altLang="en-US"/>
              <a:t> </a:t>
            </a:r>
            <a:r>
              <a:rPr lang="el-GR" altLang="en-US"/>
              <a:t>Σ</a:t>
            </a:r>
            <a:r>
              <a:rPr lang="en-US" altLang="en-US"/>
              <a:t>*?</a:t>
            </a:r>
          </a:p>
          <a:p>
            <a:endParaRPr lang="en-US" altLang="en-US"/>
          </a:p>
          <a:p>
            <a:r>
              <a:rPr lang="en-US" altLang="en-US"/>
              <a:t>What if we want to work with graphs or boolean formulas?</a:t>
            </a:r>
          </a:p>
        </p:txBody>
      </p:sp>
    </p:spTree>
    <p:extLst>
      <p:ext uri="{BB962C8B-B14F-4D97-AF65-F5344CB8AC3E}">
        <p14:creationId xmlns:p14="http://schemas.microsoft.com/office/powerpoint/2010/main" val="44285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493838" y="496888"/>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Languages/Functions in P?</a:t>
            </a:r>
          </a:p>
        </p:txBody>
      </p:sp>
      <p:sp>
        <p:nvSpPr>
          <p:cNvPr id="1034245" name="Text Box 5"/>
          <p:cNvSpPr txBox="1">
            <a:spLocks noChangeArrowheads="1"/>
          </p:cNvSpPr>
          <p:nvPr/>
        </p:nvSpPr>
        <p:spPr bwMode="auto">
          <a:xfrm>
            <a:off x="550863" y="1498600"/>
            <a:ext cx="7786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solidFill>
                  <a:schemeClr val="tx2"/>
                </a:solidFill>
              </a:rPr>
              <a:t>Example 1:</a:t>
            </a:r>
          </a:p>
          <a:p>
            <a:pPr algn="l"/>
            <a:r>
              <a:rPr lang="en-US" altLang="en-US"/>
              <a:t>   CONN = {graph G: G is a connected graph}</a:t>
            </a:r>
          </a:p>
        </p:txBody>
      </p:sp>
      <p:sp>
        <p:nvSpPr>
          <p:cNvPr id="1034246" name="Text Box 6"/>
          <p:cNvSpPr txBox="1">
            <a:spLocks noChangeArrowheads="1"/>
          </p:cNvSpPr>
          <p:nvPr/>
        </p:nvSpPr>
        <p:spPr bwMode="auto">
          <a:xfrm>
            <a:off x="550863" y="2657475"/>
            <a:ext cx="8509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spcBef>
                <a:spcPct val="20000"/>
              </a:spcBef>
            </a:pPr>
            <a:r>
              <a:rPr lang="en-US" altLang="en-US">
                <a:solidFill>
                  <a:schemeClr val="tx2"/>
                </a:solidFill>
              </a:rPr>
              <a:t>Algorithm A</a:t>
            </a:r>
            <a:r>
              <a:rPr lang="en-US" altLang="en-US" baseline="-25000">
                <a:solidFill>
                  <a:schemeClr val="tx2"/>
                </a:solidFill>
              </a:rPr>
              <a:t>1</a:t>
            </a:r>
            <a:r>
              <a:rPr lang="en-US" altLang="en-US">
                <a:solidFill>
                  <a:schemeClr val="tx2"/>
                </a:solidFill>
              </a:rPr>
              <a:t>:</a:t>
            </a:r>
          </a:p>
          <a:p>
            <a:pPr algn="l" eaLnBrk="1" hangingPunct="1">
              <a:spcBef>
                <a:spcPct val="20000"/>
              </a:spcBef>
            </a:pPr>
            <a:r>
              <a:rPr lang="en-US" altLang="en-US"/>
              <a:t>If G has n nodes, then run depth first search from any node, and count number of distinct node you see. If you see n nodes, G </a:t>
            </a:r>
            <a:r>
              <a:rPr lang="en-US" altLang="en-US">
                <a:sym typeface="Symbol" pitchFamily="18" charset="2"/>
              </a:rPr>
              <a:t> CONN, else not.</a:t>
            </a:r>
          </a:p>
        </p:txBody>
      </p:sp>
      <p:sp>
        <p:nvSpPr>
          <p:cNvPr id="1034248" name="Text Box 8"/>
          <p:cNvSpPr txBox="1">
            <a:spLocks noChangeArrowheads="1"/>
          </p:cNvSpPr>
          <p:nvPr/>
        </p:nvSpPr>
        <p:spPr bwMode="auto">
          <a:xfrm>
            <a:off x="550863" y="5183188"/>
            <a:ext cx="3609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solidFill>
                  <a:schemeClr val="tx2"/>
                </a:solidFill>
                <a:sym typeface="Symbol" pitchFamily="18" charset="2"/>
              </a:rPr>
              <a:t>Time:</a:t>
            </a:r>
            <a:r>
              <a:rPr lang="en-US" altLang="en-US">
                <a:sym typeface="Symbol" pitchFamily="18" charset="2"/>
              </a:rPr>
              <a:t> p</a:t>
            </a:r>
            <a:r>
              <a:rPr lang="en-US" altLang="en-US" baseline="-25000">
                <a:sym typeface="Symbol" pitchFamily="18" charset="2"/>
              </a:rPr>
              <a:t>1</a:t>
            </a:r>
            <a:r>
              <a:rPr lang="en-US" altLang="en-US">
                <a:sym typeface="Symbol" pitchFamily="18" charset="2"/>
              </a:rPr>
              <a:t>(|x|) = </a:t>
            </a:r>
            <a:r>
              <a:rPr lang="el-GR" altLang="en-US">
                <a:latin typeface="Trebuchet MS" pitchFamily="34" charset="0"/>
                <a:sym typeface="Symbol" pitchFamily="18" charset="2"/>
              </a:rPr>
              <a:t>Θ</a:t>
            </a:r>
            <a:r>
              <a:rPr lang="en-US" altLang="en-US">
                <a:sym typeface="Symbol" pitchFamily="18" charset="2"/>
              </a:rPr>
              <a:t>(|x|).</a:t>
            </a:r>
            <a:endParaRPr lang="en-US" altLang="en-US"/>
          </a:p>
        </p:txBody>
      </p:sp>
    </p:spTree>
    <p:extLst>
      <p:ext uri="{BB962C8B-B14F-4D97-AF65-F5344CB8AC3E}">
        <p14:creationId xmlns:p14="http://schemas.microsoft.com/office/powerpoint/2010/main" val="68885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45"/>
                                        </p:tgtEl>
                                        <p:attrNameLst>
                                          <p:attrName>style.visibility</p:attrName>
                                        </p:attrNameLst>
                                      </p:cBhvr>
                                      <p:to>
                                        <p:strVal val="visible"/>
                                      </p:to>
                                    </p:set>
                                    <p:animEffect transition="in" filter="fade">
                                      <p:cBhvr>
                                        <p:cTn id="7" dur="500"/>
                                        <p:tgtEl>
                                          <p:spTgt spid="1034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46"/>
                                        </p:tgtEl>
                                        <p:attrNameLst>
                                          <p:attrName>style.visibility</p:attrName>
                                        </p:attrNameLst>
                                      </p:cBhvr>
                                      <p:to>
                                        <p:strVal val="visible"/>
                                      </p:to>
                                    </p:set>
                                    <p:animEffect transition="in" filter="fade">
                                      <p:cBhvr>
                                        <p:cTn id="12" dur="500"/>
                                        <p:tgtEl>
                                          <p:spTgt spid="1034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48"/>
                                        </p:tgtEl>
                                        <p:attrNameLst>
                                          <p:attrName>style.visibility</p:attrName>
                                        </p:attrNameLst>
                                      </p:cBhvr>
                                      <p:to>
                                        <p:strVal val="visible"/>
                                      </p:to>
                                    </p:set>
                                    <p:animEffect transition="in" filter="fade">
                                      <p:cBhvr>
                                        <p:cTn id="17" dur="500"/>
                                        <p:tgtEl>
                                          <p:spTgt spid="1034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5" grpId="0"/>
      <p:bldP spid="1034246" grpId="0"/>
      <p:bldP spid="1034248" grpId="0"/>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 Box 15"/>
          <p:cNvSpPr txBox="1">
            <a:spLocks noChangeArrowheads="1"/>
          </p:cNvSpPr>
          <p:nvPr/>
        </p:nvSpPr>
        <p:spPr bwMode="auto">
          <a:xfrm>
            <a:off x="1477963" y="749300"/>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Languages/Functions in P?</a:t>
            </a:r>
          </a:p>
        </p:txBody>
      </p:sp>
      <p:sp>
        <p:nvSpPr>
          <p:cNvPr id="1107984" name="Text Box 16"/>
          <p:cNvSpPr txBox="1">
            <a:spLocks noChangeArrowheads="1"/>
          </p:cNvSpPr>
          <p:nvPr/>
        </p:nvSpPr>
        <p:spPr bwMode="auto">
          <a:xfrm>
            <a:off x="614363" y="1903413"/>
            <a:ext cx="7915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HAM, SUDOKU, SAT are not known to be in P</a:t>
            </a:r>
          </a:p>
        </p:txBody>
      </p:sp>
      <p:sp>
        <p:nvSpPr>
          <p:cNvPr id="1107985" name="Text Box 17"/>
          <p:cNvSpPr txBox="1">
            <a:spLocks noChangeArrowheads="1"/>
          </p:cNvSpPr>
          <p:nvPr/>
        </p:nvSpPr>
        <p:spPr bwMode="auto">
          <a:xfrm>
            <a:off x="768350" y="2971800"/>
            <a:ext cx="7605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CO-HAM = { G | G does NOT have a Hamilton cycle}</a:t>
            </a:r>
          </a:p>
        </p:txBody>
      </p:sp>
      <p:sp>
        <p:nvSpPr>
          <p:cNvPr id="1107986" name="Text Box 18"/>
          <p:cNvSpPr txBox="1">
            <a:spLocks noChangeArrowheads="1"/>
          </p:cNvSpPr>
          <p:nvPr/>
        </p:nvSpPr>
        <p:spPr bwMode="auto">
          <a:xfrm>
            <a:off x="1492250" y="4308475"/>
            <a:ext cx="6159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CO-HAM </a:t>
            </a:r>
            <a:r>
              <a:rPr lang="en-US" altLang="en-US">
                <a:sym typeface="Symbol" pitchFamily="18" charset="2"/>
              </a:rPr>
              <a:t> P if and only if HAM  P </a:t>
            </a:r>
          </a:p>
        </p:txBody>
      </p:sp>
    </p:spTree>
    <p:extLst>
      <p:ext uri="{BB962C8B-B14F-4D97-AF65-F5344CB8AC3E}">
        <p14:creationId xmlns:p14="http://schemas.microsoft.com/office/powerpoint/2010/main" val="51790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7984"/>
                                        </p:tgtEl>
                                        <p:attrNameLst>
                                          <p:attrName>style.visibility</p:attrName>
                                        </p:attrNameLst>
                                      </p:cBhvr>
                                      <p:to>
                                        <p:strVal val="visible"/>
                                      </p:to>
                                    </p:set>
                                    <p:animEffect transition="in" filter="fade">
                                      <p:cBhvr>
                                        <p:cTn id="7" dur="500"/>
                                        <p:tgtEl>
                                          <p:spTgt spid="1107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7985"/>
                                        </p:tgtEl>
                                        <p:attrNameLst>
                                          <p:attrName>style.visibility</p:attrName>
                                        </p:attrNameLst>
                                      </p:cBhvr>
                                      <p:to>
                                        <p:strVal val="visible"/>
                                      </p:to>
                                    </p:set>
                                    <p:animEffect transition="in" filter="fade">
                                      <p:cBhvr>
                                        <p:cTn id="12" dur="500"/>
                                        <p:tgtEl>
                                          <p:spTgt spid="11079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7986"/>
                                        </p:tgtEl>
                                        <p:attrNameLst>
                                          <p:attrName>style.visibility</p:attrName>
                                        </p:attrNameLst>
                                      </p:cBhvr>
                                      <p:to>
                                        <p:strVal val="visible"/>
                                      </p:to>
                                    </p:set>
                                    <p:animEffect transition="in" filter="fade">
                                      <p:cBhvr>
                                        <p:cTn id="17" dur="500"/>
                                        <p:tgtEl>
                                          <p:spTgt spid="110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84" grpId="0"/>
      <p:bldP spid="1107985" grpId="0"/>
      <p:bldP spid="1107986" grpId="0"/>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en-US" altLang="en-US" smtClean="0">
                <a:solidFill>
                  <a:schemeClr val="tx1"/>
                </a:solidFill>
              </a:rPr>
              <a:t>Onto the new class, NP</a:t>
            </a:r>
          </a:p>
        </p:txBody>
      </p:sp>
    </p:spTree>
    <p:extLst>
      <p:ext uri="{BB962C8B-B14F-4D97-AF65-F5344CB8AC3E}">
        <p14:creationId xmlns:p14="http://schemas.microsoft.com/office/powerpoint/2010/main" val="391486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ext Box 35"/>
          <p:cNvSpPr txBox="1">
            <a:spLocks noChangeArrowheads="1"/>
          </p:cNvSpPr>
          <p:nvPr/>
        </p:nvSpPr>
        <p:spPr bwMode="auto">
          <a:xfrm>
            <a:off x="2051050" y="338138"/>
            <a:ext cx="504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Verifying Membership</a:t>
            </a:r>
          </a:p>
        </p:txBody>
      </p:sp>
      <p:sp>
        <p:nvSpPr>
          <p:cNvPr id="1109028" name="Text Box 36"/>
          <p:cNvSpPr txBox="1">
            <a:spLocks noChangeArrowheads="1"/>
          </p:cNvSpPr>
          <p:nvPr/>
        </p:nvSpPr>
        <p:spPr bwMode="auto">
          <a:xfrm>
            <a:off x="941388" y="1423988"/>
            <a:ext cx="7261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Is there a short “proof” I can give you for:</a:t>
            </a:r>
          </a:p>
        </p:txBody>
      </p:sp>
      <p:sp>
        <p:nvSpPr>
          <p:cNvPr id="1109029" name="Text Box 37"/>
          <p:cNvSpPr txBox="1">
            <a:spLocks noChangeArrowheads="1"/>
          </p:cNvSpPr>
          <p:nvPr/>
        </p:nvSpPr>
        <p:spPr bwMode="auto">
          <a:xfrm>
            <a:off x="2130425" y="2389188"/>
            <a:ext cx="1922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HAM?</a:t>
            </a:r>
          </a:p>
        </p:txBody>
      </p:sp>
      <p:sp>
        <p:nvSpPr>
          <p:cNvPr id="1109030" name="Text Box 38"/>
          <p:cNvSpPr txBox="1">
            <a:spLocks noChangeArrowheads="1"/>
          </p:cNvSpPr>
          <p:nvPr/>
        </p:nvSpPr>
        <p:spPr bwMode="auto">
          <a:xfrm>
            <a:off x="2130425" y="3349625"/>
            <a:ext cx="2894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BI-MATCH?</a:t>
            </a:r>
          </a:p>
        </p:txBody>
      </p:sp>
      <p:sp>
        <p:nvSpPr>
          <p:cNvPr id="1109031" name="Text Box 39"/>
          <p:cNvSpPr txBox="1">
            <a:spLocks noChangeArrowheads="1"/>
          </p:cNvSpPr>
          <p:nvPr/>
        </p:nvSpPr>
        <p:spPr bwMode="auto">
          <a:xfrm>
            <a:off x="2130425" y="4311650"/>
            <a:ext cx="1814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SAT?</a:t>
            </a:r>
          </a:p>
        </p:txBody>
      </p:sp>
      <p:sp>
        <p:nvSpPr>
          <p:cNvPr id="1109032" name="Text Box 40"/>
          <p:cNvSpPr txBox="1">
            <a:spLocks noChangeArrowheads="1"/>
          </p:cNvSpPr>
          <p:nvPr/>
        </p:nvSpPr>
        <p:spPr bwMode="auto">
          <a:xfrm>
            <a:off x="2130425" y="5273675"/>
            <a:ext cx="2586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CO-HAM?</a:t>
            </a:r>
          </a:p>
        </p:txBody>
      </p:sp>
    </p:spTree>
    <p:extLst>
      <p:ext uri="{BB962C8B-B14F-4D97-AF65-F5344CB8AC3E}">
        <p14:creationId xmlns:p14="http://schemas.microsoft.com/office/powerpoint/2010/main" val="80321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9028"/>
                                        </p:tgtEl>
                                        <p:attrNameLst>
                                          <p:attrName>style.visibility</p:attrName>
                                        </p:attrNameLst>
                                      </p:cBhvr>
                                      <p:to>
                                        <p:strVal val="visible"/>
                                      </p:to>
                                    </p:set>
                                    <p:animEffect transition="in" filter="fade">
                                      <p:cBhvr>
                                        <p:cTn id="7" dur="500"/>
                                        <p:tgtEl>
                                          <p:spTgt spid="110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9029"/>
                                        </p:tgtEl>
                                        <p:attrNameLst>
                                          <p:attrName>style.visibility</p:attrName>
                                        </p:attrNameLst>
                                      </p:cBhvr>
                                      <p:to>
                                        <p:strVal val="visible"/>
                                      </p:to>
                                    </p:set>
                                    <p:animEffect transition="in" filter="fade">
                                      <p:cBhvr>
                                        <p:cTn id="12" dur="500"/>
                                        <p:tgtEl>
                                          <p:spTgt spid="110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9030"/>
                                        </p:tgtEl>
                                        <p:attrNameLst>
                                          <p:attrName>style.visibility</p:attrName>
                                        </p:attrNameLst>
                                      </p:cBhvr>
                                      <p:to>
                                        <p:strVal val="visible"/>
                                      </p:to>
                                    </p:set>
                                    <p:animEffect transition="in" filter="fade">
                                      <p:cBhvr>
                                        <p:cTn id="17" dur="500"/>
                                        <p:tgtEl>
                                          <p:spTgt spid="1109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9031"/>
                                        </p:tgtEl>
                                        <p:attrNameLst>
                                          <p:attrName>style.visibility</p:attrName>
                                        </p:attrNameLst>
                                      </p:cBhvr>
                                      <p:to>
                                        <p:strVal val="visible"/>
                                      </p:to>
                                    </p:set>
                                    <p:animEffect transition="in" filter="fade">
                                      <p:cBhvr>
                                        <p:cTn id="22" dur="500"/>
                                        <p:tgtEl>
                                          <p:spTgt spid="11090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9032"/>
                                        </p:tgtEl>
                                        <p:attrNameLst>
                                          <p:attrName>style.visibility</p:attrName>
                                        </p:attrNameLst>
                                      </p:cBhvr>
                                      <p:to>
                                        <p:strVal val="visible"/>
                                      </p:to>
                                    </p:set>
                                    <p:animEffect transition="in" filter="fade">
                                      <p:cBhvr>
                                        <p:cTn id="27" dur="500"/>
                                        <p:tgtEl>
                                          <p:spTgt spid="110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028" grpId="0"/>
      <p:bldP spid="1109029" grpId="0"/>
      <p:bldP spid="1109030" grpId="0"/>
      <p:bldP spid="1109031" grpId="0"/>
      <p:bldP spid="1109032" grpId="0"/>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 Box 71"/>
          <p:cNvSpPr txBox="1">
            <a:spLocks noChangeArrowheads="1"/>
          </p:cNvSpPr>
          <p:nvPr/>
        </p:nvSpPr>
        <p:spPr bwMode="auto">
          <a:xfrm>
            <a:off x="4141788" y="185738"/>
            <a:ext cx="836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NP</a:t>
            </a:r>
          </a:p>
        </p:txBody>
      </p:sp>
      <p:sp>
        <p:nvSpPr>
          <p:cNvPr id="1110088" name="Text Box 72"/>
          <p:cNvSpPr txBox="1">
            <a:spLocks noChangeArrowheads="1"/>
          </p:cNvSpPr>
          <p:nvPr/>
        </p:nvSpPr>
        <p:spPr bwMode="auto">
          <a:xfrm>
            <a:off x="471488" y="819150"/>
            <a:ext cx="2298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A set L </a:t>
            </a:r>
            <a:r>
              <a:rPr lang="en-US" altLang="en-US">
                <a:sym typeface="Symbol" pitchFamily="18" charset="2"/>
              </a:rPr>
              <a:t> NP</a:t>
            </a:r>
          </a:p>
        </p:txBody>
      </p:sp>
      <p:sp>
        <p:nvSpPr>
          <p:cNvPr id="1110089" name="Text Box 73"/>
          <p:cNvSpPr txBox="1">
            <a:spLocks noChangeArrowheads="1"/>
          </p:cNvSpPr>
          <p:nvPr/>
        </p:nvSpPr>
        <p:spPr bwMode="auto">
          <a:xfrm>
            <a:off x="1300163" y="1479550"/>
            <a:ext cx="6543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if there exists an algorithm A and a polynomial p( )</a:t>
            </a:r>
          </a:p>
        </p:txBody>
      </p:sp>
      <p:sp>
        <p:nvSpPr>
          <p:cNvPr id="1110090" name="Text Box 74"/>
          <p:cNvSpPr txBox="1">
            <a:spLocks noChangeArrowheads="1"/>
          </p:cNvSpPr>
          <p:nvPr/>
        </p:nvSpPr>
        <p:spPr bwMode="auto">
          <a:xfrm>
            <a:off x="404813" y="2767013"/>
            <a:ext cx="2182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For all x </a:t>
            </a:r>
            <a:r>
              <a:rPr lang="en-US" altLang="en-US">
                <a:sym typeface="Symbol" pitchFamily="18" charset="2"/>
              </a:rPr>
              <a:t> L</a:t>
            </a:r>
          </a:p>
        </p:txBody>
      </p:sp>
      <p:sp>
        <p:nvSpPr>
          <p:cNvPr id="1110091" name="Line 75"/>
          <p:cNvSpPr>
            <a:spLocks noChangeShapeType="1"/>
          </p:cNvSpPr>
          <p:nvPr/>
        </p:nvSpPr>
        <p:spPr bwMode="auto">
          <a:xfrm>
            <a:off x="4572000" y="2743200"/>
            <a:ext cx="0" cy="37909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0092" name="Text Box 76"/>
          <p:cNvSpPr txBox="1">
            <a:spLocks noChangeArrowheads="1"/>
          </p:cNvSpPr>
          <p:nvPr/>
        </p:nvSpPr>
        <p:spPr bwMode="auto">
          <a:xfrm>
            <a:off x="404813" y="3514725"/>
            <a:ext cx="3721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there exists y with |y| </a:t>
            </a:r>
            <a:r>
              <a:rPr lang="en-US" altLang="en-US">
                <a:sym typeface="Symbol" pitchFamily="18" charset="2"/>
              </a:rPr>
              <a:t> p(|x|)</a:t>
            </a:r>
            <a:r>
              <a:rPr lang="en-US" altLang="en-US"/>
              <a:t> </a:t>
            </a:r>
          </a:p>
        </p:txBody>
      </p:sp>
      <p:sp>
        <p:nvSpPr>
          <p:cNvPr id="1110093" name="Text Box 77"/>
          <p:cNvSpPr txBox="1">
            <a:spLocks noChangeArrowheads="1"/>
          </p:cNvSpPr>
          <p:nvPr/>
        </p:nvSpPr>
        <p:spPr bwMode="auto">
          <a:xfrm>
            <a:off x="404813" y="4691063"/>
            <a:ext cx="394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such that A(x,y) = YES</a:t>
            </a:r>
          </a:p>
        </p:txBody>
      </p:sp>
      <p:sp>
        <p:nvSpPr>
          <p:cNvPr id="1110094" name="Text Box 78"/>
          <p:cNvSpPr txBox="1">
            <a:spLocks noChangeArrowheads="1"/>
          </p:cNvSpPr>
          <p:nvPr/>
        </p:nvSpPr>
        <p:spPr bwMode="auto">
          <a:xfrm>
            <a:off x="404813" y="5440363"/>
            <a:ext cx="2279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 p(|x|) time</a:t>
            </a:r>
          </a:p>
        </p:txBody>
      </p:sp>
      <p:sp>
        <p:nvSpPr>
          <p:cNvPr id="1110095" name="Text Box 79"/>
          <p:cNvSpPr txBox="1">
            <a:spLocks noChangeArrowheads="1"/>
          </p:cNvSpPr>
          <p:nvPr/>
        </p:nvSpPr>
        <p:spPr bwMode="auto">
          <a:xfrm>
            <a:off x="4845050" y="2767013"/>
            <a:ext cx="2270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For all x</a:t>
            </a:r>
            <a:r>
              <a:rPr lang="en-US" altLang="en-US">
                <a:sym typeface="Symbol" pitchFamily="18" charset="2"/>
              </a:rPr>
              <a:t></a:t>
            </a:r>
            <a:r>
              <a:rPr lang="en-US" altLang="en-US"/>
              <a:t> </a:t>
            </a:r>
            <a:r>
              <a:rPr lang="en-US" altLang="en-US">
                <a:sym typeface="Symbol" pitchFamily="18" charset="2"/>
              </a:rPr>
              <a:t> L</a:t>
            </a:r>
          </a:p>
        </p:txBody>
      </p:sp>
      <p:sp>
        <p:nvSpPr>
          <p:cNvPr id="1110096" name="Text Box 80"/>
          <p:cNvSpPr txBox="1">
            <a:spLocks noChangeArrowheads="1"/>
          </p:cNvSpPr>
          <p:nvPr/>
        </p:nvSpPr>
        <p:spPr bwMode="auto">
          <a:xfrm>
            <a:off x="4845050" y="3514725"/>
            <a:ext cx="2763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For all y</a:t>
            </a:r>
            <a:r>
              <a:rPr lang="en-US" altLang="en-US">
                <a:sym typeface="Symbol" pitchFamily="18" charset="2"/>
              </a:rPr>
              <a:t></a:t>
            </a:r>
            <a:r>
              <a:rPr lang="en-US" altLang="en-US"/>
              <a:t> with |y</a:t>
            </a:r>
            <a:r>
              <a:rPr lang="en-US" altLang="en-US">
                <a:sym typeface="Symbol" pitchFamily="18" charset="2"/>
              </a:rPr>
              <a:t></a:t>
            </a:r>
            <a:r>
              <a:rPr lang="en-US" altLang="en-US"/>
              <a:t>| </a:t>
            </a:r>
            <a:r>
              <a:rPr lang="en-US" altLang="en-US">
                <a:sym typeface="Symbol" pitchFamily="18" charset="2"/>
              </a:rPr>
              <a:t> p(|x|)</a:t>
            </a:r>
            <a:r>
              <a:rPr lang="en-US" altLang="en-US"/>
              <a:t> </a:t>
            </a:r>
          </a:p>
        </p:txBody>
      </p:sp>
      <p:sp>
        <p:nvSpPr>
          <p:cNvPr id="1110097" name="Text Box 81"/>
          <p:cNvSpPr txBox="1">
            <a:spLocks noChangeArrowheads="1"/>
          </p:cNvSpPr>
          <p:nvPr/>
        </p:nvSpPr>
        <p:spPr bwMode="auto">
          <a:xfrm>
            <a:off x="4845050" y="5440363"/>
            <a:ext cx="2279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 p(|x|) time</a:t>
            </a:r>
          </a:p>
        </p:txBody>
      </p:sp>
      <p:sp>
        <p:nvSpPr>
          <p:cNvPr id="1110098" name="Text Box 82"/>
          <p:cNvSpPr txBox="1">
            <a:spLocks noChangeArrowheads="1"/>
          </p:cNvSpPr>
          <p:nvPr/>
        </p:nvSpPr>
        <p:spPr bwMode="auto">
          <a:xfrm>
            <a:off x="4845050" y="4691063"/>
            <a:ext cx="3797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we have A(x</a:t>
            </a:r>
            <a:r>
              <a:rPr lang="en-US" altLang="en-US">
                <a:sym typeface="Symbol" pitchFamily="18" charset="2"/>
              </a:rPr>
              <a:t></a:t>
            </a:r>
            <a:r>
              <a:rPr lang="en-US" altLang="en-US"/>
              <a:t>,y</a:t>
            </a:r>
            <a:r>
              <a:rPr lang="en-US" altLang="en-US">
                <a:sym typeface="Symbol" pitchFamily="18" charset="2"/>
              </a:rPr>
              <a:t></a:t>
            </a:r>
            <a:r>
              <a:rPr lang="en-US" altLang="en-US"/>
              <a:t>) = NO</a:t>
            </a:r>
          </a:p>
        </p:txBody>
      </p:sp>
    </p:spTree>
    <p:extLst>
      <p:ext uri="{BB962C8B-B14F-4D97-AF65-F5344CB8AC3E}">
        <p14:creationId xmlns:p14="http://schemas.microsoft.com/office/powerpoint/2010/main" val="221879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0088"/>
                                        </p:tgtEl>
                                        <p:attrNameLst>
                                          <p:attrName>style.visibility</p:attrName>
                                        </p:attrNameLst>
                                      </p:cBhvr>
                                      <p:to>
                                        <p:strVal val="visible"/>
                                      </p:to>
                                    </p:set>
                                    <p:animEffect transition="in" filter="fade">
                                      <p:cBhvr>
                                        <p:cTn id="7" dur="500"/>
                                        <p:tgtEl>
                                          <p:spTgt spid="1110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0089"/>
                                        </p:tgtEl>
                                        <p:attrNameLst>
                                          <p:attrName>style.visibility</p:attrName>
                                        </p:attrNameLst>
                                      </p:cBhvr>
                                      <p:to>
                                        <p:strVal val="visible"/>
                                      </p:to>
                                    </p:set>
                                    <p:animEffect transition="in" filter="fade">
                                      <p:cBhvr>
                                        <p:cTn id="12" dur="500"/>
                                        <p:tgtEl>
                                          <p:spTgt spid="1110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0090"/>
                                        </p:tgtEl>
                                        <p:attrNameLst>
                                          <p:attrName>style.visibility</p:attrName>
                                        </p:attrNameLst>
                                      </p:cBhvr>
                                      <p:to>
                                        <p:strVal val="visible"/>
                                      </p:to>
                                    </p:set>
                                    <p:animEffect transition="in" filter="fade">
                                      <p:cBhvr>
                                        <p:cTn id="17" dur="500"/>
                                        <p:tgtEl>
                                          <p:spTgt spid="11100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0092"/>
                                        </p:tgtEl>
                                        <p:attrNameLst>
                                          <p:attrName>style.visibility</p:attrName>
                                        </p:attrNameLst>
                                      </p:cBhvr>
                                      <p:to>
                                        <p:strVal val="visible"/>
                                      </p:to>
                                    </p:set>
                                    <p:animEffect transition="in" filter="fade">
                                      <p:cBhvr>
                                        <p:cTn id="22" dur="500"/>
                                        <p:tgtEl>
                                          <p:spTgt spid="1110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0093"/>
                                        </p:tgtEl>
                                        <p:attrNameLst>
                                          <p:attrName>style.visibility</p:attrName>
                                        </p:attrNameLst>
                                      </p:cBhvr>
                                      <p:to>
                                        <p:strVal val="visible"/>
                                      </p:to>
                                    </p:set>
                                    <p:animEffect transition="in" filter="fade">
                                      <p:cBhvr>
                                        <p:cTn id="27" dur="500"/>
                                        <p:tgtEl>
                                          <p:spTgt spid="11100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10094"/>
                                        </p:tgtEl>
                                        <p:attrNameLst>
                                          <p:attrName>style.visibility</p:attrName>
                                        </p:attrNameLst>
                                      </p:cBhvr>
                                      <p:to>
                                        <p:strVal val="visible"/>
                                      </p:to>
                                    </p:set>
                                    <p:animEffect transition="in" filter="fade">
                                      <p:cBhvr>
                                        <p:cTn id="32" dur="500"/>
                                        <p:tgtEl>
                                          <p:spTgt spid="11100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10091"/>
                                        </p:tgtEl>
                                        <p:attrNameLst>
                                          <p:attrName>style.visibility</p:attrName>
                                        </p:attrNameLst>
                                      </p:cBhvr>
                                      <p:to>
                                        <p:strVal val="visible"/>
                                      </p:to>
                                    </p:set>
                                    <p:animEffect transition="in" filter="fade">
                                      <p:cBhvr>
                                        <p:cTn id="37" dur="500"/>
                                        <p:tgtEl>
                                          <p:spTgt spid="11100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10095"/>
                                        </p:tgtEl>
                                        <p:attrNameLst>
                                          <p:attrName>style.visibility</p:attrName>
                                        </p:attrNameLst>
                                      </p:cBhvr>
                                      <p:to>
                                        <p:strVal val="visible"/>
                                      </p:to>
                                    </p:set>
                                    <p:animEffect transition="in" filter="fade">
                                      <p:cBhvr>
                                        <p:cTn id="42" dur="500"/>
                                        <p:tgtEl>
                                          <p:spTgt spid="11100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10096"/>
                                        </p:tgtEl>
                                        <p:attrNameLst>
                                          <p:attrName>style.visibility</p:attrName>
                                        </p:attrNameLst>
                                      </p:cBhvr>
                                      <p:to>
                                        <p:strVal val="visible"/>
                                      </p:to>
                                    </p:set>
                                    <p:animEffect transition="in" filter="fade">
                                      <p:cBhvr>
                                        <p:cTn id="47" dur="500"/>
                                        <p:tgtEl>
                                          <p:spTgt spid="11100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10098"/>
                                        </p:tgtEl>
                                        <p:attrNameLst>
                                          <p:attrName>style.visibility</p:attrName>
                                        </p:attrNameLst>
                                      </p:cBhvr>
                                      <p:to>
                                        <p:strVal val="visible"/>
                                      </p:to>
                                    </p:set>
                                    <p:animEffect transition="in" filter="fade">
                                      <p:cBhvr>
                                        <p:cTn id="52" dur="500"/>
                                        <p:tgtEl>
                                          <p:spTgt spid="11100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10097"/>
                                        </p:tgtEl>
                                        <p:attrNameLst>
                                          <p:attrName>style.visibility</p:attrName>
                                        </p:attrNameLst>
                                      </p:cBhvr>
                                      <p:to>
                                        <p:strVal val="visible"/>
                                      </p:to>
                                    </p:set>
                                    <p:animEffect transition="in" filter="fade">
                                      <p:cBhvr>
                                        <p:cTn id="57" dur="500"/>
                                        <p:tgtEl>
                                          <p:spTgt spid="1110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88" grpId="0"/>
      <p:bldP spid="1110089" grpId="0"/>
      <p:bldP spid="1110090" grpId="0"/>
      <p:bldP spid="1110091" grpId="0" animBg="1"/>
      <p:bldP spid="1110092" grpId="0"/>
      <p:bldP spid="1110093" grpId="0"/>
      <p:bldP spid="1110094" grpId="0"/>
      <p:bldP spid="1110095" grpId="0"/>
      <p:bldP spid="1110096" grpId="0"/>
      <p:bldP spid="1110097" grpId="0"/>
      <p:bldP spid="1110098" grpId="0"/>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3460" name="AutoShape 4"/>
          <p:cNvSpPr>
            <a:spLocks/>
          </p:cNvSpPr>
          <p:nvPr/>
        </p:nvSpPr>
        <p:spPr bwMode="auto">
          <a:xfrm>
            <a:off x="803275" y="4019550"/>
            <a:ext cx="206375" cy="914400"/>
          </a:xfrm>
          <a:prstGeom prst="leftBrace">
            <a:avLst>
              <a:gd name="adj1" fmla="val 36923"/>
              <a:gd name="adj2" fmla="val 4878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43461" name="Freeform 5"/>
          <p:cNvSpPr>
            <a:spLocks/>
          </p:cNvSpPr>
          <p:nvPr/>
        </p:nvSpPr>
        <p:spPr bwMode="auto">
          <a:xfrm>
            <a:off x="233363" y="4487863"/>
            <a:ext cx="723900" cy="1219200"/>
          </a:xfrm>
          <a:custGeom>
            <a:avLst/>
            <a:gdLst>
              <a:gd name="T0" fmla="*/ 786288738 w 456"/>
              <a:gd name="T1" fmla="*/ 0 h 768"/>
              <a:gd name="T2" fmla="*/ 60483759 w 456"/>
              <a:gd name="T3" fmla="*/ 1088707551 h 768"/>
              <a:gd name="T4" fmla="*/ 1149191339 w 456"/>
              <a:gd name="T5" fmla="*/ 1935480178 h 768"/>
              <a:gd name="T6" fmla="*/ 0 60000 65536"/>
              <a:gd name="T7" fmla="*/ 0 60000 65536"/>
              <a:gd name="T8" fmla="*/ 0 60000 65536"/>
              <a:gd name="T9" fmla="*/ 0 w 456"/>
              <a:gd name="T10" fmla="*/ 0 h 768"/>
              <a:gd name="T11" fmla="*/ 456 w 456"/>
              <a:gd name="T12" fmla="*/ 768 h 768"/>
            </a:gdLst>
            <a:ahLst/>
            <a:cxnLst>
              <a:cxn ang="T6">
                <a:pos x="T0" y="T1"/>
              </a:cxn>
              <a:cxn ang="T7">
                <a:pos x="T2" y="T3"/>
              </a:cxn>
              <a:cxn ang="T8">
                <a:pos x="T4" y="T5"/>
              </a:cxn>
            </a:cxnLst>
            <a:rect l="T9" t="T10" r="T11" b="T12"/>
            <a:pathLst>
              <a:path w="456" h="768">
                <a:moveTo>
                  <a:pt x="312" y="0"/>
                </a:moveTo>
                <a:cubicBezTo>
                  <a:pt x="156" y="152"/>
                  <a:pt x="0" y="304"/>
                  <a:pt x="24" y="432"/>
                </a:cubicBezTo>
                <a:cubicBezTo>
                  <a:pt x="48" y="560"/>
                  <a:pt x="252" y="664"/>
                  <a:pt x="456" y="768"/>
                </a:cubicBezTo>
              </a:path>
            </a:pathLst>
          </a:custGeom>
          <a:noFill/>
          <a:ln w="571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043462" name="Text Box 6"/>
          <p:cNvSpPr txBox="1">
            <a:spLocks noChangeArrowheads="1"/>
          </p:cNvSpPr>
          <p:nvPr/>
        </p:nvSpPr>
        <p:spPr bwMode="auto">
          <a:xfrm>
            <a:off x="973138" y="5448300"/>
            <a:ext cx="6877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r>
              <a:rPr lang="en-US" altLang="en-US"/>
              <a:t>can think of A as “proving” that x is in L</a:t>
            </a:r>
          </a:p>
        </p:txBody>
      </p:sp>
      <p:sp>
        <p:nvSpPr>
          <p:cNvPr id="36869" name="Text Box 10"/>
          <p:cNvSpPr txBox="1">
            <a:spLocks noChangeArrowheads="1"/>
          </p:cNvSpPr>
          <p:nvPr/>
        </p:nvSpPr>
        <p:spPr bwMode="auto">
          <a:xfrm>
            <a:off x="2490788" y="384175"/>
            <a:ext cx="4160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Recall the Class P</a:t>
            </a:r>
          </a:p>
        </p:txBody>
      </p:sp>
      <p:sp>
        <p:nvSpPr>
          <p:cNvPr id="36870" name="Text Box 12"/>
          <p:cNvSpPr txBox="1">
            <a:spLocks noChangeArrowheads="1"/>
          </p:cNvSpPr>
          <p:nvPr/>
        </p:nvSpPr>
        <p:spPr bwMode="auto">
          <a:xfrm>
            <a:off x="1276350" y="1474788"/>
            <a:ext cx="62499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lnSpc>
                <a:spcPct val="90000"/>
              </a:lnSpc>
              <a:spcBef>
                <a:spcPct val="20000"/>
              </a:spcBef>
            </a:pPr>
            <a:r>
              <a:rPr lang="en-US" altLang="en-US"/>
              <a:t>We say a set L </a:t>
            </a:r>
            <a:r>
              <a:rPr lang="en-US" altLang="en-US" sz="2400" b="1">
                <a:latin typeface="cmsy10" pitchFamily="34" charset="0"/>
              </a:rPr>
              <a:t>µ</a:t>
            </a:r>
            <a:r>
              <a:rPr lang="en-US" altLang="en-US"/>
              <a:t> </a:t>
            </a:r>
            <a:r>
              <a:rPr lang="el-GR" altLang="en-US"/>
              <a:t>Σ</a:t>
            </a:r>
            <a:r>
              <a:rPr lang="en-US" altLang="en-US"/>
              <a:t>* is in </a:t>
            </a:r>
            <a:r>
              <a:rPr lang="en-US" altLang="en-US" sz="3200">
                <a:solidFill>
                  <a:schemeClr val="tx2"/>
                </a:solidFill>
              </a:rPr>
              <a:t>P</a:t>
            </a:r>
            <a:r>
              <a:rPr lang="en-US" altLang="en-US"/>
              <a:t> if there is</a:t>
            </a:r>
          </a:p>
          <a:p>
            <a:pPr algn="l" eaLnBrk="1" hangingPunct="1">
              <a:lnSpc>
                <a:spcPct val="90000"/>
              </a:lnSpc>
              <a:spcBef>
                <a:spcPct val="20000"/>
              </a:spcBef>
            </a:pPr>
            <a:r>
              <a:rPr lang="en-US" altLang="en-US"/>
              <a:t> 	a program </a:t>
            </a:r>
            <a:r>
              <a:rPr lang="en-US" altLang="en-US">
                <a:solidFill>
                  <a:schemeClr val="tx2"/>
                </a:solidFill>
              </a:rPr>
              <a:t>A</a:t>
            </a:r>
            <a:r>
              <a:rPr lang="en-US" altLang="en-US"/>
              <a:t> and</a:t>
            </a:r>
          </a:p>
          <a:p>
            <a:pPr algn="l" eaLnBrk="1" hangingPunct="1">
              <a:lnSpc>
                <a:spcPct val="90000"/>
              </a:lnSpc>
              <a:spcBef>
                <a:spcPct val="20000"/>
              </a:spcBef>
            </a:pPr>
            <a:r>
              <a:rPr lang="en-US" altLang="en-US"/>
              <a:t> 	a polynomial </a:t>
            </a:r>
            <a:r>
              <a:rPr lang="en-US" altLang="en-US">
                <a:solidFill>
                  <a:schemeClr val="tx2"/>
                </a:solidFill>
              </a:rPr>
              <a:t>p()</a:t>
            </a:r>
          </a:p>
        </p:txBody>
      </p:sp>
      <p:sp>
        <p:nvSpPr>
          <p:cNvPr id="36871" name="Text Box 13"/>
          <p:cNvSpPr txBox="1">
            <a:spLocks noChangeArrowheads="1"/>
          </p:cNvSpPr>
          <p:nvPr/>
        </p:nvSpPr>
        <p:spPr bwMode="auto">
          <a:xfrm>
            <a:off x="1276350" y="3182938"/>
            <a:ext cx="440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lnSpc>
                <a:spcPct val="90000"/>
              </a:lnSpc>
              <a:spcBef>
                <a:spcPct val="20000"/>
              </a:spcBef>
            </a:pPr>
            <a:r>
              <a:rPr lang="en-US" altLang="en-US"/>
              <a:t>such that for any </a:t>
            </a:r>
            <a:r>
              <a:rPr lang="en-US" altLang="en-US">
                <a:solidFill>
                  <a:schemeClr val="tx2"/>
                </a:solidFill>
              </a:rPr>
              <a:t>x in </a:t>
            </a:r>
            <a:r>
              <a:rPr lang="el-GR" altLang="en-US">
                <a:solidFill>
                  <a:schemeClr val="tx2"/>
                </a:solidFill>
              </a:rPr>
              <a:t>Σ</a:t>
            </a:r>
            <a:r>
              <a:rPr lang="en-US" altLang="en-US">
                <a:solidFill>
                  <a:schemeClr val="tx2"/>
                </a:solidFill>
              </a:rPr>
              <a:t>*</a:t>
            </a:r>
            <a:r>
              <a:rPr lang="en-US" altLang="en-US"/>
              <a:t>, </a:t>
            </a:r>
          </a:p>
        </p:txBody>
      </p:sp>
      <p:sp>
        <p:nvSpPr>
          <p:cNvPr id="36872" name="Text Box 14"/>
          <p:cNvSpPr txBox="1">
            <a:spLocks noChangeArrowheads="1"/>
          </p:cNvSpPr>
          <p:nvPr/>
        </p:nvSpPr>
        <p:spPr bwMode="auto">
          <a:xfrm>
            <a:off x="965200" y="3963988"/>
            <a:ext cx="7624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solidFill>
                  <a:schemeClr val="tx2"/>
                </a:solidFill>
              </a:rPr>
              <a:t>A(x) </a:t>
            </a:r>
            <a:r>
              <a:rPr lang="en-US" altLang="en-US"/>
              <a:t>runs for </a:t>
            </a:r>
            <a:r>
              <a:rPr lang="en-US" altLang="en-US">
                <a:solidFill>
                  <a:schemeClr val="tx2"/>
                </a:solidFill>
              </a:rPr>
              <a:t>at most p(|x|) time</a:t>
            </a:r>
          </a:p>
          <a:p>
            <a:pPr algn="l"/>
            <a:r>
              <a:rPr lang="en-US" altLang="en-US">
                <a:solidFill>
                  <a:schemeClr val="tx2"/>
                </a:solidFill>
              </a:rPr>
              <a:t>and </a:t>
            </a:r>
            <a:r>
              <a:rPr lang="en-US" altLang="en-US"/>
              <a:t>answers question “is x in L?” correctly.</a:t>
            </a:r>
          </a:p>
        </p:txBody>
      </p:sp>
    </p:spTree>
    <p:extLst>
      <p:ext uri="{BB962C8B-B14F-4D97-AF65-F5344CB8AC3E}">
        <p14:creationId xmlns:p14="http://schemas.microsoft.com/office/powerpoint/2010/main" val="333103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3461"/>
                                        </p:tgtEl>
                                        <p:attrNameLst>
                                          <p:attrName>style.visibility</p:attrName>
                                        </p:attrNameLst>
                                      </p:cBhvr>
                                      <p:to>
                                        <p:strVal val="visible"/>
                                      </p:to>
                                    </p:set>
                                    <p:animEffect transition="in" filter="fade">
                                      <p:cBhvr>
                                        <p:cTn id="7" dur="500"/>
                                        <p:tgtEl>
                                          <p:spTgt spid="10434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3460"/>
                                        </p:tgtEl>
                                        <p:attrNameLst>
                                          <p:attrName>style.visibility</p:attrName>
                                        </p:attrNameLst>
                                      </p:cBhvr>
                                      <p:to>
                                        <p:strVal val="visible"/>
                                      </p:to>
                                    </p:set>
                                    <p:animEffect transition="in" filter="fade">
                                      <p:cBhvr>
                                        <p:cTn id="10" dur="500"/>
                                        <p:tgtEl>
                                          <p:spTgt spid="10434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3462"/>
                                        </p:tgtEl>
                                        <p:attrNameLst>
                                          <p:attrName>style.visibility</p:attrName>
                                        </p:attrNameLst>
                                      </p:cBhvr>
                                      <p:to>
                                        <p:strVal val="visible"/>
                                      </p:to>
                                    </p:set>
                                    <p:animEffect transition="in" filter="fade">
                                      <p:cBhvr>
                                        <p:cTn id="13" dur="500"/>
                                        <p:tgtEl>
                                          <p:spTgt spid="104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0" grpId="0" animBg="1"/>
      <p:bldP spid="1043461" grpId="0" animBg="1"/>
      <p:bldP spid="1043462" grpId="0"/>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141788" y="185738"/>
            <a:ext cx="836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NP</a:t>
            </a:r>
          </a:p>
        </p:txBody>
      </p:sp>
      <p:sp>
        <p:nvSpPr>
          <p:cNvPr id="37891" name="Text Box 3"/>
          <p:cNvSpPr txBox="1">
            <a:spLocks noChangeArrowheads="1"/>
          </p:cNvSpPr>
          <p:nvPr/>
        </p:nvSpPr>
        <p:spPr bwMode="auto">
          <a:xfrm>
            <a:off x="471488" y="819150"/>
            <a:ext cx="2298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A set L </a:t>
            </a:r>
            <a:r>
              <a:rPr lang="en-US" altLang="en-US">
                <a:sym typeface="Symbol" pitchFamily="18" charset="2"/>
              </a:rPr>
              <a:t> NP</a:t>
            </a:r>
          </a:p>
        </p:txBody>
      </p:sp>
      <p:sp>
        <p:nvSpPr>
          <p:cNvPr id="37892" name="Text Box 4"/>
          <p:cNvSpPr txBox="1">
            <a:spLocks noChangeArrowheads="1"/>
          </p:cNvSpPr>
          <p:nvPr/>
        </p:nvSpPr>
        <p:spPr bwMode="auto">
          <a:xfrm>
            <a:off x="1300163" y="1479550"/>
            <a:ext cx="6543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if there exists an algorithm A and a polynomial p( )</a:t>
            </a:r>
          </a:p>
        </p:txBody>
      </p:sp>
      <p:sp>
        <p:nvSpPr>
          <p:cNvPr id="37893" name="Text Box 5"/>
          <p:cNvSpPr txBox="1">
            <a:spLocks noChangeArrowheads="1"/>
          </p:cNvSpPr>
          <p:nvPr/>
        </p:nvSpPr>
        <p:spPr bwMode="auto">
          <a:xfrm>
            <a:off x="404813" y="2767013"/>
            <a:ext cx="2182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For all x </a:t>
            </a:r>
            <a:r>
              <a:rPr lang="en-US" altLang="en-US">
                <a:sym typeface="Symbol" pitchFamily="18" charset="2"/>
              </a:rPr>
              <a:t> L</a:t>
            </a:r>
          </a:p>
        </p:txBody>
      </p:sp>
      <p:sp>
        <p:nvSpPr>
          <p:cNvPr id="37894" name="Line 6"/>
          <p:cNvSpPr>
            <a:spLocks noChangeShapeType="1"/>
          </p:cNvSpPr>
          <p:nvPr/>
        </p:nvSpPr>
        <p:spPr bwMode="auto">
          <a:xfrm>
            <a:off x="4572000" y="2743200"/>
            <a:ext cx="0" cy="37909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Text Box 7"/>
          <p:cNvSpPr txBox="1">
            <a:spLocks noChangeArrowheads="1"/>
          </p:cNvSpPr>
          <p:nvPr/>
        </p:nvSpPr>
        <p:spPr bwMode="auto">
          <a:xfrm>
            <a:off x="404813" y="3514725"/>
            <a:ext cx="3721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there exists a y with |y| </a:t>
            </a:r>
            <a:r>
              <a:rPr lang="en-US" altLang="en-US">
                <a:sym typeface="Symbol" pitchFamily="18" charset="2"/>
              </a:rPr>
              <a:t> p(|x|)</a:t>
            </a:r>
            <a:r>
              <a:rPr lang="en-US" altLang="en-US"/>
              <a:t> </a:t>
            </a:r>
          </a:p>
        </p:txBody>
      </p:sp>
      <p:sp>
        <p:nvSpPr>
          <p:cNvPr id="37896" name="Text Box 8"/>
          <p:cNvSpPr txBox="1">
            <a:spLocks noChangeArrowheads="1"/>
          </p:cNvSpPr>
          <p:nvPr/>
        </p:nvSpPr>
        <p:spPr bwMode="auto">
          <a:xfrm>
            <a:off x="404813" y="4691063"/>
            <a:ext cx="394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such that A(x,y) = YES</a:t>
            </a:r>
          </a:p>
        </p:txBody>
      </p:sp>
      <p:sp>
        <p:nvSpPr>
          <p:cNvPr id="37897" name="Text Box 9"/>
          <p:cNvSpPr txBox="1">
            <a:spLocks noChangeArrowheads="1"/>
          </p:cNvSpPr>
          <p:nvPr/>
        </p:nvSpPr>
        <p:spPr bwMode="auto">
          <a:xfrm>
            <a:off x="404813" y="5440363"/>
            <a:ext cx="2279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 p(|x|) time</a:t>
            </a:r>
          </a:p>
        </p:txBody>
      </p:sp>
      <p:sp>
        <p:nvSpPr>
          <p:cNvPr id="37898" name="Text Box 10"/>
          <p:cNvSpPr txBox="1">
            <a:spLocks noChangeArrowheads="1"/>
          </p:cNvSpPr>
          <p:nvPr/>
        </p:nvSpPr>
        <p:spPr bwMode="auto">
          <a:xfrm>
            <a:off x="4845050" y="2767013"/>
            <a:ext cx="2270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For all x</a:t>
            </a:r>
            <a:r>
              <a:rPr lang="en-US" altLang="en-US">
                <a:sym typeface="Symbol" pitchFamily="18" charset="2"/>
              </a:rPr>
              <a:t></a:t>
            </a:r>
            <a:r>
              <a:rPr lang="en-US" altLang="en-US"/>
              <a:t> </a:t>
            </a:r>
            <a:r>
              <a:rPr lang="en-US" altLang="en-US">
                <a:sym typeface="Symbol" pitchFamily="18" charset="2"/>
              </a:rPr>
              <a:t> L</a:t>
            </a:r>
          </a:p>
        </p:txBody>
      </p:sp>
      <p:sp>
        <p:nvSpPr>
          <p:cNvPr id="37899" name="Text Box 11"/>
          <p:cNvSpPr txBox="1">
            <a:spLocks noChangeArrowheads="1"/>
          </p:cNvSpPr>
          <p:nvPr/>
        </p:nvSpPr>
        <p:spPr bwMode="auto">
          <a:xfrm>
            <a:off x="4845050" y="3514725"/>
            <a:ext cx="2763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t>For all y</a:t>
            </a:r>
            <a:r>
              <a:rPr lang="en-US" altLang="en-US">
                <a:sym typeface="Symbol" pitchFamily="18" charset="2"/>
              </a:rPr>
              <a:t></a:t>
            </a:r>
            <a:r>
              <a:rPr lang="en-US" altLang="en-US"/>
              <a:t> with |y</a:t>
            </a:r>
            <a:r>
              <a:rPr lang="en-US" altLang="en-US">
                <a:sym typeface="Symbol" pitchFamily="18" charset="2"/>
              </a:rPr>
              <a:t></a:t>
            </a:r>
            <a:r>
              <a:rPr lang="en-US" altLang="en-US"/>
              <a:t>| </a:t>
            </a:r>
            <a:r>
              <a:rPr lang="en-US" altLang="en-US">
                <a:sym typeface="Symbol" pitchFamily="18" charset="2"/>
              </a:rPr>
              <a:t> p(|x|)</a:t>
            </a:r>
            <a:r>
              <a:rPr lang="en-US" altLang="en-US"/>
              <a:t> </a:t>
            </a:r>
          </a:p>
        </p:txBody>
      </p:sp>
      <p:sp>
        <p:nvSpPr>
          <p:cNvPr id="37900" name="Text Box 12"/>
          <p:cNvSpPr txBox="1">
            <a:spLocks noChangeArrowheads="1"/>
          </p:cNvSpPr>
          <p:nvPr/>
        </p:nvSpPr>
        <p:spPr bwMode="auto">
          <a:xfrm>
            <a:off x="4845050" y="5440363"/>
            <a:ext cx="2279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 p(|x|) time</a:t>
            </a:r>
          </a:p>
        </p:txBody>
      </p:sp>
      <p:sp>
        <p:nvSpPr>
          <p:cNvPr id="37901" name="Text Box 13"/>
          <p:cNvSpPr txBox="1">
            <a:spLocks noChangeArrowheads="1"/>
          </p:cNvSpPr>
          <p:nvPr/>
        </p:nvSpPr>
        <p:spPr bwMode="auto">
          <a:xfrm>
            <a:off x="4845050" y="4691063"/>
            <a:ext cx="4021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Such that A(x</a:t>
            </a:r>
            <a:r>
              <a:rPr lang="en-US" altLang="en-US">
                <a:sym typeface="Symbol" pitchFamily="18" charset="2"/>
              </a:rPr>
              <a:t></a:t>
            </a:r>
            <a:r>
              <a:rPr lang="en-US" altLang="en-US"/>
              <a:t>,y</a:t>
            </a:r>
            <a:r>
              <a:rPr lang="en-US" altLang="en-US">
                <a:sym typeface="Symbol" pitchFamily="18" charset="2"/>
              </a:rPr>
              <a:t></a:t>
            </a:r>
            <a:r>
              <a:rPr lang="en-US" altLang="en-US"/>
              <a:t>) = NO</a:t>
            </a:r>
          </a:p>
        </p:txBody>
      </p:sp>
    </p:spTree>
    <p:extLst>
      <p:ext uri="{BB962C8B-B14F-4D97-AF65-F5344CB8AC3E}">
        <p14:creationId xmlns:p14="http://schemas.microsoft.com/office/powerpoint/2010/main" val="259936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solidFill>
                  <a:schemeClr val="tx1"/>
                </a:solidFill>
              </a:rPr>
              <a:t>The Class NP</a:t>
            </a:r>
          </a:p>
        </p:txBody>
      </p:sp>
      <p:sp>
        <p:nvSpPr>
          <p:cNvPr id="1045507" name="Rectangle 3"/>
          <p:cNvSpPr>
            <a:spLocks noGrp="1" noChangeArrowheads="1"/>
          </p:cNvSpPr>
          <p:nvPr>
            <p:ph type="body" idx="1"/>
          </p:nvPr>
        </p:nvSpPr>
        <p:spPr/>
        <p:txBody>
          <a:bodyPr/>
          <a:lstStyle/>
          <a:p>
            <a:pPr algn="ctr" eaLnBrk="1" hangingPunct="1">
              <a:lnSpc>
                <a:spcPct val="90000"/>
              </a:lnSpc>
              <a:buFontTx/>
              <a:buNone/>
            </a:pPr>
            <a:endParaRPr lang="en-US" altLang="en-US" smtClean="0"/>
          </a:p>
          <a:p>
            <a:pPr algn="ctr" eaLnBrk="1" hangingPunct="1">
              <a:lnSpc>
                <a:spcPct val="90000"/>
              </a:lnSpc>
              <a:buFontTx/>
              <a:buNone/>
            </a:pPr>
            <a:r>
              <a:rPr lang="en-US" altLang="en-US" smtClean="0"/>
              <a:t>The class  of sets L for which there exist “short” proofs of membership </a:t>
            </a:r>
            <a:br>
              <a:rPr lang="en-US" altLang="en-US" smtClean="0"/>
            </a:br>
            <a:r>
              <a:rPr lang="en-US" altLang="en-US" sz="2400" smtClean="0"/>
              <a:t>(of polynomial length) </a:t>
            </a:r>
            <a:br>
              <a:rPr lang="en-US" altLang="en-US" sz="2400" smtClean="0"/>
            </a:br>
            <a:r>
              <a:rPr lang="en-US" altLang="en-US" smtClean="0"/>
              <a:t>that can “quickly” verified </a:t>
            </a:r>
            <a:br>
              <a:rPr lang="en-US" altLang="en-US" smtClean="0"/>
            </a:br>
            <a:r>
              <a:rPr lang="en-US" altLang="en-US" sz="2400" smtClean="0"/>
              <a:t>(in polynomial time)</a:t>
            </a:r>
            <a:r>
              <a:rPr lang="en-US" altLang="en-US" smtClean="0"/>
              <a:t>.</a:t>
            </a:r>
          </a:p>
          <a:p>
            <a:pPr algn="ctr" eaLnBrk="1" hangingPunct="1">
              <a:lnSpc>
                <a:spcPct val="90000"/>
              </a:lnSpc>
              <a:buFontTx/>
              <a:buNone/>
            </a:pPr>
            <a:endParaRPr lang="en-US" altLang="en-US" smtClean="0"/>
          </a:p>
          <a:p>
            <a:pPr algn="ctr" eaLnBrk="1" hangingPunct="1">
              <a:lnSpc>
                <a:spcPct val="90000"/>
              </a:lnSpc>
              <a:buFontTx/>
              <a:buNone/>
            </a:pPr>
            <a:r>
              <a:rPr lang="en-US" altLang="en-US" sz="2000" smtClean="0">
                <a:solidFill>
                  <a:schemeClr val="tx2"/>
                </a:solidFill>
              </a:rPr>
              <a:t>Recall: A doesn’t have to find these proofs y; it just needs to be able to verify that y is a “correct” proof.</a:t>
            </a:r>
          </a:p>
        </p:txBody>
      </p:sp>
    </p:spTree>
    <p:extLst>
      <p:ext uri="{BB962C8B-B14F-4D97-AF65-F5344CB8AC3E}">
        <p14:creationId xmlns:p14="http://schemas.microsoft.com/office/powerpoint/2010/main" val="147726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5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3724275" y="920750"/>
            <a:ext cx="169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P </a:t>
            </a:r>
            <a:r>
              <a:rPr lang="en-US" altLang="en-US" sz="3600">
                <a:sym typeface="Symbol" pitchFamily="18" charset="2"/>
              </a:rPr>
              <a:t> NP</a:t>
            </a:r>
          </a:p>
        </p:txBody>
      </p:sp>
      <p:sp>
        <p:nvSpPr>
          <p:cNvPr id="1048589" name="Text Box 13"/>
          <p:cNvSpPr txBox="1">
            <a:spLocks noChangeArrowheads="1"/>
          </p:cNvSpPr>
          <p:nvPr/>
        </p:nvSpPr>
        <p:spPr bwMode="auto">
          <a:xfrm>
            <a:off x="844550" y="1935163"/>
            <a:ext cx="7650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spcBef>
                <a:spcPct val="20000"/>
              </a:spcBef>
            </a:pPr>
            <a:r>
              <a:rPr lang="en-US" altLang="en-US"/>
              <a:t>For any L in P, we can just take y to be the empty string and satisfy the requirements.</a:t>
            </a:r>
          </a:p>
        </p:txBody>
      </p:sp>
      <p:sp>
        <p:nvSpPr>
          <p:cNvPr id="1048591" name="Text Box 15"/>
          <p:cNvSpPr txBox="1">
            <a:spLocks noChangeArrowheads="1"/>
          </p:cNvSpPr>
          <p:nvPr/>
        </p:nvSpPr>
        <p:spPr bwMode="auto">
          <a:xfrm>
            <a:off x="844550" y="3184525"/>
            <a:ext cx="716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t>Hence, </a:t>
            </a:r>
            <a:r>
              <a:rPr lang="en-US" altLang="en-US">
                <a:solidFill>
                  <a:schemeClr val="tx2"/>
                </a:solidFill>
              </a:rPr>
              <a:t>every language in P is also in NP.</a:t>
            </a:r>
            <a:endParaRPr lang="en-US" altLang="en-US"/>
          </a:p>
        </p:txBody>
      </p:sp>
    </p:spTree>
    <p:extLst>
      <p:ext uri="{BB962C8B-B14F-4D97-AF65-F5344CB8AC3E}">
        <p14:creationId xmlns:p14="http://schemas.microsoft.com/office/powerpoint/2010/main" val="97246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589"/>
                                        </p:tgtEl>
                                        <p:attrNameLst>
                                          <p:attrName>style.visibility</p:attrName>
                                        </p:attrNameLst>
                                      </p:cBhvr>
                                      <p:to>
                                        <p:strVal val="visible"/>
                                      </p:to>
                                    </p:set>
                                    <p:animEffect transition="in" filter="fade">
                                      <p:cBhvr>
                                        <p:cTn id="7" dur="500"/>
                                        <p:tgtEl>
                                          <p:spTgt spid="1048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591"/>
                                        </p:tgtEl>
                                        <p:attrNameLst>
                                          <p:attrName>style.visibility</p:attrName>
                                        </p:attrNameLst>
                                      </p:cBhvr>
                                      <p:to>
                                        <p:strVal val="visible"/>
                                      </p:to>
                                    </p:set>
                                    <p:animEffect transition="in" filter="fade">
                                      <p:cBhvr>
                                        <p:cTn id="12" dur="500"/>
                                        <p:tgtEl>
                                          <p:spTgt spid="1048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P spid="10485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Analysis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Worst-case:  on any input, what is the largest number of steps required to output the answer?</a:t>
            </a:r>
          </a:p>
          <a:p>
            <a:r>
              <a:rPr lang="en-US" dirty="0" smtClean="0"/>
              <a:t>Best-case:  what is the least?</a:t>
            </a:r>
          </a:p>
          <a:p>
            <a:r>
              <a:rPr lang="en-US" dirty="0" smtClean="0"/>
              <a:t>Average-case:  over all inputs, what is the average number of steps required?</a:t>
            </a:r>
            <a:endParaRPr lang="en-US" dirty="0"/>
          </a:p>
          <a:p>
            <a:pPr marL="0" indent="0">
              <a:buNone/>
            </a:pPr>
            <a:r>
              <a:rPr lang="en-US" b="1" dirty="0" smtClean="0"/>
              <a:t>Questions:</a:t>
            </a:r>
          </a:p>
          <a:p>
            <a:pPr marL="514350" indent="-514350">
              <a:buAutoNum type="arabicPeriod"/>
            </a:pPr>
            <a:r>
              <a:rPr lang="en-US" b="1" dirty="0" smtClean="0"/>
              <a:t>What are each of these for the linear search algorithm?</a:t>
            </a:r>
          </a:p>
          <a:p>
            <a:pPr marL="514350" indent="-514350">
              <a:buAutoNum type="arabicPeriod"/>
            </a:pPr>
            <a:r>
              <a:rPr lang="en-US" b="1" dirty="0" smtClean="0"/>
              <a:t>How can it be improved for best case scenarios?</a:t>
            </a:r>
            <a:endParaRPr lang="en-US" b="1" dirty="0"/>
          </a:p>
        </p:txBody>
      </p:sp>
    </p:spTree>
    <p:extLst>
      <p:ext uri="{BB962C8B-B14F-4D97-AF65-F5344CB8AC3E}">
        <p14:creationId xmlns:p14="http://schemas.microsoft.com/office/powerpoint/2010/main" val="165100793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17625" y="915988"/>
            <a:ext cx="6503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Languages/Functions in NP?</a:t>
            </a:r>
          </a:p>
        </p:txBody>
      </p:sp>
      <p:sp>
        <p:nvSpPr>
          <p:cNvPr id="40963" name="Text Box 4"/>
          <p:cNvSpPr txBox="1">
            <a:spLocks noChangeArrowheads="1"/>
          </p:cNvSpPr>
          <p:nvPr/>
        </p:nvSpPr>
        <p:spPr bwMode="auto">
          <a:xfrm>
            <a:off x="2130425" y="2389188"/>
            <a:ext cx="1922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HAM?</a:t>
            </a:r>
          </a:p>
        </p:txBody>
      </p:sp>
      <p:sp>
        <p:nvSpPr>
          <p:cNvPr id="40964" name="Text Box 5"/>
          <p:cNvSpPr txBox="1">
            <a:spLocks noChangeArrowheads="1"/>
          </p:cNvSpPr>
          <p:nvPr/>
        </p:nvSpPr>
        <p:spPr bwMode="auto">
          <a:xfrm>
            <a:off x="2130425" y="3349625"/>
            <a:ext cx="2894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BI-MATCH?</a:t>
            </a:r>
          </a:p>
        </p:txBody>
      </p:sp>
      <p:sp>
        <p:nvSpPr>
          <p:cNvPr id="40965" name="Text Box 6"/>
          <p:cNvSpPr txBox="1">
            <a:spLocks noChangeArrowheads="1"/>
          </p:cNvSpPr>
          <p:nvPr/>
        </p:nvSpPr>
        <p:spPr bwMode="auto">
          <a:xfrm>
            <a:off x="2130425" y="4311650"/>
            <a:ext cx="1814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SAT?</a:t>
            </a:r>
          </a:p>
        </p:txBody>
      </p:sp>
      <p:sp>
        <p:nvSpPr>
          <p:cNvPr id="40966" name="Text Box 7"/>
          <p:cNvSpPr txBox="1">
            <a:spLocks noChangeArrowheads="1"/>
          </p:cNvSpPr>
          <p:nvPr/>
        </p:nvSpPr>
        <p:spPr bwMode="auto">
          <a:xfrm>
            <a:off x="2130425" y="5273675"/>
            <a:ext cx="2586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G </a:t>
            </a:r>
            <a:r>
              <a:rPr lang="en-US" altLang="en-US">
                <a:sym typeface="Symbol" pitchFamily="18" charset="2"/>
              </a:rPr>
              <a:t> CO-HAM?</a:t>
            </a:r>
          </a:p>
        </p:txBody>
      </p:sp>
    </p:spTree>
    <p:extLst>
      <p:ext uri="{BB962C8B-B14F-4D97-AF65-F5344CB8AC3E}">
        <p14:creationId xmlns:p14="http://schemas.microsoft.com/office/powerpoint/2010/main" val="105167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Summary: P versus NP</a:t>
            </a:r>
          </a:p>
        </p:txBody>
      </p:sp>
      <p:sp>
        <p:nvSpPr>
          <p:cNvPr id="1051656" name="Text Box 8"/>
          <p:cNvSpPr txBox="1">
            <a:spLocks noChangeArrowheads="1"/>
          </p:cNvSpPr>
          <p:nvPr/>
        </p:nvSpPr>
        <p:spPr bwMode="auto">
          <a:xfrm>
            <a:off x="711200" y="1598613"/>
            <a:ext cx="7548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spcBef>
                <a:spcPct val="20000"/>
              </a:spcBef>
            </a:pPr>
            <a:r>
              <a:rPr lang="en-US" altLang="en-US"/>
              <a:t>Set L is in P if membership in L can be </a:t>
            </a:r>
            <a:r>
              <a:rPr lang="en-US" altLang="en-US">
                <a:solidFill>
                  <a:schemeClr val="tx2"/>
                </a:solidFill>
              </a:rPr>
              <a:t>decided in poly-time</a:t>
            </a:r>
            <a:r>
              <a:rPr lang="en-US" altLang="en-US"/>
              <a:t>.</a:t>
            </a:r>
          </a:p>
        </p:txBody>
      </p:sp>
      <p:sp>
        <p:nvSpPr>
          <p:cNvPr id="1051657" name="Text Box 9"/>
          <p:cNvSpPr txBox="1">
            <a:spLocks noChangeArrowheads="1"/>
          </p:cNvSpPr>
          <p:nvPr/>
        </p:nvSpPr>
        <p:spPr bwMode="auto">
          <a:xfrm>
            <a:off x="711200" y="2801938"/>
            <a:ext cx="79914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eaLnBrk="1" hangingPunct="1">
              <a:spcBef>
                <a:spcPct val="20000"/>
              </a:spcBef>
            </a:pPr>
            <a:r>
              <a:rPr lang="en-US" altLang="en-US"/>
              <a:t>Set L is in NP if each x in L has a short “proof of membership” that can be </a:t>
            </a:r>
            <a:r>
              <a:rPr lang="en-US" altLang="en-US">
                <a:solidFill>
                  <a:schemeClr val="tx2"/>
                </a:solidFill>
              </a:rPr>
              <a:t>verified in poly-time</a:t>
            </a:r>
            <a:r>
              <a:rPr lang="en-US" altLang="en-US"/>
              <a:t>.</a:t>
            </a:r>
          </a:p>
        </p:txBody>
      </p:sp>
      <p:sp>
        <p:nvSpPr>
          <p:cNvPr id="1051658" name="Text Box 10"/>
          <p:cNvSpPr txBox="1">
            <a:spLocks noChangeArrowheads="1"/>
          </p:cNvSpPr>
          <p:nvPr/>
        </p:nvSpPr>
        <p:spPr bwMode="auto">
          <a:xfrm>
            <a:off x="711200" y="4433888"/>
            <a:ext cx="2320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solidFill>
                  <a:schemeClr val="tx2"/>
                </a:solidFill>
              </a:rPr>
              <a:t>Fact:</a:t>
            </a:r>
            <a:r>
              <a:rPr lang="en-US" altLang="en-US"/>
              <a:t> P </a:t>
            </a:r>
            <a:r>
              <a:rPr lang="en-US" altLang="en-US">
                <a:sym typeface="Symbol" pitchFamily="18" charset="2"/>
              </a:rPr>
              <a:t> NP</a:t>
            </a:r>
            <a:endParaRPr lang="en-US" altLang="en-US"/>
          </a:p>
        </p:txBody>
      </p:sp>
      <p:sp>
        <p:nvSpPr>
          <p:cNvPr id="1051660" name="Text Box 12"/>
          <p:cNvSpPr txBox="1">
            <a:spLocks noChangeArrowheads="1"/>
          </p:cNvSpPr>
          <p:nvPr/>
        </p:nvSpPr>
        <p:spPr bwMode="auto">
          <a:xfrm>
            <a:off x="711200" y="5211763"/>
            <a:ext cx="4370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eaLnBrk="1" hangingPunct="1">
              <a:spcBef>
                <a:spcPct val="20000"/>
              </a:spcBef>
            </a:pPr>
            <a:r>
              <a:rPr lang="en-US" altLang="en-US">
                <a:solidFill>
                  <a:schemeClr val="tx2"/>
                </a:solidFill>
                <a:sym typeface="Symbol" pitchFamily="18" charset="2"/>
              </a:rPr>
              <a:t>Question: </a:t>
            </a:r>
            <a:r>
              <a:rPr lang="en-US" altLang="en-US">
                <a:sym typeface="Symbol" pitchFamily="18" charset="2"/>
              </a:rPr>
              <a:t>Does N</a:t>
            </a:r>
            <a:r>
              <a:rPr lang="en-US" altLang="en-US"/>
              <a:t>P </a:t>
            </a:r>
            <a:r>
              <a:rPr lang="en-US" altLang="en-US">
                <a:sym typeface="Symbol" pitchFamily="18" charset="2"/>
              </a:rPr>
              <a:t> P ?</a:t>
            </a:r>
            <a:endParaRPr lang="en-US" altLang="en-US"/>
          </a:p>
        </p:txBody>
      </p:sp>
    </p:spTree>
    <p:extLst>
      <p:ext uri="{BB962C8B-B14F-4D97-AF65-F5344CB8AC3E}">
        <p14:creationId xmlns:p14="http://schemas.microsoft.com/office/powerpoint/2010/main" val="127325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1656"/>
                                        </p:tgtEl>
                                        <p:attrNameLst>
                                          <p:attrName>style.visibility</p:attrName>
                                        </p:attrNameLst>
                                      </p:cBhvr>
                                      <p:to>
                                        <p:strVal val="visible"/>
                                      </p:to>
                                    </p:set>
                                    <p:animEffect transition="in" filter="fade">
                                      <p:cBhvr>
                                        <p:cTn id="7" dur="500"/>
                                        <p:tgtEl>
                                          <p:spTgt spid="1051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1657"/>
                                        </p:tgtEl>
                                        <p:attrNameLst>
                                          <p:attrName>style.visibility</p:attrName>
                                        </p:attrNameLst>
                                      </p:cBhvr>
                                      <p:to>
                                        <p:strVal val="visible"/>
                                      </p:to>
                                    </p:set>
                                    <p:animEffect transition="in" filter="fade">
                                      <p:cBhvr>
                                        <p:cTn id="12" dur="500"/>
                                        <p:tgtEl>
                                          <p:spTgt spid="10516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1658"/>
                                        </p:tgtEl>
                                        <p:attrNameLst>
                                          <p:attrName>style.visibility</p:attrName>
                                        </p:attrNameLst>
                                      </p:cBhvr>
                                      <p:to>
                                        <p:strVal val="visible"/>
                                      </p:to>
                                    </p:set>
                                    <p:animEffect transition="in" filter="fade">
                                      <p:cBhvr>
                                        <p:cTn id="17" dur="500"/>
                                        <p:tgtEl>
                                          <p:spTgt spid="10516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1660"/>
                                        </p:tgtEl>
                                        <p:attrNameLst>
                                          <p:attrName>style.visibility</p:attrName>
                                        </p:attrNameLst>
                                      </p:cBhvr>
                                      <p:to>
                                        <p:strVal val="visible"/>
                                      </p:to>
                                    </p:set>
                                    <p:animEffect transition="in" filter="fade">
                                      <p:cBhvr>
                                        <p:cTn id="22" dur="500"/>
                                        <p:tgtEl>
                                          <p:spTgt spid="1051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6" grpId="0"/>
      <p:bldP spid="1051657" grpId="0"/>
      <p:bldP spid="1051658" grpId="0"/>
      <p:bldP spid="1051660" grpId="0"/>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2873375" y="2346325"/>
            <a:ext cx="33972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4800"/>
              <a:t>Why Care?</a:t>
            </a:r>
          </a:p>
        </p:txBody>
      </p:sp>
    </p:spTree>
    <p:extLst>
      <p:ext uri="{BB962C8B-B14F-4D97-AF65-F5344CB8AC3E}">
        <p14:creationId xmlns:p14="http://schemas.microsoft.com/office/powerpoint/2010/main" val="354975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1314450" y="1831975"/>
            <a:ext cx="7029450" cy="4525963"/>
          </a:xfrm>
        </p:spPr>
        <p:txBody>
          <a:bodyPr/>
          <a:lstStyle/>
          <a:p>
            <a:pPr eaLnBrk="1" hangingPunct="1">
              <a:buFontTx/>
              <a:buNone/>
            </a:pPr>
            <a:endParaRPr lang="en-US" altLang="en-US" sz="2400" smtClean="0"/>
          </a:p>
          <a:p>
            <a:pPr eaLnBrk="1" hangingPunct="1">
              <a:buFontTx/>
              <a:buNone/>
            </a:pPr>
            <a:r>
              <a:rPr lang="en-US" altLang="en-US" sz="2400" smtClean="0"/>
              <a:t>Classroom Scheduling</a:t>
            </a:r>
          </a:p>
          <a:p>
            <a:pPr eaLnBrk="1" hangingPunct="1">
              <a:buFontTx/>
              <a:buNone/>
            </a:pPr>
            <a:r>
              <a:rPr lang="en-US" altLang="en-US" sz="2400" smtClean="0"/>
              <a:t>Packing objects into bins</a:t>
            </a:r>
          </a:p>
          <a:p>
            <a:pPr eaLnBrk="1" hangingPunct="1">
              <a:buFontTx/>
              <a:buNone/>
            </a:pPr>
            <a:r>
              <a:rPr lang="en-US" altLang="en-US" sz="2400" smtClean="0"/>
              <a:t>Scheduling jobs on machines</a:t>
            </a:r>
          </a:p>
          <a:p>
            <a:pPr eaLnBrk="1" hangingPunct="1">
              <a:buFontTx/>
              <a:buNone/>
            </a:pPr>
            <a:r>
              <a:rPr lang="en-US" altLang="en-US" sz="2400" smtClean="0"/>
              <a:t>Finding cheap tours visiting a subset of cities</a:t>
            </a:r>
          </a:p>
          <a:p>
            <a:pPr eaLnBrk="1" hangingPunct="1">
              <a:buFontTx/>
              <a:buNone/>
            </a:pPr>
            <a:r>
              <a:rPr lang="en-US" altLang="en-US" sz="2400" smtClean="0"/>
              <a:t>Allocating variables to registers</a:t>
            </a:r>
          </a:p>
          <a:p>
            <a:pPr eaLnBrk="1" hangingPunct="1">
              <a:buFontTx/>
              <a:buNone/>
            </a:pPr>
            <a:r>
              <a:rPr lang="en-US" altLang="en-US" sz="2400" smtClean="0"/>
              <a:t>Finding good packet routings in networks</a:t>
            </a:r>
          </a:p>
          <a:p>
            <a:pPr eaLnBrk="1" hangingPunct="1">
              <a:buFontTx/>
              <a:buNone/>
            </a:pPr>
            <a:r>
              <a:rPr lang="en-US" altLang="en-US" sz="2400" smtClean="0"/>
              <a:t>Decryption</a:t>
            </a:r>
          </a:p>
          <a:p>
            <a:pPr eaLnBrk="1" hangingPunct="1">
              <a:buFontTx/>
              <a:buNone/>
            </a:pPr>
            <a:r>
              <a:rPr lang="en-US" altLang="en-US" sz="2400" smtClean="0"/>
              <a:t>…</a:t>
            </a:r>
          </a:p>
        </p:txBody>
      </p:sp>
      <p:sp>
        <p:nvSpPr>
          <p:cNvPr id="44035" name="Text Box 7"/>
          <p:cNvSpPr txBox="1">
            <a:spLocks noChangeArrowheads="1"/>
          </p:cNvSpPr>
          <p:nvPr/>
        </p:nvSpPr>
        <p:spPr bwMode="auto">
          <a:xfrm>
            <a:off x="1185863" y="503238"/>
            <a:ext cx="6770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NP Contains Lots of Problems</a:t>
            </a:r>
            <a:br>
              <a:rPr lang="en-US" altLang="en-US" sz="3600"/>
            </a:br>
            <a:r>
              <a:rPr lang="en-US" altLang="en-US" sz="3600"/>
              <a:t>We Don’t Know to be in P</a:t>
            </a:r>
          </a:p>
        </p:txBody>
      </p:sp>
    </p:spTree>
    <p:extLst>
      <p:ext uri="{BB962C8B-B14F-4D97-AF65-F5344CB8AC3E}">
        <p14:creationId xmlns:p14="http://schemas.microsoft.com/office/powerpoint/2010/main" val="265509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ext Box 15"/>
          <p:cNvSpPr txBox="1">
            <a:spLocks noChangeArrowheads="1"/>
          </p:cNvSpPr>
          <p:nvPr/>
        </p:nvSpPr>
        <p:spPr bwMode="auto">
          <a:xfrm>
            <a:off x="1485900" y="1757363"/>
            <a:ext cx="618648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4000"/>
              <a:t>OK, OK, I care...</a:t>
            </a:r>
          </a:p>
          <a:p>
            <a:endParaRPr lang="en-US" altLang="en-US" sz="4000"/>
          </a:p>
          <a:p>
            <a:r>
              <a:rPr lang="en-US" altLang="en-US" sz="4000"/>
              <a:t>But where do I begin</a:t>
            </a:r>
          </a:p>
          <a:p>
            <a:r>
              <a:rPr lang="en-US" altLang="en-US" sz="4000"/>
              <a:t>if I want to reason about</a:t>
            </a:r>
            <a:br>
              <a:rPr lang="en-US" altLang="en-US" sz="4000"/>
            </a:br>
            <a:r>
              <a:rPr lang="en-US" altLang="en-US" sz="4000"/>
              <a:t>the P=NP problem?</a:t>
            </a:r>
          </a:p>
        </p:txBody>
      </p:sp>
    </p:spTree>
    <p:extLst>
      <p:ext uri="{BB962C8B-B14F-4D97-AF65-F5344CB8AC3E}">
        <p14:creationId xmlns:p14="http://schemas.microsoft.com/office/powerpoint/2010/main" val="147597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5762" name="Text Box 18"/>
          <p:cNvSpPr txBox="1">
            <a:spLocks noChangeArrowheads="1"/>
          </p:cNvSpPr>
          <p:nvPr/>
        </p:nvSpPr>
        <p:spPr bwMode="auto">
          <a:xfrm>
            <a:off x="2076450" y="817563"/>
            <a:ext cx="4989513"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How can we prove that</a:t>
            </a:r>
          </a:p>
          <a:p>
            <a:r>
              <a:rPr lang="en-US" altLang="en-US"/>
              <a:t>NP </a:t>
            </a:r>
            <a:r>
              <a:rPr lang="en-US" altLang="en-US">
                <a:sym typeface="Symbol" pitchFamily="18" charset="2"/>
              </a:rPr>
              <a:t> P?</a:t>
            </a:r>
          </a:p>
          <a:p>
            <a:endParaRPr lang="en-US" altLang="en-US">
              <a:sym typeface="Symbol" pitchFamily="18" charset="2"/>
            </a:endParaRPr>
          </a:p>
          <a:p>
            <a:r>
              <a:rPr lang="en-US" altLang="en-US">
                <a:sym typeface="Symbol" pitchFamily="18" charset="2"/>
              </a:rPr>
              <a:t>I would have to show that</a:t>
            </a:r>
            <a:br>
              <a:rPr lang="en-US" altLang="en-US">
                <a:sym typeface="Symbol" pitchFamily="18" charset="2"/>
              </a:rPr>
            </a:br>
            <a:r>
              <a:rPr lang="en-US" altLang="en-US">
                <a:sym typeface="Symbol" pitchFamily="18" charset="2"/>
              </a:rPr>
              <a:t>every set in NP has a</a:t>
            </a:r>
          </a:p>
          <a:p>
            <a:r>
              <a:rPr lang="en-US" altLang="en-US">
                <a:sym typeface="Symbol" pitchFamily="18" charset="2"/>
              </a:rPr>
              <a:t>polynomial time algorithm…</a:t>
            </a:r>
          </a:p>
          <a:p>
            <a:endParaRPr lang="en-US" altLang="en-US">
              <a:sym typeface="Symbol" pitchFamily="18" charset="2"/>
            </a:endParaRPr>
          </a:p>
          <a:p>
            <a:r>
              <a:rPr lang="en-US" altLang="en-US">
                <a:sym typeface="Symbol" pitchFamily="18" charset="2"/>
              </a:rPr>
              <a:t>How do I do that?</a:t>
            </a:r>
          </a:p>
          <a:p>
            <a:r>
              <a:rPr lang="en-US" altLang="en-US">
                <a:sym typeface="Symbol" pitchFamily="18" charset="2"/>
              </a:rPr>
              <a:t>It may take a long time!</a:t>
            </a:r>
          </a:p>
          <a:p>
            <a:r>
              <a:rPr lang="en-US" altLang="en-US">
                <a:sym typeface="Symbol" pitchFamily="18" charset="2"/>
              </a:rPr>
              <a:t>Also, what if I forgot one of </a:t>
            </a:r>
            <a:br>
              <a:rPr lang="en-US" altLang="en-US">
                <a:sym typeface="Symbol" pitchFamily="18" charset="2"/>
              </a:rPr>
            </a:br>
            <a:r>
              <a:rPr lang="en-US" altLang="en-US">
                <a:sym typeface="Symbol" pitchFamily="18" charset="2"/>
              </a:rPr>
              <a:t>the sets in NP?</a:t>
            </a:r>
            <a:endParaRPr lang="en-US" altLang="en-US"/>
          </a:p>
        </p:txBody>
      </p:sp>
    </p:spTree>
    <p:extLst>
      <p:ext uri="{BB962C8B-B14F-4D97-AF65-F5344CB8AC3E}">
        <p14:creationId xmlns:p14="http://schemas.microsoft.com/office/powerpoint/2010/main" val="3589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57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5762">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55762">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55762">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557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ext Box 28"/>
          <p:cNvSpPr txBox="1">
            <a:spLocks noChangeArrowheads="1"/>
          </p:cNvSpPr>
          <p:nvPr/>
        </p:nvSpPr>
        <p:spPr bwMode="auto">
          <a:xfrm>
            <a:off x="1154113" y="911225"/>
            <a:ext cx="68341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We can describe </a:t>
            </a:r>
            <a:br>
              <a:rPr lang="en-US" altLang="en-US" sz="3600"/>
            </a:br>
            <a:r>
              <a:rPr lang="en-US" altLang="en-US" sz="3600">
                <a:solidFill>
                  <a:schemeClr val="accent2"/>
                </a:solidFill>
              </a:rPr>
              <a:t>just</a:t>
            </a:r>
            <a:r>
              <a:rPr lang="en-US" altLang="en-US" sz="3600"/>
              <a:t> </a:t>
            </a:r>
            <a:r>
              <a:rPr lang="en-US" altLang="en-US" sz="3600">
                <a:solidFill>
                  <a:schemeClr val="tx2"/>
                </a:solidFill>
              </a:rPr>
              <a:t>one </a:t>
            </a:r>
            <a:r>
              <a:rPr lang="en-US" altLang="en-US" sz="3600"/>
              <a:t>problem L in NP, </a:t>
            </a:r>
            <a:br>
              <a:rPr lang="en-US" altLang="en-US" sz="3600"/>
            </a:br>
            <a:r>
              <a:rPr lang="en-US" altLang="en-US" sz="3600"/>
              <a:t>such that </a:t>
            </a:r>
            <a:br>
              <a:rPr lang="en-US" altLang="en-US" sz="3600"/>
            </a:br>
            <a:r>
              <a:rPr lang="en-US" altLang="en-US" sz="3600"/>
              <a:t>if this problem L is in P, </a:t>
            </a:r>
            <a:br>
              <a:rPr lang="en-US" altLang="en-US" sz="3600"/>
            </a:br>
            <a:r>
              <a:rPr lang="en-US" altLang="en-US" sz="3600"/>
              <a:t>then NP </a:t>
            </a:r>
            <a:r>
              <a:rPr lang="en-US" altLang="en-US" sz="3600">
                <a:sym typeface="Symbol" pitchFamily="18" charset="2"/>
              </a:rPr>
              <a:t> P.</a:t>
            </a:r>
          </a:p>
          <a:p>
            <a:endParaRPr lang="en-US" altLang="en-US" sz="3600">
              <a:sym typeface="Symbol" pitchFamily="18" charset="2"/>
            </a:endParaRPr>
          </a:p>
          <a:p>
            <a:r>
              <a:rPr lang="en-US" altLang="en-US" sz="3600">
                <a:sym typeface="Symbol" pitchFamily="18" charset="2"/>
              </a:rPr>
              <a:t>It is a problem that can</a:t>
            </a:r>
            <a:br>
              <a:rPr lang="en-US" altLang="en-US" sz="3600">
                <a:sym typeface="Symbol" pitchFamily="18" charset="2"/>
              </a:rPr>
            </a:br>
            <a:r>
              <a:rPr lang="en-US" altLang="en-US" sz="3600">
                <a:sym typeface="Symbol" pitchFamily="18" charset="2"/>
              </a:rPr>
              <a:t>capture all other problems</a:t>
            </a:r>
            <a:br>
              <a:rPr lang="en-US" altLang="en-US" sz="3600">
                <a:sym typeface="Symbol" pitchFamily="18" charset="2"/>
              </a:rPr>
            </a:br>
            <a:r>
              <a:rPr lang="en-US" altLang="en-US" sz="3600">
                <a:sym typeface="Symbol" pitchFamily="18" charset="2"/>
              </a:rPr>
              <a:t>in NP.</a:t>
            </a:r>
            <a:endParaRPr lang="en-US" altLang="en-US" sz="3600"/>
          </a:p>
        </p:txBody>
      </p:sp>
    </p:spTree>
    <p:extLst>
      <p:ext uri="{BB962C8B-B14F-4D97-AF65-F5344CB8AC3E}">
        <p14:creationId xmlns:p14="http://schemas.microsoft.com/office/powerpoint/2010/main" val="250388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ext Box 10"/>
          <p:cNvSpPr txBox="1">
            <a:spLocks noChangeArrowheads="1"/>
          </p:cNvSpPr>
          <p:nvPr/>
        </p:nvSpPr>
        <p:spPr bwMode="auto">
          <a:xfrm>
            <a:off x="1836738" y="2784475"/>
            <a:ext cx="547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“Hardest” Set in NP</a:t>
            </a:r>
          </a:p>
        </p:txBody>
      </p:sp>
    </p:spTree>
    <p:extLst>
      <p:ext uri="{BB962C8B-B14F-4D97-AF65-F5344CB8AC3E}">
        <p14:creationId xmlns:p14="http://schemas.microsoft.com/office/powerpoint/2010/main" val="223339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ext Box 60"/>
          <p:cNvSpPr txBox="1">
            <a:spLocks noChangeArrowheads="1"/>
          </p:cNvSpPr>
          <p:nvPr/>
        </p:nvSpPr>
        <p:spPr bwMode="auto">
          <a:xfrm>
            <a:off x="3638550" y="638175"/>
            <a:ext cx="1865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Sudoku</a:t>
            </a:r>
          </a:p>
        </p:txBody>
      </p:sp>
      <p:grpSp>
        <p:nvGrpSpPr>
          <p:cNvPr id="49155" name="Group 61"/>
          <p:cNvGrpSpPr>
            <a:grpSpLocks/>
          </p:cNvGrpSpPr>
          <p:nvPr/>
        </p:nvGrpSpPr>
        <p:grpSpPr bwMode="auto">
          <a:xfrm>
            <a:off x="882650" y="538163"/>
            <a:ext cx="1990725" cy="1893887"/>
            <a:chOff x="1538" y="842"/>
            <a:chExt cx="3104" cy="3108"/>
          </a:xfrm>
        </p:grpSpPr>
        <p:pic>
          <p:nvPicPr>
            <p:cNvPr id="49163"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 y="927"/>
              <a:ext cx="2785"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Rectangle 63"/>
            <p:cNvSpPr>
              <a:spLocks noChangeArrowheads="1"/>
            </p:cNvSpPr>
            <p:nvPr/>
          </p:nvSpPr>
          <p:spPr bwMode="auto">
            <a:xfrm>
              <a:off x="1538" y="3614"/>
              <a:ext cx="2927"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49165" name="Rectangle 64"/>
            <p:cNvSpPr>
              <a:spLocks noChangeArrowheads="1"/>
            </p:cNvSpPr>
            <p:nvPr/>
          </p:nvSpPr>
          <p:spPr bwMode="auto">
            <a:xfrm rot="5400000">
              <a:off x="3029" y="2119"/>
              <a:ext cx="288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grpSp>
        <p:nvGrpSpPr>
          <p:cNvPr id="49156" name="Group 65"/>
          <p:cNvGrpSpPr>
            <a:grpSpLocks/>
          </p:cNvGrpSpPr>
          <p:nvPr/>
        </p:nvGrpSpPr>
        <p:grpSpPr bwMode="auto">
          <a:xfrm>
            <a:off x="692150" y="2574925"/>
            <a:ext cx="2454275" cy="2359025"/>
            <a:chOff x="1388" y="717"/>
            <a:chExt cx="3296" cy="3288"/>
          </a:xfrm>
        </p:grpSpPr>
        <p:pic>
          <p:nvPicPr>
            <p:cNvPr id="49160"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 y="768"/>
              <a:ext cx="3022"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67"/>
            <p:cNvSpPr>
              <a:spLocks noChangeArrowheads="1"/>
            </p:cNvSpPr>
            <p:nvPr/>
          </p:nvSpPr>
          <p:spPr bwMode="auto">
            <a:xfrm>
              <a:off x="1388" y="3669"/>
              <a:ext cx="2980"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49162" name="Rectangle 68"/>
            <p:cNvSpPr>
              <a:spLocks noChangeArrowheads="1"/>
            </p:cNvSpPr>
            <p:nvPr/>
          </p:nvSpPr>
          <p:spPr bwMode="auto">
            <a:xfrm rot="5400000">
              <a:off x="2876" y="2189"/>
              <a:ext cx="3279" cy="3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grpSp>
      <p:sp>
        <p:nvSpPr>
          <p:cNvPr id="49157" name="Text Box 69"/>
          <p:cNvSpPr txBox="1">
            <a:spLocks noChangeArrowheads="1"/>
          </p:cNvSpPr>
          <p:nvPr/>
        </p:nvSpPr>
        <p:spPr bwMode="auto">
          <a:xfrm>
            <a:off x="1020763" y="6015038"/>
            <a:ext cx="155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n x n x n</a:t>
            </a:r>
          </a:p>
        </p:txBody>
      </p:sp>
      <p:sp>
        <p:nvSpPr>
          <p:cNvPr id="49158" name="Text Box 70"/>
          <p:cNvSpPr txBox="1">
            <a:spLocks noChangeArrowheads="1"/>
          </p:cNvSpPr>
          <p:nvPr/>
        </p:nvSpPr>
        <p:spPr bwMode="auto">
          <a:xfrm rot="-5400000">
            <a:off x="994569" y="4861719"/>
            <a:ext cx="1041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7200"/>
              <a:t>...</a:t>
            </a:r>
          </a:p>
        </p:txBody>
      </p:sp>
      <p:sp>
        <p:nvSpPr>
          <p:cNvPr id="1136716" name="Text Box 76"/>
          <p:cNvSpPr txBox="1">
            <a:spLocks noChangeArrowheads="1"/>
          </p:cNvSpPr>
          <p:nvPr/>
        </p:nvSpPr>
        <p:spPr bwMode="auto">
          <a:xfrm>
            <a:off x="3719513" y="1962150"/>
            <a:ext cx="44672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Sudoku has a </a:t>
            </a:r>
            <a:br>
              <a:rPr lang="en-US" altLang="en-US"/>
            </a:br>
            <a:r>
              <a:rPr lang="en-US" altLang="en-US"/>
              <a:t>polynomial time algorithm </a:t>
            </a:r>
            <a:br>
              <a:rPr lang="en-US" altLang="en-US"/>
            </a:br>
            <a:r>
              <a:rPr lang="en-US" altLang="en-US"/>
              <a:t/>
            </a:r>
            <a:br>
              <a:rPr lang="en-US" altLang="en-US"/>
            </a:br>
            <a:r>
              <a:rPr lang="en-US" altLang="en-US"/>
              <a:t>if and only if </a:t>
            </a:r>
            <a:br>
              <a:rPr lang="en-US" altLang="en-US"/>
            </a:br>
            <a:r>
              <a:rPr lang="en-US" altLang="en-US"/>
              <a:t/>
            </a:r>
            <a:br>
              <a:rPr lang="en-US" altLang="en-US"/>
            </a:br>
            <a:r>
              <a:rPr lang="en-US" altLang="en-US"/>
              <a:t>P = NP</a:t>
            </a:r>
          </a:p>
        </p:txBody>
      </p:sp>
    </p:spTree>
    <p:extLst>
      <p:ext uri="{BB962C8B-B14F-4D97-AF65-F5344CB8AC3E}">
        <p14:creationId xmlns:p14="http://schemas.microsoft.com/office/powerpoint/2010/main" val="31604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716"/>
                                        </p:tgtEl>
                                        <p:attrNameLst>
                                          <p:attrName>style.visibility</p:attrName>
                                        </p:attrNameLst>
                                      </p:cBhvr>
                                      <p:to>
                                        <p:strVal val="visible"/>
                                      </p:to>
                                    </p:set>
                                    <p:animEffect transition="in" filter="fade">
                                      <p:cBhvr>
                                        <p:cTn id="7" dur="500"/>
                                        <p:tgtEl>
                                          <p:spTgt spid="1136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6" grpId="0"/>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12913" y="425450"/>
            <a:ext cx="571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The “Hardest” Sets in NP</a:t>
            </a:r>
          </a:p>
        </p:txBody>
      </p:sp>
      <p:sp>
        <p:nvSpPr>
          <p:cNvPr id="1140739" name="Text Box 3"/>
          <p:cNvSpPr txBox="1">
            <a:spLocks noChangeArrowheads="1"/>
          </p:cNvSpPr>
          <p:nvPr/>
        </p:nvSpPr>
        <p:spPr bwMode="auto">
          <a:xfrm>
            <a:off x="2420938" y="1314450"/>
            <a:ext cx="1489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Sudoku</a:t>
            </a:r>
          </a:p>
        </p:txBody>
      </p:sp>
      <p:sp>
        <p:nvSpPr>
          <p:cNvPr id="1140740" name="Text Box 4"/>
          <p:cNvSpPr txBox="1">
            <a:spLocks noChangeArrowheads="1"/>
          </p:cNvSpPr>
          <p:nvPr/>
        </p:nvSpPr>
        <p:spPr bwMode="auto">
          <a:xfrm>
            <a:off x="1563688" y="2217738"/>
            <a:ext cx="898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SAT</a:t>
            </a:r>
          </a:p>
        </p:txBody>
      </p:sp>
      <p:sp>
        <p:nvSpPr>
          <p:cNvPr id="1140741" name="Text Box 5"/>
          <p:cNvSpPr txBox="1">
            <a:spLocks noChangeArrowheads="1"/>
          </p:cNvSpPr>
          <p:nvPr/>
        </p:nvSpPr>
        <p:spPr bwMode="auto">
          <a:xfrm>
            <a:off x="1862138" y="3262313"/>
            <a:ext cx="2500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3-Colorability</a:t>
            </a:r>
          </a:p>
        </p:txBody>
      </p:sp>
      <p:sp>
        <p:nvSpPr>
          <p:cNvPr id="1140742" name="Text Box 6"/>
          <p:cNvSpPr txBox="1">
            <a:spLocks noChangeArrowheads="1"/>
          </p:cNvSpPr>
          <p:nvPr/>
        </p:nvSpPr>
        <p:spPr bwMode="auto">
          <a:xfrm>
            <a:off x="4613275" y="1338263"/>
            <a:ext cx="1289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Clique</a:t>
            </a:r>
          </a:p>
        </p:txBody>
      </p:sp>
      <p:sp>
        <p:nvSpPr>
          <p:cNvPr id="1140743" name="Text Box 7"/>
          <p:cNvSpPr txBox="1">
            <a:spLocks noChangeArrowheads="1"/>
          </p:cNvSpPr>
          <p:nvPr/>
        </p:nvSpPr>
        <p:spPr bwMode="auto">
          <a:xfrm>
            <a:off x="4778375" y="3121025"/>
            <a:ext cx="1006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HAM</a:t>
            </a:r>
          </a:p>
        </p:txBody>
      </p:sp>
      <p:sp>
        <p:nvSpPr>
          <p:cNvPr id="1140744" name="Text Box 8"/>
          <p:cNvSpPr txBox="1">
            <a:spLocks noChangeArrowheads="1"/>
          </p:cNvSpPr>
          <p:nvPr/>
        </p:nvSpPr>
        <p:spPr bwMode="auto">
          <a:xfrm>
            <a:off x="5159375" y="2311400"/>
            <a:ext cx="3055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Independent-Set</a:t>
            </a:r>
          </a:p>
        </p:txBody>
      </p:sp>
      <p:sp>
        <p:nvSpPr>
          <p:cNvPr id="9" name="TextBox 8"/>
          <p:cNvSpPr txBox="1">
            <a:spLocks noChangeArrowheads="1"/>
          </p:cNvSpPr>
          <p:nvPr/>
        </p:nvSpPr>
        <p:spPr bwMode="auto">
          <a:xfrm>
            <a:off x="1958975" y="4538663"/>
            <a:ext cx="4564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400"/>
              <a:t>These problems are all </a:t>
            </a:r>
            <a:br>
              <a:rPr lang="en-US" altLang="en-US" sz="2400"/>
            </a:br>
            <a:r>
              <a:rPr lang="en-US" altLang="en-US" sz="2400"/>
              <a:t>“polynomial-time equivalent”.</a:t>
            </a:r>
          </a:p>
        </p:txBody>
      </p:sp>
      <p:sp>
        <p:nvSpPr>
          <p:cNvPr id="10" name="TextBox 8"/>
          <p:cNvSpPr txBox="1">
            <a:spLocks noChangeArrowheads="1"/>
          </p:cNvSpPr>
          <p:nvPr/>
        </p:nvSpPr>
        <p:spPr bwMode="auto">
          <a:xfrm>
            <a:off x="1287463" y="5556250"/>
            <a:ext cx="6230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400"/>
              <a:t>I.e., each of these can be reduced to any</a:t>
            </a:r>
            <a:br>
              <a:rPr lang="en-US" altLang="en-US" sz="2400"/>
            </a:br>
            <a:r>
              <a:rPr lang="en-US" altLang="en-US" sz="2400"/>
              <a:t>of the others in poly-time</a:t>
            </a:r>
          </a:p>
        </p:txBody>
      </p:sp>
    </p:spTree>
    <p:extLst>
      <p:ext uri="{BB962C8B-B14F-4D97-AF65-F5344CB8AC3E}">
        <p14:creationId xmlns:p14="http://schemas.microsoft.com/office/powerpoint/2010/main" val="338534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0739"/>
                                        </p:tgtEl>
                                        <p:attrNameLst>
                                          <p:attrName>style.visibility</p:attrName>
                                        </p:attrNameLst>
                                      </p:cBhvr>
                                      <p:to>
                                        <p:strVal val="visible"/>
                                      </p:to>
                                    </p:set>
                                    <p:animEffect transition="in" filter="fade">
                                      <p:cBhvr>
                                        <p:cTn id="7" dur="500"/>
                                        <p:tgtEl>
                                          <p:spTgt spid="11407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0740"/>
                                        </p:tgtEl>
                                        <p:attrNameLst>
                                          <p:attrName>style.visibility</p:attrName>
                                        </p:attrNameLst>
                                      </p:cBhvr>
                                      <p:to>
                                        <p:strVal val="visible"/>
                                      </p:to>
                                    </p:set>
                                    <p:animEffect transition="in" filter="fade">
                                      <p:cBhvr>
                                        <p:cTn id="10" dur="500"/>
                                        <p:tgtEl>
                                          <p:spTgt spid="11407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0741"/>
                                        </p:tgtEl>
                                        <p:attrNameLst>
                                          <p:attrName>style.visibility</p:attrName>
                                        </p:attrNameLst>
                                      </p:cBhvr>
                                      <p:to>
                                        <p:strVal val="visible"/>
                                      </p:to>
                                    </p:set>
                                    <p:animEffect transition="in" filter="fade">
                                      <p:cBhvr>
                                        <p:cTn id="13" dur="500"/>
                                        <p:tgtEl>
                                          <p:spTgt spid="11407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40742"/>
                                        </p:tgtEl>
                                        <p:attrNameLst>
                                          <p:attrName>style.visibility</p:attrName>
                                        </p:attrNameLst>
                                      </p:cBhvr>
                                      <p:to>
                                        <p:strVal val="visible"/>
                                      </p:to>
                                    </p:set>
                                    <p:animEffect transition="in" filter="fade">
                                      <p:cBhvr>
                                        <p:cTn id="16" dur="500"/>
                                        <p:tgtEl>
                                          <p:spTgt spid="11407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40743"/>
                                        </p:tgtEl>
                                        <p:attrNameLst>
                                          <p:attrName>style.visibility</p:attrName>
                                        </p:attrNameLst>
                                      </p:cBhvr>
                                      <p:to>
                                        <p:strVal val="visible"/>
                                      </p:to>
                                    </p:set>
                                    <p:animEffect transition="in" filter="fade">
                                      <p:cBhvr>
                                        <p:cTn id="19" dur="500"/>
                                        <p:tgtEl>
                                          <p:spTgt spid="11407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40744"/>
                                        </p:tgtEl>
                                        <p:attrNameLst>
                                          <p:attrName>style.visibility</p:attrName>
                                        </p:attrNameLst>
                                      </p:cBhvr>
                                      <p:to>
                                        <p:strVal val="visible"/>
                                      </p:to>
                                    </p:set>
                                    <p:animEffect transition="in" filter="fade">
                                      <p:cBhvr>
                                        <p:cTn id="22" dur="500"/>
                                        <p:tgtEl>
                                          <p:spTgt spid="11407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39" grpId="0"/>
      <p:bldP spid="1140740" grpId="0"/>
      <p:bldP spid="1140741" grpId="0"/>
      <p:bldP spid="1140742" grpId="0"/>
      <p:bldP spid="1140743" grpId="0"/>
      <p:bldP spid="1140744"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linear search</a:t>
            </a:r>
            <a:endParaRPr lang="en-US" dirty="0"/>
          </a:p>
        </p:txBody>
      </p:sp>
      <p:sp>
        <p:nvSpPr>
          <p:cNvPr id="3" name="Content Placeholder 2"/>
          <p:cNvSpPr>
            <a:spLocks noGrp="1"/>
          </p:cNvSpPr>
          <p:nvPr>
            <p:ph idx="1"/>
          </p:nvPr>
        </p:nvSpPr>
        <p:spPr>
          <a:xfrm>
            <a:off x="457200" y="1600200"/>
            <a:ext cx="5562600" cy="3505200"/>
          </a:xfrm>
        </p:spPr>
        <p:txBody>
          <a:bodyPr>
            <a:normAutofit fontScale="70000" lnSpcReduction="20000"/>
          </a:bodyPr>
          <a:lstStyle/>
          <a:p>
            <a:pPr marL="0" indent="0">
              <a:buNone/>
            </a:pPr>
            <a:r>
              <a:rPr lang="en-US" dirty="0" err="1" smtClean="0"/>
              <a:t>boolean</a:t>
            </a:r>
            <a:r>
              <a:rPr lang="en-US" dirty="0" smtClean="0"/>
              <a:t> </a:t>
            </a:r>
            <a:r>
              <a:rPr lang="en-US" dirty="0" err="1" smtClean="0"/>
              <a:t>LinearSearch</a:t>
            </a:r>
            <a:r>
              <a:rPr lang="en-US" dirty="0" smtClean="0"/>
              <a:t>(</a:t>
            </a:r>
            <a:r>
              <a:rPr lang="en-US" dirty="0" err="1" smtClean="0"/>
              <a:t>int</a:t>
            </a:r>
            <a:r>
              <a:rPr lang="en-US" dirty="0" smtClean="0"/>
              <a:t> </a:t>
            </a:r>
            <a:r>
              <a:rPr lang="en-US" dirty="0" err="1" smtClean="0"/>
              <a:t>searchVal</a:t>
            </a:r>
            <a:r>
              <a:rPr lang="en-US" dirty="0" smtClean="0"/>
              <a:t>, </a:t>
            </a:r>
            <a:r>
              <a:rPr lang="en-US" dirty="0" err="1" smtClean="0"/>
              <a:t>int</a:t>
            </a:r>
            <a:r>
              <a:rPr lang="en-US" dirty="0" smtClean="0"/>
              <a:t>[] array)</a:t>
            </a:r>
          </a:p>
          <a:p>
            <a:pPr marL="0" indent="0">
              <a:buNone/>
            </a:pPr>
            <a:r>
              <a:rPr lang="en-US" dirty="0" smtClean="0"/>
              <a:t>{</a:t>
            </a:r>
          </a:p>
          <a:p>
            <a:pPr marL="0" indent="0">
              <a:buNone/>
            </a:pPr>
            <a:r>
              <a:rPr lang="en-US" dirty="0" smtClean="0"/>
              <a:t>	for (</a:t>
            </a:r>
            <a:r>
              <a:rPr lang="en-US" dirty="0" err="1" smtClean="0"/>
              <a:t>int</a:t>
            </a:r>
            <a:r>
              <a:rPr lang="en-US" dirty="0" smtClean="0"/>
              <a:t> </a:t>
            </a:r>
            <a:r>
              <a:rPr lang="en-US" dirty="0" err="1" smtClean="0"/>
              <a:t>i</a:t>
            </a:r>
            <a:r>
              <a:rPr lang="en-US" dirty="0" smtClean="0"/>
              <a:t>=0; </a:t>
            </a:r>
            <a:r>
              <a:rPr lang="en-US" dirty="0" err="1" smtClean="0"/>
              <a:t>i</a:t>
            </a:r>
            <a:r>
              <a:rPr lang="en-US" dirty="0" smtClean="0"/>
              <a:t>&lt;</a:t>
            </a:r>
            <a:r>
              <a:rPr lang="en-US" dirty="0" err="1" smtClean="0"/>
              <a:t>array.length</a:t>
            </a:r>
            <a:r>
              <a:rPr lang="en-US" dirty="0" smtClean="0"/>
              <a:t>; </a:t>
            </a:r>
            <a:r>
              <a:rPr lang="en-US" dirty="0" err="1" smtClean="0"/>
              <a:t>i</a:t>
            </a:r>
            <a:r>
              <a:rPr lang="en-US" dirty="0" smtClean="0"/>
              <a:t>++) {</a:t>
            </a:r>
          </a:p>
          <a:p>
            <a:pPr marL="0" indent="0">
              <a:buNone/>
            </a:pPr>
            <a:r>
              <a:rPr lang="en-US" dirty="0" smtClean="0"/>
              <a:t>		if (array[</a:t>
            </a:r>
            <a:r>
              <a:rPr lang="en-US" dirty="0" err="1" smtClean="0"/>
              <a:t>i</a:t>
            </a:r>
            <a:r>
              <a:rPr lang="en-US" dirty="0" smtClean="0"/>
              <a:t>] == </a:t>
            </a:r>
            <a:r>
              <a:rPr lang="en-US" dirty="0" err="1" smtClean="0"/>
              <a:t>searchVal</a:t>
            </a:r>
            <a:r>
              <a:rPr lang="en-US" dirty="0" smtClean="0"/>
              <a:t>) {</a:t>
            </a:r>
          </a:p>
          <a:p>
            <a:pPr marL="0" indent="0">
              <a:buNone/>
            </a:pPr>
            <a:r>
              <a:rPr lang="en-US" dirty="0" smtClean="0"/>
              <a:t>			return true;</a:t>
            </a:r>
            <a:endParaRPr lang="en-US" dirty="0"/>
          </a:p>
          <a:p>
            <a:pPr marL="0" indent="0">
              <a:buNone/>
            </a:pPr>
            <a:r>
              <a:rPr lang="en-US" dirty="0" smtClean="0"/>
              <a:t>		}</a:t>
            </a:r>
            <a:endParaRPr lang="en-US" dirty="0"/>
          </a:p>
          <a:p>
            <a:pPr marL="0" indent="0">
              <a:buNone/>
            </a:pPr>
            <a:r>
              <a:rPr lang="en-US" dirty="0" smtClean="0"/>
              <a:t>	}</a:t>
            </a:r>
          </a:p>
          <a:p>
            <a:pPr marL="0" indent="0">
              <a:buNone/>
            </a:pPr>
            <a:r>
              <a:rPr lang="en-US" dirty="0"/>
              <a:t>	</a:t>
            </a:r>
            <a:r>
              <a:rPr lang="en-US" dirty="0" smtClean="0"/>
              <a:t>return false;</a:t>
            </a:r>
            <a:endParaRPr lang="en-US" dirty="0"/>
          </a:p>
          <a:p>
            <a:pPr marL="0" indent="0">
              <a:buNone/>
            </a:pPr>
            <a:r>
              <a:rPr lang="en-US" dirty="0" smtClean="0"/>
              <a:t>}</a:t>
            </a:r>
          </a:p>
          <a:p>
            <a:pPr marL="0" indent="0">
              <a:buNone/>
            </a:pPr>
            <a:endParaRPr lang="en-US" dirty="0"/>
          </a:p>
        </p:txBody>
      </p:sp>
      <p:sp>
        <p:nvSpPr>
          <p:cNvPr id="5" name="TextBox 4"/>
          <p:cNvSpPr txBox="1"/>
          <p:nvPr/>
        </p:nvSpPr>
        <p:spPr>
          <a:xfrm>
            <a:off x="685800" y="5682734"/>
            <a:ext cx="7507889" cy="369332"/>
          </a:xfrm>
          <a:prstGeom prst="rect">
            <a:avLst/>
          </a:prstGeom>
          <a:noFill/>
        </p:spPr>
        <p:txBody>
          <a:bodyPr wrap="none" rtlCol="0">
            <a:spAutoFit/>
          </a:bodyPr>
          <a:lstStyle/>
          <a:p>
            <a:r>
              <a:rPr lang="en-US" dirty="0" smtClean="0"/>
              <a:t>On average, the loop only runs for half of the array elements, but it is still O(n)</a:t>
            </a:r>
            <a:endParaRPr lang="en-US" dirty="0"/>
          </a:p>
        </p:txBody>
      </p:sp>
    </p:spTree>
    <p:extLst>
      <p:ext uri="{BB962C8B-B14F-4D97-AF65-F5344CB8AC3E}">
        <p14:creationId xmlns:p14="http://schemas.microsoft.com/office/powerpoint/2010/main" val="36110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a:spLocks noChangeArrowheads="1"/>
          </p:cNvSpPr>
          <p:nvPr/>
        </p:nvSpPr>
        <p:spPr bwMode="auto">
          <a:xfrm>
            <a:off x="4000500" y="3714750"/>
            <a:ext cx="1322388" cy="1004888"/>
          </a:xfrm>
          <a:prstGeom prst="ellipse">
            <a:avLst/>
          </a:prstGeom>
          <a:solidFill>
            <a:srgbClr val="CC9900">
              <a:alpha val="36862"/>
            </a:srgbClr>
          </a:solidFill>
          <a:ln w="28575" algn="ctr">
            <a:solidFill>
              <a:schemeClr val="tx2"/>
            </a:solidFill>
            <a:round/>
            <a:headEnd/>
            <a:tailEnd/>
          </a:ln>
        </p:spPr>
        <p:txBody>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51203" name="Text Box 2"/>
          <p:cNvSpPr txBox="1">
            <a:spLocks noChangeArrowheads="1"/>
          </p:cNvSpPr>
          <p:nvPr/>
        </p:nvSpPr>
        <p:spPr bwMode="auto">
          <a:xfrm>
            <a:off x="692150" y="498475"/>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“Poly-time reducible to each other”</a:t>
            </a:r>
          </a:p>
        </p:txBody>
      </p:sp>
      <p:sp>
        <p:nvSpPr>
          <p:cNvPr id="51204" name="TextBox 8"/>
          <p:cNvSpPr txBox="1">
            <a:spLocks noChangeArrowheads="1"/>
          </p:cNvSpPr>
          <p:nvPr/>
        </p:nvSpPr>
        <p:spPr bwMode="auto">
          <a:xfrm>
            <a:off x="498475" y="1592263"/>
            <a:ext cx="8037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a:t>Reducing problem Y to problem X in poly-time</a:t>
            </a:r>
          </a:p>
        </p:txBody>
      </p:sp>
      <p:pic>
        <p:nvPicPr>
          <p:cNvPr id="51205" name="Picture 2" descr="Z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888" y="4213225"/>
            <a:ext cx="1076325" cy="1257300"/>
          </a:xfrm>
          <a:prstGeom prst="rect">
            <a:avLst/>
          </a:prstGeom>
          <a:solidFill>
            <a:schemeClr val="bg2"/>
          </a:solidFill>
          <a:ln w="9525">
            <a:solidFill>
              <a:schemeClr val="tx1"/>
            </a:solidFill>
            <a:miter lim="800000"/>
            <a:headEnd/>
            <a:tailEnd/>
          </a:ln>
        </p:spPr>
      </p:pic>
      <p:pic>
        <p:nvPicPr>
          <p:cNvPr id="51206" name="Picture 4" descr="Z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863" y="4200525"/>
            <a:ext cx="1076325" cy="1257300"/>
          </a:xfrm>
          <a:prstGeom prst="rect">
            <a:avLst/>
          </a:prstGeom>
          <a:solidFill>
            <a:schemeClr val="bg2"/>
          </a:solidFill>
          <a:ln w="9525">
            <a:solidFill>
              <a:schemeClr val="tx1"/>
            </a:solidFill>
            <a:miter lim="800000"/>
            <a:headEnd/>
            <a:tailEnd/>
          </a:ln>
        </p:spPr>
      </p:pic>
      <p:sp>
        <p:nvSpPr>
          <p:cNvPr id="51207" name="TextBox 11"/>
          <p:cNvSpPr txBox="1">
            <a:spLocks noChangeArrowheads="1"/>
          </p:cNvSpPr>
          <p:nvPr/>
        </p:nvSpPr>
        <p:spPr bwMode="auto">
          <a:xfrm>
            <a:off x="5062538" y="5519738"/>
            <a:ext cx="142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000"/>
              <a:t>Oracle for</a:t>
            </a:r>
            <a:br>
              <a:rPr lang="en-US" altLang="en-US" sz="2000"/>
            </a:br>
            <a:r>
              <a:rPr lang="en-US" altLang="en-US" sz="2000"/>
              <a:t>problem X</a:t>
            </a:r>
          </a:p>
        </p:txBody>
      </p:sp>
      <p:sp>
        <p:nvSpPr>
          <p:cNvPr id="51208" name="TextBox 6"/>
          <p:cNvSpPr txBox="1">
            <a:spLocks noChangeArrowheads="1"/>
          </p:cNvSpPr>
          <p:nvPr/>
        </p:nvSpPr>
        <p:spPr bwMode="auto">
          <a:xfrm>
            <a:off x="2749550" y="5540375"/>
            <a:ext cx="142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000"/>
              <a:t>Oracle for</a:t>
            </a:r>
            <a:br>
              <a:rPr lang="en-US" altLang="en-US" sz="2000"/>
            </a:br>
            <a:r>
              <a:rPr lang="en-US" altLang="en-US" sz="2000"/>
              <a:t>problem Y</a:t>
            </a:r>
          </a:p>
        </p:txBody>
      </p:sp>
      <p:sp>
        <p:nvSpPr>
          <p:cNvPr id="8" name="Freeform 13"/>
          <p:cNvSpPr>
            <a:spLocks/>
          </p:cNvSpPr>
          <p:nvPr/>
        </p:nvSpPr>
        <p:spPr bwMode="auto">
          <a:xfrm>
            <a:off x="2233613" y="3697288"/>
            <a:ext cx="685800" cy="1295400"/>
          </a:xfrm>
          <a:custGeom>
            <a:avLst/>
            <a:gdLst>
              <a:gd name="T0" fmla="*/ 0 w 432"/>
              <a:gd name="T1" fmla="*/ 0 h 816"/>
              <a:gd name="T2" fmla="*/ 241935031 w 432"/>
              <a:gd name="T3" fmla="*/ 1330642499 h 816"/>
              <a:gd name="T4" fmla="*/ 1088707589 w 432"/>
              <a:gd name="T5" fmla="*/ 2056447678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a:solidFill>
              <a:schemeClr val="tx1"/>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3" name="Freeform 14"/>
          <p:cNvSpPr>
            <a:spLocks/>
          </p:cNvSpPr>
          <p:nvPr/>
        </p:nvSpPr>
        <p:spPr bwMode="auto">
          <a:xfrm>
            <a:off x="2522538" y="3822700"/>
            <a:ext cx="384175" cy="746125"/>
          </a:xfrm>
          <a:custGeom>
            <a:avLst/>
            <a:gdLst>
              <a:gd name="T0" fmla="*/ 609877857 w 242"/>
              <a:gd name="T1" fmla="*/ 1184473527 h 470"/>
              <a:gd name="T2" fmla="*/ 100806249 w 242"/>
              <a:gd name="T3" fmla="*/ 869454871 h 470"/>
              <a:gd name="T4" fmla="*/ 5040313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endParaRPr lang="en-US" altLang="en-US"/>
          </a:p>
        </p:txBody>
      </p:sp>
      <p:sp>
        <p:nvSpPr>
          <p:cNvPr id="14" name="Text Box 16"/>
          <p:cNvSpPr txBox="1">
            <a:spLocks noChangeArrowheads="1"/>
          </p:cNvSpPr>
          <p:nvPr/>
        </p:nvSpPr>
        <p:spPr bwMode="auto">
          <a:xfrm>
            <a:off x="342900" y="3838575"/>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858838" algn="l"/>
              </a:tabLst>
              <a:defRPr sz="2800">
                <a:solidFill>
                  <a:schemeClr val="tx1"/>
                </a:solidFill>
                <a:latin typeface="Arial Rounded MT Bold" pitchFamily="34" charset="0"/>
              </a:defRPr>
            </a:lvl1pPr>
            <a:lvl2pPr marL="742950" indent="-285750">
              <a:tabLst>
                <a:tab pos="858838" algn="l"/>
              </a:tabLst>
              <a:defRPr sz="2800">
                <a:solidFill>
                  <a:schemeClr val="tx1"/>
                </a:solidFill>
                <a:latin typeface="Arial Rounded MT Bold" pitchFamily="34" charset="0"/>
              </a:defRPr>
            </a:lvl2pPr>
            <a:lvl3pPr marL="1143000" indent="-228600">
              <a:tabLst>
                <a:tab pos="858838" algn="l"/>
              </a:tabLst>
              <a:defRPr sz="2800">
                <a:solidFill>
                  <a:schemeClr val="tx1"/>
                </a:solidFill>
                <a:latin typeface="Arial Rounded MT Bold" pitchFamily="34" charset="0"/>
              </a:defRPr>
            </a:lvl3pPr>
            <a:lvl4pPr marL="1600200" indent="-228600">
              <a:tabLst>
                <a:tab pos="858838" algn="l"/>
              </a:tabLst>
              <a:defRPr sz="2800">
                <a:solidFill>
                  <a:schemeClr val="tx1"/>
                </a:solidFill>
                <a:latin typeface="Arial Rounded MT Bold" pitchFamily="34" charset="0"/>
              </a:defRPr>
            </a:lvl4pPr>
            <a:lvl5pPr marL="2057400" indent="-228600">
              <a:tabLst>
                <a:tab pos="858838" algn="l"/>
              </a:tabLst>
              <a:defRPr sz="2800">
                <a:solidFill>
                  <a:schemeClr val="tx1"/>
                </a:solidFill>
                <a:latin typeface="Arial Rounded MT Bold" pitchFamily="34" charset="0"/>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9pPr>
          </a:lstStyle>
          <a:p>
            <a:r>
              <a:rPr lang="en-US" altLang="en-US" sz="2000"/>
              <a:t>Instance I</a:t>
            </a:r>
            <a:r>
              <a:rPr lang="en-US" altLang="en-US" sz="2000" baseline="-25000"/>
              <a:t>Y</a:t>
            </a:r>
            <a:r>
              <a:rPr lang="en-US" altLang="en-US" sz="2000"/>
              <a:t> of</a:t>
            </a:r>
            <a:br>
              <a:rPr lang="en-US" altLang="en-US" sz="2000"/>
            </a:br>
            <a:r>
              <a:rPr lang="en-US" altLang="en-US" sz="2000"/>
              <a:t>problem Y</a:t>
            </a:r>
          </a:p>
        </p:txBody>
      </p:sp>
      <p:sp>
        <p:nvSpPr>
          <p:cNvPr id="15" name="Line 12"/>
          <p:cNvSpPr>
            <a:spLocks noChangeShapeType="1"/>
          </p:cNvSpPr>
          <p:nvPr/>
        </p:nvSpPr>
        <p:spPr bwMode="auto">
          <a:xfrm>
            <a:off x="4159250" y="4733925"/>
            <a:ext cx="1006475" cy="3175"/>
          </a:xfrm>
          <a:prstGeom prst="line">
            <a:avLst/>
          </a:prstGeom>
          <a:noFill/>
          <a:ln w="57150" cap="sq">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8" name="Line 15"/>
          <p:cNvSpPr>
            <a:spLocks noChangeShapeType="1"/>
          </p:cNvSpPr>
          <p:nvPr/>
        </p:nvSpPr>
        <p:spPr bwMode="auto">
          <a:xfrm flipH="1">
            <a:off x="4129088" y="4903788"/>
            <a:ext cx="1006475" cy="0"/>
          </a:xfrm>
          <a:prstGeom prst="line">
            <a:avLst/>
          </a:prstGeom>
          <a:noFill/>
          <a:ln w="57150" cap="sq">
            <a:solidFill>
              <a:schemeClr val="tx1"/>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1" name="Text Box 16"/>
          <p:cNvSpPr txBox="1">
            <a:spLocks noChangeArrowheads="1"/>
          </p:cNvSpPr>
          <p:nvPr/>
        </p:nvSpPr>
        <p:spPr bwMode="auto">
          <a:xfrm>
            <a:off x="4022725" y="3795713"/>
            <a:ext cx="1249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858838" algn="l"/>
              </a:tabLst>
              <a:defRPr sz="2800">
                <a:solidFill>
                  <a:schemeClr val="tx1"/>
                </a:solidFill>
                <a:latin typeface="Arial Rounded MT Bold" pitchFamily="34" charset="0"/>
              </a:defRPr>
            </a:lvl1pPr>
            <a:lvl2pPr marL="742950" indent="-285750">
              <a:tabLst>
                <a:tab pos="858838" algn="l"/>
              </a:tabLst>
              <a:defRPr sz="2800">
                <a:solidFill>
                  <a:schemeClr val="tx1"/>
                </a:solidFill>
                <a:latin typeface="Arial Rounded MT Bold" pitchFamily="34" charset="0"/>
              </a:defRPr>
            </a:lvl2pPr>
            <a:lvl3pPr marL="1143000" indent="-228600">
              <a:tabLst>
                <a:tab pos="858838" algn="l"/>
              </a:tabLst>
              <a:defRPr sz="2800">
                <a:solidFill>
                  <a:schemeClr val="tx1"/>
                </a:solidFill>
                <a:latin typeface="Arial Rounded MT Bold" pitchFamily="34" charset="0"/>
              </a:defRPr>
            </a:lvl3pPr>
            <a:lvl4pPr marL="1600200" indent="-228600">
              <a:tabLst>
                <a:tab pos="858838" algn="l"/>
              </a:tabLst>
              <a:defRPr sz="2800">
                <a:solidFill>
                  <a:schemeClr val="tx1"/>
                </a:solidFill>
                <a:latin typeface="Arial Rounded MT Bold" pitchFamily="34" charset="0"/>
              </a:defRPr>
            </a:lvl4pPr>
            <a:lvl5pPr marL="2057400" indent="-228600">
              <a:tabLst>
                <a:tab pos="858838" algn="l"/>
              </a:tabLst>
              <a:defRPr sz="2800">
                <a:solidFill>
                  <a:schemeClr val="tx1"/>
                </a:solidFill>
                <a:latin typeface="Arial Rounded MT Bold" pitchFamily="34" charset="0"/>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itchFamily="34" charset="0"/>
              </a:defRPr>
            </a:lvl9pPr>
          </a:lstStyle>
          <a:p>
            <a:r>
              <a:rPr lang="en-US" altLang="en-US" sz="1600"/>
              <a:t>Instance </a:t>
            </a:r>
            <a:br>
              <a:rPr lang="en-US" altLang="en-US" sz="1600"/>
            </a:br>
            <a:r>
              <a:rPr lang="en-US" altLang="en-US" sz="1600"/>
              <a:t>I</a:t>
            </a:r>
            <a:r>
              <a:rPr lang="en-US" altLang="en-US" sz="1600" baseline="-25000"/>
              <a:t>X</a:t>
            </a:r>
            <a:r>
              <a:rPr lang="en-US" altLang="en-US" sz="1600"/>
              <a:t> = F(I</a:t>
            </a:r>
            <a:r>
              <a:rPr lang="en-US" altLang="en-US" sz="1600" baseline="-25000"/>
              <a:t>Y </a:t>
            </a:r>
            <a:r>
              <a:rPr lang="en-US" altLang="en-US" sz="1600"/>
              <a:t>) of</a:t>
            </a:r>
            <a:br>
              <a:rPr lang="en-US" altLang="en-US" sz="1600"/>
            </a:br>
            <a:r>
              <a:rPr lang="en-US" altLang="en-US" sz="1600"/>
              <a:t>problem X</a:t>
            </a:r>
          </a:p>
        </p:txBody>
      </p:sp>
      <p:cxnSp>
        <p:nvCxnSpPr>
          <p:cNvPr id="19" name="Straight Arrow Connector 18"/>
          <p:cNvCxnSpPr>
            <a:cxnSpLocks noChangeShapeType="1"/>
            <a:endCxn id="16" idx="7"/>
          </p:cNvCxnSpPr>
          <p:nvPr/>
        </p:nvCxnSpPr>
        <p:spPr bwMode="auto">
          <a:xfrm rot="5400000">
            <a:off x="4997451" y="3397250"/>
            <a:ext cx="596900" cy="333375"/>
          </a:xfrm>
          <a:prstGeom prst="straightConnector1">
            <a:avLst/>
          </a:prstGeom>
          <a:noFill/>
          <a:ln w="28575" algn="ctr">
            <a:solidFill>
              <a:schemeClr val="tx2"/>
            </a:solidFill>
            <a:round/>
            <a:headEnd/>
            <a:tailEnd type="arrow" w="med" len="med"/>
          </a:ln>
        </p:spPr>
      </p:cxnSp>
      <p:sp>
        <p:nvSpPr>
          <p:cNvPr id="20" name="TextBox 19"/>
          <p:cNvSpPr txBox="1">
            <a:spLocks noChangeArrowheads="1"/>
          </p:cNvSpPr>
          <p:nvPr/>
        </p:nvSpPr>
        <p:spPr bwMode="auto">
          <a:xfrm>
            <a:off x="5314950" y="2620963"/>
            <a:ext cx="182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2000">
                <a:solidFill>
                  <a:schemeClr val="accent2"/>
                </a:solidFill>
              </a:rPr>
              <a:t>F is poly-time</a:t>
            </a:r>
            <a:br>
              <a:rPr lang="en-US" altLang="en-US" sz="2000">
                <a:solidFill>
                  <a:schemeClr val="accent2"/>
                </a:solidFill>
              </a:rPr>
            </a:br>
            <a:r>
              <a:rPr lang="en-US" altLang="en-US" sz="2000">
                <a:solidFill>
                  <a:schemeClr val="accent2"/>
                </a:solidFill>
              </a:rPr>
              <a:t>computable</a:t>
            </a:r>
          </a:p>
        </p:txBody>
      </p:sp>
      <p:sp>
        <p:nvSpPr>
          <p:cNvPr id="17" name="TextBox 16"/>
          <p:cNvSpPr txBox="1">
            <a:spLocks noChangeArrowheads="1"/>
          </p:cNvSpPr>
          <p:nvPr/>
        </p:nvSpPr>
        <p:spPr bwMode="auto">
          <a:xfrm>
            <a:off x="4171950" y="4987925"/>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1800"/>
              <a:t>Answer</a:t>
            </a:r>
          </a:p>
        </p:txBody>
      </p:sp>
      <p:sp>
        <p:nvSpPr>
          <p:cNvPr id="22" name="TextBox 21"/>
          <p:cNvSpPr txBox="1">
            <a:spLocks noChangeArrowheads="1"/>
          </p:cNvSpPr>
          <p:nvPr/>
        </p:nvSpPr>
        <p:spPr bwMode="auto">
          <a:xfrm>
            <a:off x="2274888" y="3443288"/>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1800"/>
              <a:t>Answer</a:t>
            </a:r>
          </a:p>
        </p:txBody>
      </p:sp>
    </p:spTree>
    <p:extLst>
      <p:ext uri="{BB962C8B-B14F-4D97-AF65-F5344CB8AC3E}">
        <p14:creationId xmlns:p14="http://schemas.microsoft.com/office/powerpoint/2010/main" val="325304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3" grpId="0" animBg="1"/>
      <p:bldP spid="14" grpId="0"/>
      <p:bldP spid="15" grpId="0" animBg="1"/>
      <p:bldP spid="18" grpId="0" animBg="1"/>
      <p:bldP spid="21" grpId="0"/>
      <p:bldP spid="20" grpId="0"/>
      <p:bldP spid="17" grpId="0"/>
      <p:bldP spid="22" grpId="0"/>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ext Box 13"/>
          <p:cNvSpPr txBox="1">
            <a:spLocks noChangeArrowheads="1"/>
          </p:cNvSpPr>
          <p:nvPr/>
        </p:nvSpPr>
        <p:spPr bwMode="auto">
          <a:xfrm>
            <a:off x="1738313" y="2540000"/>
            <a:ext cx="56657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r>
              <a:rPr lang="en-US" altLang="en-US" sz="3600"/>
              <a:t>How do you prove these are the hardest?</a:t>
            </a:r>
          </a:p>
        </p:txBody>
      </p:sp>
    </p:spTree>
    <p:extLst>
      <p:ext uri="{BB962C8B-B14F-4D97-AF65-F5344CB8AC3E}">
        <p14:creationId xmlns:p14="http://schemas.microsoft.com/office/powerpoint/2010/main" val="425952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ext Box 40"/>
          <p:cNvSpPr txBox="1">
            <a:spLocks noChangeArrowheads="1"/>
          </p:cNvSpPr>
          <p:nvPr/>
        </p:nvSpPr>
        <p:spPr bwMode="auto">
          <a:xfrm>
            <a:off x="652463" y="819150"/>
            <a:ext cx="78374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Rounded MT Bold" pitchFamily="34" charset="0"/>
              </a:defRPr>
            </a:lvl1pPr>
            <a:lvl2pPr marL="742950" indent="-285750">
              <a:defRPr sz="2800">
                <a:solidFill>
                  <a:schemeClr val="tx1"/>
                </a:solidFill>
                <a:latin typeface="Arial Rounded MT Bold" pitchFamily="34" charset="0"/>
              </a:defRPr>
            </a:lvl2pPr>
            <a:lvl3pPr marL="1143000" indent="-228600">
              <a:defRPr sz="2800">
                <a:solidFill>
                  <a:schemeClr val="tx1"/>
                </a:solidFill>
                <a:latin typeface="Arial Rounded MT Bold" pitchFamily="34" charset="0"/>
              </a:defRPr>
            </a:lvl3pPr>
            <a:lvl4pPr marL="1600200" indent="-228600">
              <a:defRPr sz="2800">
                <a:solidFill>
                  <a:schemeClr val="tx1"/>
                </a:solidFill>
                <a:latin typeface="Arial Rounded MT Bold" pitchFamily="34" charset="0"/>
              </a:defRPr>
            </a:lvl4pPr>
            <a:lvl5pPr marL="2057400" indent="-228600">
              <a:defRPr sz="2800">
                <a:solidFill>
                  <a:schemeClr val="tx1"/>
                </a:solidFill>
                <a:latin typeface="Arial Rounded MT Bold" pitchFamily="34" charset="0"/>
              </a:defRPr>
            </a:lvl5pPr>
            <a:lvl6pPr marL="2514600" indent="-228600" algn="ctr" eaLnBrk="0" fontAlgn="base" hangingPunct="0">
              <a:spcBef>
                <a:spcPct val="0"/>
              </a:spcBef>
              <a:spcAft>
                <a:spcPct val="0"/>
              </a:spcAft>
              <a:defRPr sz="2800">
                <a:solidFill>
                  <a:schemeClr val="tx1"/>
                </a:solidFill>
                <a:latin typeface="Arial Rounded MT Bold" pitchFamily="34" charset="0"/>
              </a:defRPr>
            </a:lvl6pPr>
            <a:lvl7pPr marL="2971800" indent="-228600" algn="ctr" eaLnBrk="0" fontAlgn="base" hangingPunct="0">
              <a:spcBef>
                <a:spcPct val="0"/>
              </a:spcBef>
              <a:spcAft>
                <a:spcPct val="0"/>
              </a:spcAft>
              <a:defRPr sz="2800">
                <a:solidFill>
                  <a:schemeClr val="tx1"/>
                </a:solidFill>
                <a:latin typeface="Arial Rounded MT Bold" pitchFamily="34" charset="0"/>
              </a:defRPr>
            </a:lvl7pPr>
            <a:lvl8pPr marL="3429000" indent="-228600" algn="ctr" eaLnBrk="0" fontAlgn="base" hangingPunct="0">
              <a:spcBef>
                <a:spcPct val="0"/>
              </a:spcBef>
              <a:spcAft>
                <a:spcPct val="0"/>
              </a:spcAft>
              <a:defRPr sz="2800">
                <a:solidFill>
                  <a:schemeClr val="tx1"/>
                </a:solidFill>
                <a:latin typeface="Arial Rounded MT Bold" pitchFamily="34" charset="0"/>
              </a:defRPr>
            </a:lvl8pPr>
            <a:lvl9pPr marL="3886200" indent="-228600" algn="ctr" eaLnBrk="0" fontAlgn="base" hangingPunct="0">
              <a:spcBef>
                <a:spcPct val="0"/>
              </a:spcBef>
              <a:spcAft>
                <a:spcPct val="0"/>
              </a:spcAft>
              <a:defRPr sz="2800">
                <a:solidFill>
                  <a:schemeClr val="tx1"/>
                </a:solidFill>
                <a:latin typeface="Arial Rounded MT Bold" pitchFamily="34" charset="0"/>
              </a:defRPr>
            </a:lvl9pPr>
          </a:lstStyle>
          <a:p>
            <a:pPr algn="l"/>
            <a:r>
              <a:rPr lang="en-US" altLang="en-US">
                <a:solidFill>
                  <a:schemeClr val="tx2"/>
                </a:solidFill>
              </a:rPr>
              <a:t>Theorem [Cook/Levin]:</a:t>
            </a:r>
          </a:p>
          <a:p>
            <a:pPr algn="l"/>
            <a:r>
              <a:rPr lang="en-US" altLang="en-US"/>
              <a:t/>
            </a:r>
            <a:br>
              <a:rPr lang="en-US" altLang="en-US"/>
            </a:br>
            <a:r>
              <a:rPr lang="en-US" altLang="en-US"/>
              <a:t>SAT is one language in NP, such that if we can show SAT is in P, then we have shown NP </a:t>
            </a:r>
            <a:r>
              <a:rPr lang="en-US" altLang="en-US">
                <a:sym typeface="Symbol" pitchFamily="18" charset="2"/>
              </a:rPr>
              <a:t> P.</a:t>
            </a:r>
          </a:p>
          <a:p>
            <a:pPr algn="l"/>
            <a:endParaRPr lang="en-US" altLang="en-US">
              <a:sym typeface="Symbol" pitchFamily="18" charset="2"/>
            </a:endParaRPr>
          </a:p>
          <a:p>
            <a:pPr algn="l"/>
            <a:r>
              <a:rPr lang="en-US" altLang="en-US">
                <a:sym typeface="Symbol" pitchFamily="18" charset="2"/>
              </a:rPr>
              <a:t>SAT is a language in NP that can capture all other languages in NP.</a:t>
            </a:r>
          </a:p>
          <a:p>
            <a:pPr algn="l"/>
            <a:endParaRPr lang="en-US" altLang="en-US">
              <a:sym typeface="Symbol" pitchFamily="18" charset="2"/>
            </a:endParaRPr>
          </a:p>
          <a:p>
            <a:pPr algn="l"/>
            <a:r>
              <a:rPr lang="en-US" altLang="en-US">
                <a:sym typeface="Symbol" pitchFamily="18" charset="2"/>
              </a:rPr>
              <a:t>We say SAT is </a:t>
            </a:r>
            <a:r>
              <a:rPr lang="en-US" altLang="en-US">
                <a:solidFill>
                  <a:schemeClr val="tx2"/>
                </a:solidFill>
                <a:sym typeface="Symbol" pitchFamily="18" charset="2"/>
              </a:rPr>
              <a:t>NP-complete</a:t>
            </a:r>
            <a:r>
              <a:rPr lang="en-US" altLang="en-US">
                <a:sym typeface="Symbol" pitchFamily="18" charset="2"/>
              </a:rPr>
              <a:t>.</a:t>
            </a:r>
          </a:p>
        </p:txBody>
      </p:sp>
    </p:spTree>
    <p:extLst>
      <p:ext uri="{BB962C8B-B14F-4D97-AF65-F5344CB8AC3E}">
        <p14:creationId xmlns:p14="http://schemas.microsoft.com/office/powerpoint/2010/main" val="405517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BFE4B3-2FA7-4EF5-B0B6-8188FBBC4AA8}" type="slidenum">
              <a:rPr lang="en-US" altLang="en-US"/>
              <a:pPr/>
              <a:t>233</a:t>
            </a:fld>
            <a:endParaRPr lang="en-US" altLang="en-US"/>
          </a:p>
        </p:txBody>
      </p:sp>
      <p:sp>
        <p:nvSpPr>
          <p:cNvPr id="3074" name="Rectangle 2"/>
          <p:cNvSpPr>
            <a:spLocks noGrp="1" noChangeArrowheads="1"/>
          </p:cNvSpPr>
          <p:nvPr>
            <p:ph type="title"/>
          </p:nvPr>
        </p:nvSpPr>
        <p:spPr/>
        <p:txBody>
          <a:bodyPr/>
          <a:lstStyle/>
          <a:p>
            <a:r>
              <a:rPr lang="en-US" altLang="en-US"/>
              <a:t>Heuristic Search Techniques</a:t>
            </a:r>
          </a:p>
        </p:txBody>
      </p:sp>
      <p:sp>
        <p:nvSpPr>
          <p:cNvPr id="3075" name="Rectangle 3"/>
          <p:cNvSpPr>
            <a:spLocks noGrp="1" noChangeArrowheads="1"/>
          </p:cNvSpPr>
          <p:nvPr>
            <p:ph type="body" idx="1"/>
          </p:nvPr>
        </p:nvSpPr>
        <p:spPr/>
        <p:txBody>
          <a:bodyPr/>
          <a:lstStyle/>
          <a:p>
            <a:pPr>
              <a:lnSpc>
                <a:spcPct val="90000"/>
              </a:lnSpc>
              <a:spcAft>
                <a:spcPct val="100000"/>
              </a:spcAft>
            </a:pPr>
            <a:r>
              <a:rPr lang="en-US" altLang="en-US" i="1"/>
              <a:t>Direct</a:t>
            </a:r>
            <a:r>
              <a:rPr lang="en-US" altLang="en-US"/>
              <a:t> techniques (blind search) are not always possible (they require too much time or memory).</a:t>
            </a:r>
          </a:p>
          <a:p>
            <a:pPr>
              <a:lnSpc>
                <a:spcPct val="90000"/>
              </a:lnSpc>
              <a:spcAft>
                <a:spcPct val="100000"/>
              </a:spcAft>
            </a:pPr>
            <a:r>
              <a:rPr lang="en-US" altLang="en-US" i="1"/>
              <a:t>Weak</a:t>
            </a:r>
            <a:r>
              <a:rPr lang="en-US" altLang="en-US"/>
              <a:t> techniques can be effective if applied correctly on the right kinds of tasks.</a:t>
            </a:r>
          </a:p>
          <a:p>
            <a:pPr lvl="1">
              <a:lnSpc>
                <a:spcPct val="90000"/>
              </a:lnSpc>
              <a:spcAft>
                <a:spcPct val="100000"/>
              </a:spcAft>
            </a:pPr>
            <a:r>
              <a:rPr lang="en-US" altLang="en-US"/>
              <a:t>Typically require domain specific information.</a:t>
            </a:r>
          </a:p>
          <a:p>
            <a:pPr lvl="1">
              <a:lnSpc>
                <a:spcPct val="90000"/>
              </a:lnSpc>
              <a:spcAft>
                <a:spcPct val="100000"/>
              </a:spcAft>
            </a:pPr>
            <a:endParaRPr lang="en-US" altLang="en-US"/>
          </a:p>
          <a:p>
            <a:pPr>
              <a:lnSpc>
                <a:spcPct val="90000"/>
              </a:lnSpc>
              <a:spcAft>
                <a:spcPct val="100000"/>
              </a:spcAft>
            </a:pPr>
            <a:endParaRPr lang="en-US" altLang="en-US"/>
          </a:p>
        </p:txBody>
      </p:sp>
    </p:spTree>
    <p:extLst>
      <p:ext uri="{BB962C8B-B14F-4D97-AF65-F5344CB8AC3E}">
        <p14:creationId xmlns:p14="http://schemas.microsoft.com/office/powerpoint/2010/main" val="78054147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CC14D797-B65C-4DA8-BD26-0C06E363E70B}" type="slidenum">
              <a:rPr lang="en-US" altLang="en-US"/>
              <a:pPr/>
              <a:t>234</a:t>
            </a:fld>
            <a:endParaRPr lang="en-US" altLang="en-US"/>
          </a:p>
        </p:txBody>
      </p:sp>
      <p:sp>
        <p:nvSpPr>
          <p:cNvPr id="61442" name="Rectangle 2"/>
          <p:cNvSpPr>
            <a:spLocks noGrp="1" noChangeArrowheads="1"/>
          </p:cNvSpPr>
          <p:nvPr>
            <p:ph type="title"/>
          </p:nvPr>
        </p:nvSpPr>
        <p:spPr/>
        <p:txBody>
          <a:bodyPr/>
          <a:lstStyle/>
          <a:p>
            <a:r>
              <a:rPr lang="en-US" altLang="en-US"/>
              <a:t>Example: 8 Puzzle</a:t>
            </a:r>
          </a:p>
        </p:txBody>
      </p:sp>
      <p:sp>
        <p:nvSpPr>
          <p:cNvPr id="61443" name="Rectangle 3"/>
          <p:cNvSpPr>
            <a:spLocks noChangeArrowheads="1"/>
          </p:cNvSpPr>
          <p:nvPr/>
        </p:nvSpPr>
        <p:spPr bwMode="auto">
          <a:xfrm>
            <a:off x="457200" y="2438400"/>
            <a:ext cx="3276600" cy="3276600"/>
          </a:xfrm>
          <a:prstGeom prst="rect">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Rectangle 5"/>
          <p:cNvSpPr>
            <a:spLocks noChangeArrowheads="1"/>
          </p:cNvSpPr>
          <p:nvPr/>
        </p:nvSpPr>
        <p:spPr bwMode="auto">
          <a:xfrm>
            <a:off x="685800" y="26289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1</a:t>
            </a:r>
          </a:p>
        </p:txBody>
      </p:sp>
      <p:sp>
        <p:nvSpPr>
          <p:cNvPr id="61446" name="Rectangle 6"/>
          <p:cNvSpPr>
            <a:spLocks noChangeArrowheads="1"/>
          </p:cNvSpPr>
          <p:nvPr/>
        </p:nvSpPr>
        <p:spPr bwMode="auto">
          <a:xfrm>
            <a:off x="1638300" y="26289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2</a:t>
            </a:r>
          </a:p>
        </p:txBody>
      </p:sp>
      <p:sp>
        <p:nvSpPr>
          <p:cNvPr id="61447" name="Rectangle 7"/>
          <p:cNvSpPr>
            <a:spLocks noChangeArrowheads="1"/>
          </p:cNvSpPr>
          <p:nvPr/>
        </p:nvSpPr>
        <p:spPr bwMode="auto">
          <a:xfrm>
            <a:off x="2590800" y="26289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3</a:t>
            </a:r>
          </a:p>
        </p:txBody>
      </p:sp>
      <p:sp>
        <p:nvSpPr>
          <p:cNvPr id="61448" name="Rectangle 8"/>
          <p:cNvSpPr>
            <a:spLocks noChangeArrowheads="1"/>
          </p:cNvSpPr>
          <p:nvPr/>
        </p:nvSpPr>
        <p:spPr bwMode="auto">
          <a:xfrm>
            <a:off x="685800" y="35814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7</a:t>
            </a:r>
          </a:p>
        </p:txBody>
      </p:sp>
      <p:sp>
        <p:nvSpPr>
          <p:cNvPr id="61449" name="Rectangle 9"/>
          <p:cNvSpPr>
            <a:spLocks noChangeArrowheads="1"/>
          </p:cNvSpPr>
          <p:nvPr/>
        </p:nvSpPr>
        <p:spPr bwMode="auto">
          <a:xfrm>
            <a:off x="2590800" y="35814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4</a:t>
            </a:r>
          </a:p>
        </p:txBody>
      </p:sp>
      <p:sp>
        <p:nvSpPr>
          <p:cNvPr id="61450" name="Rectangle 10"/>
          <p:cNvSpPr>
            <a:spLocks noChangeArrowheads="1"/>
          </p:cNvSpPr>
          <p:nvPr/>
        </p:nvSpPr>
        <p:spPr bwMode="auto">
          <a:xfrm>
            <a:off x="685800" y="46101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6</a:t>
            </a:r>
          </a:p>
        </p:txBody>
      </p:sp>
      <p:sp>
        <p:nvSpPr>
          <p:cNvPr id="61451" name="Rectangle 11"/>
          <p:cNvSpPr>
            <a:spLocks noChangeArrowheads="1"/>
          </p:cNvSpPr>
          <p:nvPr/>
        </p:nvSpPr>
        <p:spPr bwMode="auto">
          <a:xfrm>
            <a:off x="1676400" y="35814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8</a:t>
            </a:r>
          </a:p>
        </p:txBody>
      </p:sp>
      <p:sp>
        <p:nvSpPr>
          <p:cNvPr id="61452" name="Rectangle 12"/>
          <p:cNvSpPr>
            <a:spLocks noChangeArrowheads="1"/>
          </p:cNvSpPr>
          <p:nvPr/>
        </p:nvSpPr>
        <p:spPr bwMode="auto">
          <a:xfrm>
            <a:off x="2590800" y="4610100"/>
            <a:ext cx="914400" cy="9144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5</a:t>
            </a:r>
          </a:p>
        </p:txBody>
      </p:sp>
      <p:sp>
        <p:nvSpPr>
          <p:cNvPr id="61465" name="Line 25"/>
          <p:cNvSpPr>
            <a:spLocks noChangeShapeType="1"/>
          </p:cNvSpPr>
          <p:nvPr/>
        </p:nvSpPr>
        <p:spPr bwMode="auto">
          <a:xfrm>
            <a:off x="3962400" y="4038600"/>
            <a:ext cx="1143000" cy="0"/>
          </a:xfrm>
          <a:prstGeom prst="line">
            <a:avLst/>
          </a:prstGeom>
          <a:noFill/>
          <a:ln w="1270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6" name="Rectangle 26"/>
          <p:cNvSpPr>
            <a:spLocks noChangeArrowheads="1"/>
          </p:cNvSpPr>
          <p:nvPr/>
        </p:nvSpPr>
        <p:spPr bwMode="auto">
          <a:xfrm>
            <a:off x="5410200" y="2438400"/>
            <a:ext cx="3276600" cy="3276600"/>
          </a:xfrm>
          <a:prstGeom prst="rect">
            <a:avLst/>
          </a:prstGeom>
          <a:solidFill>
            <a:schemeClr val="bg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67" name="Group 27"/>
          <p:cNvGrpSpPr>
            <a:grpSpLocks/>
          </p:cNvGrpSpPr>
          <p:nvPr/>
        </p:nvGrpSpPr>
        <p:grpSpPr bwMode="auto">
          <a:xfrm>
            <a:off x="5638800" y="2628900"/>
            <a:ext cx="2819400" cy="2895600"/>
            <a:chOff x="1152" y="1248"/>
            <a:chExt cx="1776" cy="1824"/>
          </a:xfrm>
        </p:grpSpPr>
        <p:sp>
          <p:nvSpPr>
            <p:cNvPr id="61468" name="Rectangle 28"/>
            <p:cNvSpPr>
              <a:spLocks noChangeArrowheads="1"/>
            </p:cNvSpPr>
            <p:nvPr/>
          </p:nvSpPr>
          <p:spPr bwMode="auto">
            <a:xfrm>
              <a:off x="1152" y="1248"/>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1</a:t>
              </a:r>
            </a:p>
          </p:txBody>
        </p:sp>
        <p:sp>
          <p:nvSpPr>
            <p:cNvPr id="61469" name="Rectangle 29"/>
            <p:cNvSpPr>
              <a:spLocks noChangeArrowheads="1"/>
            </p:cNvSpPr>
            <p:nvPr/>
          </p:nvSpPr>
          <p:spPr bwMode="auto">
            <a:xfrm>
              <a:off x="1752" y="1248"/>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2</a:t>
              </a:r>
            </a:p>
          </p:txBody>
        </p:sp>
        <p:sp>
          <p:nvSpPr>
            <p:cNvPr id="61470" name="Rectangle 30"/>
            <p:cNvSpPr>
              <a:spLocks noChangeArrowheads="1"/>
            </p:cNvSpPr>
            <p:nvPr/>
          </p:nvSpPr>
          <p:spPr bwMode="auto">
            <a:xfrm>
              <a:off x="2352" y="1248"/>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3</a:t>
              </a:r>
            </a:p>
          </p:txBody>
        </p:sp>
        <p:sp>
          <p:nvSpPr>
            <p:cNvPr id="61471" name="Rectangle 31"/>
            <p:cNvSpPr>
              <a:spLocks noChangeArrowheads="1"/>
            </p:cNvSpPr>
            <p:nvPr/>
          </p:nvSpPr>
          <p:spPr bwMode="auto">
            <a:xfrm>
              <a:off x="1152" y="1872"/>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8</a:t>
              </a:r>
            </a:p>
          </p:txBody>
        </p:sp>
        <p:sp>
          <p:nvSpPr>
            <p:cNvPr id="61472" name="Rectangle 32"/>
            <p:cNvSpPr>
              <a:spLocks noChangeArrowheads="1"/>
            </p:cNvSpPr>
            <p:nvPr/>
          </p:nvSpPr>
          <p:spPr bwMode="auto">
            <a:xfrm>
              <a:off x="2352" y="1872"/>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4</a:t>
              </a:r>
            </a:p>
          </p:txBody>
        </p:sp>
        <p:sp>
          <p:nvSpPr>
            <p:cNvPr id="61473" name="Rectangle 33"/>
            <p:cNvSpPr>
              <a:spLocks noChangeArrowheads="1"/>
            </p:cNvSpPr>
            <p:nvPr/>
          </p:nvSpPr>
          <p:spPr bwMode="auto">
            <a:xfrm>
              <a:off x="1152" y="2496"/>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7</a:t>
              </a:r>
            </a:p>
          </p:txBody>
        </p:sp>
        <p:sp>
          <p:nvSpPr>
            <p:cNvPr id="61474" name="Rectangle 34"/>
            <p:cNvSpPr>
              <a:spLocks noChangeArrowheads="1"/>
            </p:cNvSpPr>
            <p:nvPr/>
          </p:nvSpPr>
          <p:spPr bwMode="auto">
            <a:xfrm>
              <a:off x="1752" y="2496"/>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6</a:t>
              </a:r>
            </a:p>
          </p:txBody>
        </p:sp>
        <p:sp>
          <p:nvSpPr>
            <p:cNvPr id="61475" name="Rectangle 35"/>
            <p:cNvSpPr>
              <a:spLocks noChangeArrowheads="1"/>
            </p:cNvSpPr>
            <p:nvPr/>
          </p:nvSpPr>
          <p:spPr bwMode="auto">
            <a:xfrm>
              <a:off x="2352" y="2496"/>
              <a:ext cx="576" cy="57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chemeClr val="bg1"/>
                  </a:solidFill>
                  <a:latin typeface="Courier New" pitchFamily="49" charset="0"/>
                </a:rPr>
                <a:t>5</a:t>
              </a:r>
            </a:p>
          </p:txBody>
        </p:sp>
      </p:grpSp>
    </p:spTree>
    <p:extLst>
      <p:ext uri="{BB962C8B-B14F-4D97-AF65-F5344CB8AC3E}">
        <p14:creationId xmlns:p14="http://schemas.microsoft.com/office/powerpoint/2010/main" val="245306025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p:cNvSpPr>
            <a:spLocks noGrp="1"/>
          </p:cNvSpPr>
          <p:nvPr>
            <p:ph type="sldNum" sz="quarter" idx="12"/>
          </p:nvPr>
        </p:nvSpPr>
        <p:spPr/>
        <p:txBody>
          <a:bodyPr/>
          <a:lstStyle/>
          <a:p>
            <a:fld id="{EED44392-348D-42B8-8A33-20011BE0A702}" type="slidenum">
              <a:rPr lang="en-US" altLang="en-US"/>
              <a:pPr/>
              <a:t>235</a:t>
            </a:fld>
            <a:endParaRPr lang="en-US" altLang="en-US"/>
          </a:p>
        </p:txBody>
      </p:sp>
      <p:grpSp>
        <p:nvGrpSpPr>
          <p:cNvPr id="62503" name="Group 39"/>
          <p:cNvGrpSpPr>
            <a:grpSpLocks/>
          </p:cNvGrpSpPr>
          <p:nvPr/>
        </p:nvGrpSpPr>
        <p:grpSpPr bwMode="auto">
          <a:xfrm>
            <a:off x="4038600" y="304800"/>
            <a:ext cx="990600" cy="1219200"/>
            <a:chOff x="1296" y="1680"/>
            <a:chExt cx="624" cy="768"/>
          </a:xfrm>
        </p:grpSpPr>
        <p:sp>
          <p:nvSpPr>
            <p:cNvPr id="62477" name="Rectangle 13"/>
            <p:cNvSpPr>
              <a:spLocks noChangeArrowheads="1"/>
            </p:cNvSpPr>
            <p:nvPr/>
          </p:nvSpPr>
          <p:spPr bwMode="auto">
            <a:xfrm>
              <a:off x="1296" y="1680"/>
              <a:ext cx="624" cy="76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a:p>
          </p:txBody>
        </p:sp>
        <p:sp>
          <p:nvSpPr>
            <p:cNvPr id="62479" name="Rectangle 15"/>
            <p:cNvSpPr>
              <a:spLocks noChangeArrowheads="1"/>
            </p:cNvSpPr>
            <p:nvPr/>
          </p:nvSpPr>
          <p:spPr bwMode="auto">
            <a:xfrm>
              <a:off x="1344"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1</a:t>
              </a:r>
            </a:p>
          </p:txBody>
        </p:sp>
        <p:sp>
          <p:nvSpPr>
            <p:cNvPr id="62480" name="Rectangle 16"/>
            <p:cNvSpPr>
              <a:spLocks noChangeArrowheads="1"/>
            </p:cNvSpPr>
            <p:nvPr/>
          </p:nvSpPr>
          <p:spPr bwMode="auto">
            <a:xfrm>
              <a:off x="1536" y="172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2</a:t>
              </a:r>
            </a:p>
          </p:txBody>
        </p:sp>
        <p:sp>
          <p:nvSpPr>
            <p:cNvPr id="62481" name="Rectangle 17"/>
            <p:cNvSpPr>
              <a:spLocks noChangeArrowheads="1"/>
            </p:cNvSpPr>
            <p:nvPr/>
          </p:nvSpPr>
          <p:spPr bwMode="auto">
            <a:xfrm>
              <a:off x="1728"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3</a:t>
              </a:r>
            </a:p>
          </p:txBody>
        </p:sp>
        <p:grpSp>
          <p:nvGrpSpPr>
            <p:cNvPr id="62495" name="Group 31"/>
            <p:cNvGrpSpPr>
              <a:grpSpLocks/>
            </p:cNvGrpSpPr>
            <p:nvPr/>
          </p:nvGrpSpPr>
          <p:grpSpPr bwMode="auto">
            <a:xfrm>
              <a:off x="1296" y="1968"/>
              <a:ext cx="624" cy="192"/>
              <a:chOff x="1296" y="1968"/>
              <a:chExt cx="624" cy="192"/>
            </a:xfrm>
          </p:grpSpPr>
          <p:sp>
            <p:nvSpPr>
              <p:cNvPr id="62487" name="Line 23"/>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8" name="Line 24"/>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494" name="Group 30"/>
            <p:cNvGrpSpPr>
              <a:grpSpLocks/>
            </p:cNvGrpSpPr>
            <p:nvPr/>
          </p:nvGrpSpPr>
          <p:grpSpPr bwMode="auto">
            <a:xfrm>
              <a:off x="1512" y="1680"/>
              <a:ext cx="192" cy="768"/>
              <a:chOff x="1488" y="1680"/>
              <a:chExt cx="192" cy="768"/>
            </a:xfrm>
          </p:grpSpPr>
          <p:sp>
            <p:nvSpPr>
              <p:cNvPr id="62492" name="Line 28"/>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3" name="Line 29"/>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97" name="Rectangle 33"/>
            <p:cNvSpPr>
              <a:spLocks noChangeArrowheads="1"/>
            </p:cNvSpPr>
            <p:nvPr/>
          </p:nvSpPr>
          <p:spPr bwMode="auto">
            <a:xfrm>
              <a:off x="1344"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6</a:t>
              </a:r>
            </a:p>
          </p:txBody>
        </p:sp>
        <p:sp>
          <p:nvSpPr>
            <p:cNvPr id="62498" name="Rectangle 34"/>
            <p:cNvSpPr>
              <a:spLocks noChangeArrowheads="1"/>
            </p:cNvSpPr>
            <p:nvPr/>
          </p:nvSpPr>
          <p:spPr bwMode="auto">
            <a:xfrm>
              <a:off x="1536" y="220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a:latin typeface="Courier New" pitchFamily="49" charset="0"/>
              </a:endParaRPr>
            </a:p>
          </p:txBody>
        </p:sp>
        <p:sp>
          <p:nvSpPr>
            <p:cNvPr id="62499" name="Rectangle 35"/>
            <p:cNvSpPr>
              <a:spLocks noChangeArrowheads="1"/>
            </p:cNvSpPr>
            <p:nvPr/>
          </p:nvSpPr>
          <p:spPr bwMode="auto">
            <a:xfrm>
              <a:off x="1728"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5</a:t>
              </a:r>
            </a:p>
          </p:txBody>
        </p:sp>
        <p:sp>
          <p:nvSpPr>
            <p:cNvPr id="62500" name="Rectangle 36"/>
            <p:cNvSpPr>
              <a:spLocks noChangeArrowheads="1"/>
            </p:cNvSpPr>
            <p:nvPr/>
          </p:nvSpPr>
          <p:spPr bwMode="auto">
            <a:xfrm>
              <a:off x="1344"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7</a:t>
              </a:r>
            </a:p>
          </p:txBody>
        </p:sp>
        <p:sp>
          <p:nvSpPr>
            <p:cNvPr id="62501" name="Rectangle 37"/>
            <p:cNvSpPr>
              <a:spLocks noChangeArrowheads="1"/>
            </p:cNvSpPr>
            <p:nvPr/>
          </p:nvSpPr>
          <p:spPr bwMode="auto">
            <a:xfrm>
              <a:off x="1536" y="196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8</a:t>
              </a:r>
            </a:p>
          </p:txBody>
        </p:sp>
        <p:sp>
          <p:nvSpPr>
            <p:cNvPr id="62502" name="Rectangle 38"/>
            <p:cNvSpPr>
              <a:spLocks noChangeArrowheads="1"/>
            </p:cNvSpPr>
            <p:nvPr/>
          </p:nvSpPr>
          <p:spPr bwMode="auto">
            <a:xfrm>
              <a:off x="1728"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4</a:t>
              </a:r>
            </a:p>
          </p:txBody>
        </p:sp>
      </p:grpSp>
      <p:sp>
        <p:nvSpPr>
          <p:cNvPr id="62573" name="Line 109"/>
          <p:cNvSpPr>
            <a:spLocks noChangeShapeType="1"/>
          </p:cNvSpPr>
          <p:nvPr/>
        </p:nvSpPr>
        <p:spPr bwMode="auto">
          <a:xfrm flipH="1">
            <a:off x="1752600" y="15240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5" name="Line 111"/>
          <p:cNvSpPr>
            <a:spLocks noChangeShapeType="1"/>
          </p:cNvSpPr>
          <p:nvPr/>
        </p:nvSpPr>
        <p:spPr bwMode="auto">
          <a:xfrm>
            <a:off x="4572000" y="16764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7" name="Text Box 113"/>
          <p:cNvSpPr txBox="1">
            <a:spLocks noChangeArrowheads="1"/>
          </p:cNvSpPr>
          <p:nvPr/>
        </p:nvSpPr>
        <p:spPr bwMode="auto">
          <a:xfrm rot="-1410662">
            <a:off x="2117725" y="1608138"/>
            <a:ext cx="67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Signature" pitchFamily="2" charset="0"/>
              </a:rPr>
              <a:t>left</a:t>
            </a:r>
            <a:endParaRPr lang="en-US" altLang="en-US"/>
          </a:p>
        </p:txBody>
      </p:sp>
      <p:sp>
        <p:nvSpPr>
          <p:cNvPr id="62580" name="Text Box 116"/>
          <p:cNvSpPr txBox="1">
            <a:spLocks noChangeArrowheads="1"/>
          </p:cNvSpPr>
          <p:nvPr/>
        </p:nvSpPr>
        <p:spPr bwMode="auto">
          <a:xfrm rot="1385560">
            <a:off x="5848350" y="1482725"/>
            <a:ext cx="5572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Signature" pitchFamily="2" charset="0"/>
              </a:rPr>
              <a:t>up</a:t>
            </a:r>
            <a:endParaRPr lang="en-US" altLang="en-US"/>
          </a:p>
        </p:txBody>
      </p:sp>
      <p:sp>
        <p:nvSpPr>
          <p:cNvPr id="62582" name="Rectangle 118"/>
          <p:cNvSpPr>
            <a:spLocks noGrp="1" noChangeArrowheads="1"/>
          </p:cNvSpPr>
          <p:nvPr>
            <p:ph type="title"/>
          </p:nvPr>
        </p:nvSpPr>
        <p:spPr>
          <a:xfrm>
            <a:off x="609600" y="4648200"/>
            <a:ext cx="7772400" cy="1143000"/>
          </a:xfrm>
          <a:noFill/>
          <a:ln/>
        </p:spPr>
        <p:txBody>
          <a:bodyPr/>
          <a:lstStyle/>
          <a:p>
            <a:r>
              <a:rPr lang="en-US" altLang="en-US"/>
              <a:t>Which move is best?</a:t>
            </a:r>
          </a:p>
        </p:txBody>
      </p:sp>
      <p:sp>
        <p:nvSpPr>
          <p:cNvPr id="62583" name="Line 119"/>
          <p:cNvSpPr>
            <a:spLocks noChangeShapeType="1"/>
          </p:cNvSpPr>
          <p:nvPr/>
        </p:nvSpPr>
        <p:spPr bwMode="auto">
          <a:xfrm>
            <a:off x="5181600" y="16002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4" name="Text Box 120"/>
          <p:cNvSpPr txBox="1">
            <a:spLocks noChangeArrowheads="1"/>
          </p:cNvSpPr>
          <p:nvPr/>
        </p:nvSpPr>
        <p:spPr bwMode="auto">
          <a:xfrm>
            <a:off x="3733800" y="1828800"/>
            <a:ext cx="87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Signature" pitchFamily="2" charset="0"/>
              </a:rPr>
              <a:t>right</a:t>
            </a:r>
          </a:p>
        </p:txBody>
      </p:sp>
      <p:sp>
        <p:nvSpPr>
          <p:cNvPr id="62586" name="Rectangle 122"/>
          <p:cNvSpPr>
            <a:spLocks noChangeArrowheads="1"/>
          </p:cNvSpPr>
          <p:nvPr/>
        </p:nvSpPr>
        <p:spPr bwMode="auto">
          <a:xfrm>
            <a:off x="12954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a:p>
        </p:txBody>
      </p:sp>
      <p:sp>
        <p:nvSpPr>
          <p:cNvPr id="62587" name="Rectangle 123"/>
          <p:cNvSpPr>
            <a:spLocks noChangeArrowheads="1"/>
          </p:cNvSpPr>
          <p:nvPr/>
        </p:nvSpPr>
        <p:spPr bwMode="auto">
          <a:xfrm>
            <a:off x="1371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1</a:t>
            </a:r>
          </a:p>
        </p:txBody>
      </p:sp>
      <p:sp>
        <p:nvSpPr>
          <p:cNvPr id="62588" name="Rectangle 124"/>
          <p:cNvSpPr>
            <a:spLocks noChangeArrowheads="1"/>
          </p:cNvSpPr>
          <p:nvPr/>
        </p:nvSpPr>
        <p:spPr bwMode="auto">
          <a:xfrm>
            <a:off x="16764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2</a:t>
            </a:r>
          </a:p>
        </p:txBody>
      </p:sp>
      <p:sp>
        <p:nvSpPr>
          <p:cNvPr id="62589" name="Rectangle 125"/>
          <p:cNvSpPr>
            <a:spLocks noChangeArrowheads="1"/>
          </p:cNvSpPr>
          <p:nvPr/>
        </p:nvSpPr>
        <p:spPr bwMode="auto">
          <a:xfrm>
            <a:off x="19812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3</a:t>
            </a:r>
          </a:p>
        </p:txBody>
      </p:sp>
      <p:grpSp>
        <p:nvGrpSpPr>
          <p:cNvPr id="62590" name="Group 126"/>
          <p:cNvGrpSpPr>
            <a:grpSpLocks/>
          </p:cNvGrpSpPr>
          <p:nvPr/>
        </p:nvGrpSpPr>
        <p:grpSpPr bwMode="auto">
          <a:xfrm>
            <a:off x="1295400" y="3200400"/>
            <a:ext cx="990600" cy="304800"/>
            <a:chOff x="1296" y="1968"/>
            <a:chExt cx="624" cy="192"/>
          </a:xfrm>
        </p:grpSpPr>
        <p:sp>
          <p:nvSpPr>
            <p:cNvPr id="62591" name="Line 127"/>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2" name="Line 128"/>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593" name="Group 129"/>
          <p:cNvGrpSpPr>
            <a:grpSpLocks/>
          </p:cNvGrpSpPr>
          <p:nvPr/>
        </p:nvGrpSpPr>
        <p:grpSpPr bwMode="auto">
          <a:xfrm>
            <a:off x="1638300" y="2743200"/>
            <a:ext cx="304800" cy="1219200"/>
            <a:chOff x="1488" y="1680"/>
            <a:chExt cx="192" cy="768"/>
          </a:xfrm>
        </p:grpSpPr>
        <p:sp>
          <p:nvSpPr>
            <p:cNvPr id="62594" name="Line 130"/>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5" name="Line 131"/>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96" name="Rectangle 132"/>
          <p:cNvSpPr>
            <a:spLocks noChangeArrowheads="1"/>
          </p:cNvSpPr>
          <p:nvPr/>
        </p:nvSpPr>
        <p:spPr bwMode="auto">
          <a:xfrm>
            <a:off x="1371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 </a:t>
            </a:r>
          </a:p>
        </p:txBody>
      </p:sp>
      <p:sp>
        <p:nvSpPr>
          <p:cNvPr id="62597" name="Rectangle 133"/>
          <p:cNvSpPr>
            <a:spLocks noChangeArrowheads="1"/>
          </p:cNvSpPr>
          <p:nvPr/>
        </p:nvSpPr>
        <p:spPr bwMode="auto">
          <a:xfrm>
            <a:off x="16764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a:latin typeface="Courier New" pitchFamily="49" charset="0"/>
            </a:endParaRPr>
          </a:p>
        </p:txBody>
      </p:sp>
      <p:sp>
        <p:nvSpPr>
          <p:cNvPr id="62598" name="Rectangle 134"/>
          <p:cNvSpPr>
            <a:spLocks noChangeArrowheads="1"/>
          </p:cNvSpPr>
          <p:nvPr/>
        </p:nvSpPr>
        <p:spPr bwMode="auto">
          <a:xfrm>
            <a:off x="19812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5</a:t>
            </a:r>
          </a:p>
        </p:txBody>
      </p:sp>
      <p:sp>
        <p:nvSpPr>
          <p:cNvPr id="62599" name="Rectangle 135"/>
          <p:cNvSpPr>
            <a:spLocks noChangeArrowheads="1"/>
          </p:cNvSpPr>
          <p:nvPr/>
        </p:nvSpPr>
        <p:spPr bwMode="auto">
          <a:xfrm>
            <a:off x="1371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7</a:t>
            </a:r>
          </a:p>
        </p:txBody>
      </p:sp>
      <p:sp>
        <p:nvSpPr>
          <p:cNvPr id="62600" name="Rectangle 136"/>
          <p:cNvSpPr>
            <a:spLocks noChangeArrowheads="1"/>
          </p:cNvSpPr>
          <p:nvPr/>
        </p:nvSpPr>
        <p:spPr bwMode="auto">
          <a:xfrm>
            <a:off x="16764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8</a:t>
            </a:r>
          </a:p>
        </p:txBody>
      </p:sp>
      <p:sp>
        <p:nvSpPr>
          <p:cNvPr id="62601" name="Rectangle 137"/>
          <p:cNvSpPr>
            <a:spLocks noChangeArrowheads="1"/>
          </p:cNvSpPr>
          <p:nvPr/>
        </p:nvSpPr>
        <p:spPr bwMode="auto">
          <a:xfrm>
            <a:off x="19812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4</a:t>
            </a:r>
          </a:p>
        </p:txBody>
      </p:sp>
      <p:sp>
        <p:nvSpPr>
          <p:cNvPr id="62603" name="Rectangle 139"/>
          <p:cNvSpPr>
            <a:spLocks noChangeArrowheads="1"/>
          </p:cNvSpPr>
          <p:nvPr/>
        </p:nvSpPr>
        <p:spPr bwMode="auto">
          <a:xfrm>
            <a:off x="40386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a:p>
        </p:txBody>
      </p:sp>
      <p:sp>
        <p:nvSpPr>
          <p:cNvPr id="62604" name="Rectangle 140"/>
          <p:cNvSpPr>
            <a:spLocks noChangeArrowheads="1"/>
          </p:cNvSpPr>
          <p:nvPr/>
        </p:nvSpPr>
        <p:spPr bwMode="auto">
          <a:xfrm>
            <a:off x="41148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1</a:t>
            </a:r>
          </a:p>
        </p:txBody>
      </p:sp>
      <p:sp>
        <p:nvSpPr>
          <p:cNvPr id="62605" name="Rectangle 141"/>
          <p:cNvSpPr>
            <a:spLocks noChangeArrowheads="1"/>
          </p:cNvSpPr>
          <p:nvPr/>
        </p:nvSpPr>
        <p:spPr bwMode="auto">
          <a:xfrm>
            <a:off x="44196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2</a:t>
            </a:r>
          </a:p>
        </p:txBody>
      </p:sp>
      <p:sp>
        <p:nvSpPr>
          <p:cNvPr id="62606" name="Rectangle 142"/>
          <p:cNvSpPr>
            <a:spLocks noChangeArrowheads="1"/>
          </p:cNvSpPr>
          <p:nvPr/>
        </p:nvSpPr>
        <p:spPr bwMode="auto">
          <a:xfrm>
            <a:off x="47244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3</a:t>
            </a:r>
          </a:p>
        </p:txBody>
      </p:sp>
      <p:grpSp>
        <p:nvGrpSpPr>
          <p:cNvPr id="62607" name="Group 143"/>
          <p:cNvGrpSpPr>
            <a:grpSpLocks/>
          </p:cNvGrpSpPr>
          <p:nvPr/>
        </p:nvGrpSpPr>
        <p:grpSpPr bwMode="auto">
          <a:xfrm>
            <a:off x="4038600" y="3200400"/>
            <a:ext cx="990600" cy="304800"/>
            <a:chOff x="1296" y="1968"/>
            <a:chExt cx="624" cy="192"/>
          </a:xfrm>
        </p:grpSpPr>
        <p:sp>
          <p:nvSpPr>
            <p:cNvPr id="62608" name="Line 144"/>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9" name="Line 145"/>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610" name="Group 146"/>
          <p:cNvGrpSpPr>
            <a:grpSpLocks/>
          </p:cNvGrpSpPr>
          <p:nvPr/>
        </p:nvGrpSpPr>
        <p:grpSpPr bwMode="auto">
          <a:xfrm>
            <a:off x="4381500" y="2743200"/>
            <a:ext cx="304800" cy="1219200"/>
            <a:chOff x="1488" y="1680"/>
            <a:chExt cx="192" cy="768"/>
          </a:xfrm>
        </p:grpSpPr>
        <p:sp>
          <p:nvSpPr>
            <p:cNvPr id="62611" name="Line 147"/>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2" name="Line 148"/>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13" name="Rectangle 149"/>
          <p:cNvSpPr>
            <a:spLocks noChangeArrowheads="1"/>
          </p:cNvSpPr>
          <p:nvPr/>
        </p:nvSpPr>
        <p:spPr bwMode="auto">
          <a:xfrm>
            <a:off x="41148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6</a:t>
            </a:r>
          </a:p>
        </p:txBody>
      </p:sp>
      <p:sp>
        <p:nvSpPr>
          <p:cNvPr id="62614" name="Rectangle 150"/>
          <p:cNvSpPr>
            <a:spLocks noChangeArrowheads="1"/>
          </p:cNvSpPr>
          <p:nvPr/>
        </p:nvSpPr>
        <p:spPr bwMode="auto">
          <a:xfrm>
            <a:off x="44196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a:latin typeface="Courier New" pitchFamily="49" charset="0"/>
            </a:endParaRPr>
          </a:p>
        </p:txBody>
      </p:sp>
      <p:sp>
        <p:nvSpPr>
          <p:cNvPr id="62615" name="Rectangle 151"/>
          <p:cNvSpPr>
            <a:spLocks noChangeArrowheads="1"/>
          </p:cNvSpPr>
          <p:nvPr/>
        </p:nvSpPr>
        <p:spPr bwMode="auto">
          <a:xfrm>
            <a:off x="4419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5</a:t>
            </a:r>
          </a:p>
        </p:txBody>
      </p:sp>
      <p:sp>
        <p:nvSpPr>
          <p:cNvPr id="62616" name="Rectangle 152"/>
          <p:cNvSpPr>
            <a:spLocks noChangeArrowheads="1"/>
          </p:cNvSpPr>
          <p:nvPr/>
        </p:nvSpPr>
        <p:spPr bwMode="auto">
          <a:xfrm>
            <a:off x="41148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7</a:t>
            </a:r>
          </a:p>
        </p:txBody>
      </p:sp>
      <p:sp>
        <p:nvSpPr>
          <p:cNvPr id="62617" name="Rectangle 153"/>
          <p:cNvSpPr>
            <a:spLocks noChangeArrowheads="1"/>
          </p:cNvSpPr>
          <p:nvPr/>
        </p:nvSpPr>
        <p:spPr bwMode="auto">
          <a:xfrm>
            <a:off x="44196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8</a:t>
            </a:r>
          </a:p>
        </p:txBody>
      </p:sp>
      <p:sp>
        <p:nvSpPr>
          <p:cNvPr id="62618" name="Rectangle 154"/>
          <p:cNvSpPr>
            <a:spLocks noChangeArrowheads="1"/>
          </p:cNvSpPr>
          <p:nvPr/>
        </p:nvSpPr>
        <p:spPr bwMode="auto">
          <a:xfrm>
            <a:off x="47244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4</a:t>
            </a:r>
          </a:p>
        </p:txBody>
      </p:sp>
      <p:sp>
        <p:nvSpPr>
          <p:cNvPr id="62620" name="Rectangle 156"/>
          <p:cNvSpPr>
            <a:spLocks noChangeArrowheads="1"/>
          </p:cNvSpPr>
          <p:nvPr/>
        </p:nvSpPr>
        <p:spPr bwMode="auto">
          <a:xfrm>
            <a:off x="67818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a:p>
        </p:txBody>
      </p:sp>
      <p:sp>
        <p:nvSpPr>
          <p:cNvPr id="62621" name="Rectangle 157"/>
          <p:cNvSpPr>
            <a:spLocks noChangeArrowheads="1"/>
          </p:cNvSpPr>
          <p:nvPr/>
        </p:nvSpPr>
        <p:spPr bwMode="auto">
          <a:xfrm>
            <a:off x="68580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1</a:t>
            </a:r>
          </a:p>
        </p:txBody>
      </p:sp>
      <p:sp>
        <p:nvSpPr>
          <p:cNvPr id="62622" name="Rectangle 158"/>
          <p:cNvSpPr>
            <a:spLocks noChangeArrowheads="1"/>
          </p:cNvSpPr>
          <p:nvPr/>
        </p:nvSpPr>
        <p:spPr bwMode="auto">
          <a:xfrm>
            <a:off x="71628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2</a:t>
            </a:r>
          </a:p>
        </p:txBody>
      </p:sp>
      <p:sp>
        <p:nvSpPr>
          <p:cNvPr id="62623" name="Rectangle 159"/>
          <p:cNvSpPr>
            <a:spLocks noChangeArrowheads="1"/>
          </p:cNvSpPr>
          <p:nvPr/>
        </p:nvSpPr>
        <p:spPr bwMode="auto">
          <a:xfrm>
            <a:off x="7467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3</a:t>
            </a:r>
          </a:p>
        </p:txBody>
      </p:sp>
      <p:grpSp>
        <p:nvGrpSpPr>
          <p:cNvPr id="62624" name="Group 160"/>
          <p:cNvGrpSpPr>
            <a:grpSpLocks/>
          </p:cNvGrpSpPr>
          <p:nvPr/>
        </p:nvGrpSpPr>
        <p:grpSpPr bwMode="auto">
          <a:xfrm>
            <a:off x="6781800" y="3200400"/>
            <a:ext cx="990600" cy="304800"/>
            <a:chOff x="1296" y="1968"/>
            <a:chExt cx="624" cy="192"/>
          </a:xfrm>
        </p:grpSpPr>
        <p:sp>
          <p:nvSpPr>
            <p:cNvPr id="62625" name="Line 161"/>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6" name="Line 162"/>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627" name="Group 163"/>
          <p:cNvGrpSpPr>
            <a:grpSpLocks/>
          </p:cNvGrpSpPr>
          <p:nvPr/>
        </p:nvGrpSpPr>
        <p:grpSpPr bwMode="auto">
          <a:xfrm>
            <a:off x="7124700" y="2743200"/>
            <a:ext cx="304800" cy="1219200"/>
            <a:chOff x="1488" y="1680"/>
            <a:chExt cx="192" cy="768"/>
          </a:xfrm>
        </p:grpSpPr>
        <p:sp>
          <p:nvSpPr>
            <p:cNvPr id="62628" name="Line 164"/>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9" name="Line 165"/>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30" name="Rectangle 166"/>
          <p:cNvSpPr>
            <a:spLocks noChangeArrowheads="1"/>
          </p:cNvSpPr>
          <p:nvPr/>
        </p:nvSpPr>
        <p:spPr bwMode="auto">
          <a:xfrm>
            <a:off x="68580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6</a:t>
            </a:r>
          </a:p>
        </p:txBody>
      </p:sp>
      <p:sp>
        <p:nvSpPr>
          <p:cNvPr id="62631" name="Rectangle 167"/>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a:latin typeface="Courier New" pitchFamily="49" charset="0"/>
            </a:endParaRPr>
          </a:p>
        </p:txBody>
      </p:sp>
      <p:sp>
        <p:nvSpPr>
          <p:cNvPr id="62632" name="Rectangle 168"/>
          <p:cNvSpPr>
            <a:spLocks noChangeArrowheads="1"/>
          </p:cNvSpPr>
          <p:nvPr/>
        </p:nvSpPr>
        <p:spPr bwMode="auto">
          <a:xfrm>
            <a:off x="7467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5</a:t>
            </a:r>
          </a:p>
        </p:txBody>
      </p:sp>
      <p:sp>
        <p:nvSpPr>
          <p:cNvPr id="62633" name="Rectangle 169"/>
          <p:cNvSpPr>
            <a:spLocks noChangeArrowheads="1"/>
          </p:cNvSpPr>
          <p:nvPr/>
        </p:nvSpPr>
        <p:spPr bwMode="auto">
          <a:xfrm>
            <a:off x="68580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7</a:t>
            </a:r>
          </a:p>
        </p:txBody>
      </p:sp>
      <p:sp>
        <p:nvSpPr>
          <p:cNvPr id="62634" name="Rectangle 170"/>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8</a:t>
            </a:r>
          </a:p>
        </p:txBody>
      </p:sp>
      <p:sp>
        <p:nvSpPr>
          <p:cNvPr id="62635" name="Rectangle 171"/>
          <p:cNvSpPr>
            <a:spLocks noChangeArrowheads="1"/>
          </p:cNvSpPr>
          <p:nvPr/>
        </p:nvSpPr>
        <p:spPr bwMode="auto">
          <a:xfrm>
            <a:off x="7467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4</a:t>
            </a:r>
          </a:p>
        </p:txBody>
      </p:sp>
      <p:sp>
        <p:nvSpPr>
          <p:cNvPr id="62636" name="Rectangle 172"/>
          <p:cNvSpPr>
            <a:spLocks noChangeArrowheads="1"/>
          </p:cNvSpPr>
          <p:nvPr/>
        </p:nvSpPr>
        <p:spPr bwMode="auto">
          <a:xfrm>
            <a:off x="16764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latin typeface="Courier New" pitchFamily="49" charset="0"/>
              </a:rPr>
              <a:t>6</a:t>
            </a:r>
          </a:p>
        </p:txBody>
      </p:sp>
      <p:sp>
        <p:nvSpPr>
          <p:cNvPr id="62637" name="Rectangle 173"/>
          <p:cNvSpPr>
            <a:spLocks noChangeArrowheads="1"/>
          </p:cNvSpPr>
          <p:nvPr/>
        </p:nvSpPr>
        <p:spPr bwMode="auto">
          <a:xfrm>
            <a:off x="381000" y="304800"/>
            <a:ext cx="990600" cy="121920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a:p>
        </p:txBody>
      </p:sp>
      <p:sp>
        <p:nvSpPr>
          <p:cNvPr id="62638" name="Rectangle 174"/>
          <p:cNvSpPr>
            <a:spLocks noChangeArrowheads="1"/>
          </p:cNvSpPr>
          <p:nvPr/>
        </p:nvSpPr>
        <p:spPr bwMode="auto">
          <a:xfrm>
            <a:off x="4572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1</a:t>
            </a:r>
          </a:p>
        </p:txBody>
      </p:sp>
      <p:sp>
        <p:nvSpPr>
          <p:cNvPr id="62639" name="Rectangle 175"/>
          <p:cNvSpPr>
            <a:spLocks noChangeArrowheads="1"/>
          </p:cNvSpPr>
          <p:nvPr/>
        </p:nvSpPr>
        <p:spPr bwMode="auto">
          <a:xfrm>
            <a:off x="762000" y="381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2</a:t>
            </a:r>
          </a:p>
        </p:txBody>
      </p:sp>
      <p:sp>
        <p:nvSpPr>
          <p:cNvPr id="62640" name="Rectangle 176"/>
          <p:cNvSpPr>
            <a:spLocks noChangeArrowheads="1"/>
          </p:cNvSpPr>
          <p:nvPr/>
        </p:nvSpPr>
        <p:spPr bwMode="auto">
          <a:xfrm>
            <a:off x="10668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3</a:t>
            </a:r>
          </a:p>
        </p:txBody>
      </p:sp>
      <p:grpSp>
        <p:nvGrpSpPr>
          <p:cNvPr id="62641" name="Group 177"/>
          <p:cNvGrpSpPr>
            <a:grpSpLocks/>
          </p:cNvGrpSpPr>
          <p:nvPr/>
        </p:nvGrpSpPr>
        <p:grpSpPr bwMode="auto">
          <a:xfrm>
            <a:off x="381000" y="762000"/>
            <a:ext cx="990600" cy="304800"/>
            <a:chOff x="1296" y="1968"/>
            <a:chExt cx="624" cy="192"/>
          </a:xfrm>
        </p:grpSpPr>
        <p:sp>
          <p:nvSpPr>
            <p:cNvPr id="62642" name="Line 178"/>
            <p:cNvSpPr>
              <a:spLocks noChangeShapeType="1"/>
            </p:cNvSpPr>
            <p:nvPr/>
          </p:nvSpPr>
          <p:spPr bwMode="auto">
            <a:xfrm>
              <a:off x="1296" y="1968"/>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3" name="Line 179"/>
            <p:cNvSpPr>
              <a:spLocks noChangeShapeType="1"/>
            </p:cNvSpPr>
            <p:nvPr/>
          </p:nvSpPr>
          <p:spPr bwMode="auto">
            <a:xfrm>
              <a:off x="1296" y="2160"/>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644" name="Group 180"/>
          <p:cNvGrpSpPr>
            <a:grpSpLocks/>
          </p:cNvGrpSpPr>
          <p:nvPr/>
        </p:nvGrpSpPr>
        <p:grpSpPr bwMode="auto">
          <a:xfrm>
            <a:off x="723900" y="304800"/>
            <a:ext cx="304800" cy="1219200"/>
            <a:chOff x="1488" y="1680"/>
            <a:chExt cx="192" cy="768"/>
          </a:xfrm>
        </p:grpSpPr>
        <p:sp>
          <p:nvSpPr>
            <p:cNvPr id="62645" name="Line 181"/>
            <p:cNvSpPr>
              <a:spLocks noChangeShapeType="1"/>
            </p:cNvSpPr>
            <p:nvPr/>
          </p:nvSpPr>
          <p:spPr bwMode="auto">
            <a:xfrm rot="-5400000">
              <a:off x="1296"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6" name="Line 182"/>
            <p:cNvSpPr>
              <a:spLocks noChangeShapeType="1"/>
            </p:cNvSpPr>
            <p:nvPr/>
          </p:nvSpPr>
          <p:spPr bwMode="auto">
            <a:xfrm rot="-5400000">
              <a:off x="1104"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47" name="Rectangle 183"/>
          <p:cNvSpPr>
            <a:spLocks noChangeArrowheads="1"/>
          </p:cNvSpPr>
          <p:nvPr/>
        </p:nvSpPr>
        <p:spPr bwMode="auto">
          <a:xfrm>
            <a:off x="4572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7</a:t>
            </a:r>
          </a:p>
        </p:txBody>
      </p:sp>
      <p:sp>
        <p:nvSpPr>
          <p:cNvPr id="62648" name="Rectangle 184"/>
          <p:cNvSpPr>
            <a:spLocks noChangeArrowheads="1"/>
          </p:cNvSpPr>
          <p:nvPr/>
        </p:nvSpPr>
        <p:spPr bwMode="auto">
          <a:xfrm>
            <a:off x="762000" y="1143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6</a:t>
            </a:r>
          </a:p>
        </p:txBody>
      </p:sp>
      <p:sp>
        <p:nvSpPr>
          <p:cNvPr id="62649" name="Rectangle 185"/>
          <p:cNvSpPr>
            <a:spLocks noChangeArrowheads="1"/>
          </p:cNvSpPr>
          <p:nvPr/>
        </p:nvSpPr>
        <p:spPr bwMode="auto">
          <a:xfrm>
            <a:off x="10668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5</a:t>
            </a:r>
          </a:p>
        </p:txBody>
      </p:sp>
      <p:sp>
        <p:nvSpPr>
          <p:cNvPr id="62650" name="Rectangle 186"/>
          <p:cNvSpPr>
            <a:spLocks noChangeArrowheads="1"/>
          </p:cNvSpPr>
          <p:nvPr/>
        </p:nvSpPr>
        <p:spPr bwMode="auto">
          <a:xfrm>
            <a:off x="4572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8</a:t>
            </a:r>
          </a:p>
        </p:txBody>
      </p:sp>
      <p:sp>
        <p:nvSpPr>
          <p:cNvPr id="62651" name="Rectangle 187"/>
          <p:cNvSpPr>
            <a:spLocks noChangeArrowheads="1"/>
          </p:cNvSpPr>
          <p:nvPr/>
        </p:nvSpPr>
        <p:spPr bwMode="auto">
          <a:xfrm>
            <a:off x="762000" y="762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 </a:t>
            </a:r>
          </a:p>
        </p:txBody>
      </p:sp>
      <p:sp>
        <p:nvSpPr>
          <p:cNvPr id="62652" name="Rectangle 188"/>
          <p:cNvSpPr>
            <a:spLocks noChangeArrowheads="1"/>
          </p:cNvSpPr>
          <p:nvPr/>
        </p:nvSpPr>
        <p:spPr bwMode="auto">
          <a:xfrm>
            <a:off x="10668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Courier New" pitchFamily="49" charset="0"/>
              </a:rPr>
              <a:t>4</a:t>
            </a:r>
          </a:p>
        </p:txBody>
      </p:sp>
      <p:sp>
        <p:nvSpPr>
          <p:cNvPr id="62653" name="Text Box 189"/>
          <p:cNvSpPr txBox="1">
            <a:spLocks noChangeArrowheads="1"/>
          </p:cNvSpPr>
          <p:nvPr/>
        </p:nvSpPr>
        <p:spPr bwMode="auto">
          <a:xfrm>
            <a:off x="1736725" y="26987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2"/>
                </a:solidFill>
              </a:rPr>
              <a:t>GOAL</a:t>
            </a:r>
          </a:p>
        </p:txBody>
      </p:sp>
      <p:sp>
        <p:nvSpPr>
          <p:cNvPr id="62654" name="Freeform 190"/>
          <p:cNvSpPr>
            <a:spLocks/>
          </p:cNvSpPr>
          <p:nvPr/>
        </p:nvSpPr>
        <p:spPr bwMode="auto">
          <a:xfrm>
            <a:off x="1524000" y="685800"/>
            <a:ext cx="1066800" cy="304800"/>
          </a:xfrm>
          <a:custGeom>
            <a:avLst/>
            <a:gdLst>
              <a:gd name="T0" fmla="*/ 336 w 392"/>
              <a:gd name="T1" fmla="*/ 0 h 280"/>
              <a:gd name="T2" fmla="*/ 336 w 392"/>
              <a:gd name="T3" fmla="*/ 240 h 280"/>
              <a:gd name="T4" fmla="*/ 0 w 392"/>
              <a:gd name="T5" fmla="*/ 240 h 280"/>
            </a:gdLst>
            <a:ahLst/>
            <a:cxnLst>
              <a:cxn ang="0">
                <a:pos x="T0" y="T1"/>
              </a:cxn>
              <a:cxn ang="0">
                <a:pos x="T2" y="T3"/>
              </a:cxn>
              <a:cxn ang="0">
                <a:pos x="T4" y="T5"/>
              </a:cxn>
            </a:cxnLst>
            <a:rect l="0" t="0" r="r" b="b"/>
            <a:pathLst>
              <a:path w="392" h="280">
                <a:moveTo>
                  <a:pt x="336" y="0"/>
                </a:moveTo>
                <a:cubicBezTo>
                  <a:pt x="364" y="100"/>
                  <a:pt x="392" y="200"/>
                  <a:pt x="336" y="240"/>
                </a:cubicBezTo>
                <a:cubicBezTo>
                  <a:pt x="280" y="280"/>
                  <a:pt x="140" y="260"/>
                  <a:pt x="0" y="240"/>
                </a:cubicBez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6395853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A97029-9CC1-4DB7-8454-4F67B39D0381}" type="slidenum">
              <a:rPr lang="en-US" altLang="en-US"/>
              <a:pPr/>
              <a:t>236</a:t>
            </a:fld>
            <a:endParaRPr lang="en-US" altLang="en-US"/>
          </a:p>
        </p:txBody>
      </p:sp>
      <p:sp>
        <p:nvSpPr>
          <p:cNvPr id="64514" name="Rectangle 2"/>
          <p:cNvSpPr>
            <a:spLocks noGrp="1" noChangeArrowheads="1"/>
          </p:cNvSpPr>
          <p:nvPr>
            <p:ph type="title"/>
          </p:nvPr>
        </p:nvSpPr>
        <p:spPr/>
        <p:txBody>
          <a:bodyPr/>
          <a:lstStyle/>
          <a:p>
            <a:r>
              <a:rPr lang="en-US" altLang="en-US"/>
              <a:t>8 Puzzle Heuristics</a:t>
            </a:r>
          </a:p>
        </p:txBody>
      </p:sp>
      <p:sp>
        <p:nvSpPr>
          <p:cNvPr id="64515" name="Rectangle 3"/>
          <p:cNvSpPr>
            <a:spLocks noGrp="1" noChangeArrowheads="1"/>
          </p:cNvSpPr>
          <p:nvPr>
            <p:ph type="body" idx="1"/>
          </p:nvPr>
        </p:nvSpPr>
        <p:spPr/>
        <p:txBody>
          <a:bodyPr/>
          <a:lstStyle/>
          <a:p>
            <a:r>
              <a:rPr lang="en-US" altLang="en-US" dirty="0"/>
              <a:t>Blind search techniques </a:t>
            </a:r>
            <a:r>
              <a:rPr lang="en-US" altLang="en-US" dirty="0" smtClean="0"/>
              <a:t>use </a:t>
            </a:r>
            <a:r>
              <a:rPr lang="en-US" altLang="en-US" dirty="0"/>
              <a:t>an arbitrary ordering (priority) of operations.</a:t>
            </a:r>
          </a:p>
          <a:p>
            <a:r>
              <a:rPr lang="en-US" altLang="en-US" dirty="0"/>
              <a:t>Heuristic search techniques make use of domain specific information - a heuristic.</a:t>
            </a:r>
          </a:p>
          <a:p>
            <a:r>
              <a:rPr lang="en-US" altLang="en-US" dirty="0"/>
              <a:t>What </a:t>
            </a:r>
            <a:r>
              <a:rPr lang="en-US" altLang="en-US" dirty="0" err="1"/>
              <a:t>heurisitic</a:t>
            </a:r>
            <a:r>
              <a:rPr lang="en-US" altLang="en-US" dirty="0"/>
              <a:t>(s) can we use to decide which 8-puzzle move is “best” (worth considering first).</a:t>
            </a:r>
          </a:p>
        </p:txBody>
      </p:sp>
    </p:spTree>
    <p:extLst>
      <p:ext uri="{BB962C8B-B14F-4D97-AF65-F5344CB8AC3E}">
        <p14:creationId xmlns:p14="http://schemas.microsoft.com/office/powerpoint/2010/main" val="36502307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F21302-9AEB-4182-A11D-FC376D0DB395}" type="slidenum">
              <a:rPr lang="en-US" altLang="en-US"/>
              <a:pPr/>
              <a:t>237</a:t>
            </a:fld>
            <a:endParaRPr lang="en-US" altLang="en-US"/>
          </a:p>
        </p:txBody>
      </p:sp>
      <p:sp>
        <p:nvSpPr>
          <p:cNvPr id="65538" name="Rectangle 2"/>
          <p:cNvSpPr>
            <a:spLocks noGrp="1" noChangeArrowheads="1"/>
          </p:cNvSpPr>
          <p:nvPr>
            <p:ph type="title"/>
          </p:nvPr>
        </p:nvSpPr>
        <p:spPr/>
        <p:txBody>
          <a:bodyPr/>
          <a:lstStyle/>
          <a:p>
            <a:r>
              <a:rPr lang="en-US" altLang="en-US"/>
              <a:t>8 Puzzle Heuristics</a:t>
            </a:r>
          </a:p>
        </p:txBody>
      </p:sp>
      <p:sp>
        <p:nvSpPr>
          <p:cNvPr id="65539" name="Rectangle 3"/>
          <p:cNvSpPr>
            <a:spLocks noGrp="1" noChangeArrowheads="1"/>
          </p:cNvSpPr>
          <p:nvPr>
            <p:ph type="body" idx="1"/>
          </p:nvPr>
        </p:nvSpPr>
        <p:spPr/>
        <p:txBody>
          <a:bodyPr/>
          <a:lstStyle/>
          <a:p>
            <a:r>
              <a:rPr lang="en-US" altLang="en-US"/>
              <a:t>For now - we just want to establish some ordering to the possible moves (the values of our heuristic does not matter as long as it ranks the moves).</a:t>
            </a:r>
          </a:p>
          <a:p>
            <a:r>
              <a:rPr lang="en-US" altLang="en-US"/>
              <a:t>Later - we will worry about the actual values returned by the heuristic function.</a:t>
            </a:r>
          </a:p>
        </p:txBody>
      </p:sp>
    </p:spTree>
    <p:extLst>
      <p:ext uri="{BB962C8B-B14F-4D97-AF65-F5344CB8AC3E}">
        <p14:creationId xmlns:p14="http://schemas.microsoft.com/office/powerpoint/2010/main" val="373688018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A7F740-9511-4D69-8A0E-D046BA7AAAE4}" type="slidenum">
              <a:rPr lang="en-US" altLang="en-US"/>
              <a:pPr/>
              <a:t>238</a:t>
            </a:fld>
            <a:endParaRPr lang="en-US" altLang="en-US" dirty="0"/>
          </a:p>
        </p:txBody>
      </p:sp>
      <p:sp>
        <p:nvSpPr>
          <p:cNvPr id="66562" name="Rectangle 2"/>
          <p:cNvSpPr>
            <a:spLocks noGrp="1" noChangeArrowheads="1"/>
          </p:cNvSpPr>
          <p:nvPr>
            <p:ph type="title"/>
          </p:nvPr>
        </p:nvSpPr>
        <p:spPr/>
        <p:txBody>
          <a:bodyPr/>
          <a:lstStyle/>
          <a:p>
            <a:r>
              <a:rPr lang="en-US" altLang="en-US" dirty="0"/>
              <a:t>A Simple 8-puzzle heuristic</a:t>
            </a:r>
          </a:p>
        </p:txBody>
      </p:sp>
      <p:sp>
        <p:nvSpPr>
          <p:cNvPr id="66563" name="Rectangle 3"/>
          <p:cNvSpPr>
            <a:spLocks noGrp="1" noChangeArrowheads="1"/>
          </p:cNvSpPr>
          <p:nvPr>
            <p:ph type="body" idx="1"/>
          </p:nvPr>
        </p:nvSpPr>
        <p:spPr/>
        <p:txBody>
          <a:bodyPr/>
          <a:lstStyle/>
          <a:p>
            <a:r>
              <a:rPr lang="en-US" altLang="en-US" dirty="0"/>
              <a:t>Number of tiles in the correct position.</a:t>
            </a:r>
          </a:p>
          <a:p>
            <a:pPr lvl="1"/>
            <a:r>
              <a:rPr lang="en-US" altLang="en-US" dirty="0"/>
              <a:t>The higher the number the better.</a:t>
            </a:r>
          </a:p>
          <a:p>
            <a:pPr lvl="1"/>
            <a:r>
              <a:rPr lang="en-US" altLang="en-US" dirty="0"/>
              <a:t>Easy to compute (fast and takes little memory).</a:t>
            </a:r>
          </a:p>
          <a:p>
            <a:pPr lvl="1"/>
            <a:r>
              <a:rPr lang="en-US" altLang="en-US" dirty="0"/>
              <a:t>Probably the simplest possible heuristic.</a:t>
            </a:r>
          </a:p>
          <a:p>
            <a:endParaRPr lang="en-US" altLang="en-US" dirty="0"/>
          </a:p>
        </p:txBody>
      </p:sp>
    </p:spTree>
    <p:extLst>
      <p:ext uri="{BB962C8B-B14F-4D97-AF65-F5344CB8AC3E}">
        <p14:creationId xmlns:p14="http://schemas.microsoft.com/office/powerpoint/2010/main" val="142717598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4EE71-7999-440E-9EB1-C0EBA86B4128}" type="slidenum">
              <a:rPr lang="en-US" altLang="en-US"/>
              <a:pPr/>
              <a:t>239</a:t>
            </a:fld>
            <a:endParaRPr lang="en-US" altLang="en-US" dirty="0"/>
          </a:p>
        </p:txBody>
      </p:sp>
      <p:sp>
        <p:nvSpPr>
          <p:cNvPr id="70658" name="Rectangle 2"/>
          <p:cNvSpPr>
            <a:spLocks noGrp="1" noChangeArrowheads="1"/>
          </p:cNvSpPr>
          <p:nvPr>
            <p:ph type="title"/>
          </p:nvPr>
        </p:nvSpPr>
        <p:spPr/>
        <p:txBody>
          <a:bodyPr/>
          <a:lstStyle/>
          <a:p>
            <a:r>
              <a:rPr lang="en-US" altLang="en-US" dirty="0"/>
              <a:t>Another approach</a:t>
            </a:r>
          </a:p>
        </p:txBody>
      </p:sp>
      <p:sp>
        <p:nvSpPr>
          <p:cNvPr id="70659" name="Rectangle 3"/>
          <p:cNvSpPr>
            <a:spLocks noGrp="1" noChangeArrowheads="1"/>
          </p:cNvSpPr>
          <p:nvPr>
            <p:ph type="body" idx="1"/>
          </p:nvPr>
        </p:nvSpPr>
        <p:spPr/>
        <p:txBody>
          <a:bodyPr>
            <a:normAutofit lnSpcReduction="10000"/>
          </a:bodyPr>
          <a:lstStyle/>
          <a:p>
            <a:r>
              <a:rPr lang="en-US" altLang="en-US" dirty="0"/>
              <a:t>Number of tiles in the </a:t>
            </a:r>
            <a:r>
              <a:rPr lang="en-US" altLang="en-US" i="1" dirty="0"/>
              <a:t>incorrect</a:t>
            </a:r>
            <a:r>
              <a:rPr lang="en-US" altLang="en-US" dirty="0"/>
              <a:t> position.</a:t>
            </a:r>
          </a:p>
          <a:p>
            <a:pPr lvl="1"/>
            <a:r>
              <a:rPr lang="en-US" altLang="en-US" dirty="0"/>
              <a:t>This can also be considered a lower bound on the number of moves from a solution!</a:t>
            </a:r>
          </a:p>
          <a:p>
            <a:pPr lvl="1"/>
            <a:r>
              <a:rPr lang="en-US" altLang="en-US" dirty="0"/>
              <a:t>The “best” move is the one with the lowest number returned by the heuristic.</a:t>
            </a:r>
          </a:p>
          <a:p>
            <a:pPr lvl="1"/>
            <a:r>
              <a:rPr lang="en-US" altLang="en-US" dirty="0"/>
              <a:t>Is this heuristic more than a heuristic (is it always correct?).</a:t>
            </a:r>
          </a:p>
          <a:p>
            <a:pPr lvl="2"/>
            <a:r>
              <a:rPr lang="en-US" altLang="en-US" dirty="0"/>
              <a:t>Given any 2 states, does it always order them properly with respect to the minimum number of moves away from a solution?</a:t>
            </a:r>
          </a:p>
          <a:p>
            <a:endParaRPr lang="en-US" altLang="en-US" dirty="0"/>
          </a:p>
        </p:txBody>
      </p:sp>
    </p:spTree>
    <p:extLst>
      <p:ext uri="{BB962C8B-B14F-4D97-AF65-F5344CB8AC3E}">
        <p14:creationId xmlns:p14="http://schemas.microsoft.com/office/powerpoint/2010/main" val="2163759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pPr marL="0" indent="0">
              <a:buNone/>
            </a:pPr>
            <a:r>
              <a:rPr lang="en-US" dirty="0" smtClean="0"/>
              <a:t>void Foo(</a:t>
            </a:r>
            <a:r>
              <a:rPr lang="en-US" dirty="0" err="1" smtClean="0"/>
              <a:t>int</a:t>
            </a:r>
            <a:r>
              <a:rPr lang="en-US" dirty="0" smtClean="0"/>
              <a:t>[] array)</a:t>
            </a:r>
          </a:p>
          <a:p>
            <a:pPr marL="0" indent="0">
              <a:buNone/>
            </a:pPr>
            <a:r>
              <a:rPr lang="en-US" dirty="0" smtClean="0"/>
              <a:t>{</a:t>
            </a:r>
          </a:p>
          <a:p>
            <a:pPr marL="0" indent="0">
              <a:buNone/>
            </a:pPr>
            <a:r>
              <a:rPr lang="en-US" dirty="0" smtClean="0"/>
              <a:t>	for (</a:t>
            </a:r>
            <a:r>
              <a:rPr lang="en-US" dirty="0" err="1" smtClean="0"/>
              <a:t>int</a:t>
            </a:r>
            <a:r>
              <a:rPr lang="en-US" dirty="0" smtClean="0"/>
              <a:t> </a:t>
            </a:r>
            <a:r>
              <a:rPr lang="en-US" dirty="0" err="1" smtClean="0"/>
              <a:t>i</a:t>
            </a:r>
            <a:r>
              <a:rPr lang="en-US" dirty="0" smtClean="0"/>
              <a:t>=0; </a:t>
            </a:r>
            <a:r>
              <a:rPr lang="en-US" dirty="0" err="1" smtClean="0"/>
              <a:t>i</a:t>
            </a:r>
            <a:r>
              <a:rPr lang="en-US" dirty="0" smtClean="0"/>
              <a:t>&lt;</a:t>
            </a:r>
            <a:r>
              <a:rPr lang="en-US" dirty="0" err="1" smtClean="0"/>
              <a:t>array.length</a:t>
            </a:r>
            <a:r>
              <a:rPr lang="en-US" dirty="0" smtClean="0"/>
              <a:t>; </a:t>
            </a:r>
            <a:r>
              <a:rPr lang="en-US" dirty="0" err="1" smtClean="0"/>
              <a:t>i</a:t>
            </a:r>
            <a:r>
              <a:rPr lang="en-US" dirty="0" smtClean="0"/>
              <a:t>++) {</a:t>
            </a:r>
          </a:p>
          <a:p>
            <a:pPr marL="0" indent="0">
              <a:buNone/>
            </a:pPr>
            <a:r>
              <a:rPr lang="en-US" dirty="0" smtClean="0"/>
              <a:t>		for (</a:t>
            </a:r>
            <a:r>
              <a:rPr lang="en-US" dirty="0" err="1" smtClean="0"/>
              <a:t>int</a:t>
            </a:r>
            <a:r>
              <a:rPr lang="en-US" dirty="0" smtClean="0"/>
              <a:t> j=0; j&lt;</a:t>
            </a:r>
            <a:r>
              <a:rPr lang="en-US" dirty="0" err="1" smtClean="0"/>
              <a:t>array.length</a:t>
            </a:r>
            <a:r>
              <a:rPr lang="en-US" dirty="0" smtClean="0"/>
              <a:t>; </a:t>
            </a:r>
            <a:r>
              <a:rPr lang="en-US" dirty="0" err="1" smtClean="0"/>
              <a:t>j++</a:t>
            </a:r>
            <a:r>
              <a:rPr lang="en-US" dirty="0" smtClean="0"/>
              <a:t>) {</a:t>
            </a:r>
          </a:p>
          <a:p>
            <a:pPr marL="0" indent="0">
              <a:buNone/>
            </a:pPr>
            <a:r>
              <a:rPr lang="en-US" dirty="0" smtClean="0"/>
              <a:t>			if (array[</a:t>
            </a:r>
            <a:r>
              <a:rPr lang="en-US" dirty="0" err="1" smtClean="0"/>
              <a:t>i</a:t>
            </a:r>
            <a:r>
              <a:rPr lang="en-US" dirty="0" smtClean="0"/>
              <a:t>] &gt; array[j]) {</a:t>
            </a:r>
          </a:p>
          <a:p>
            <a:pPr marL="0" indent="0">
              <a:buNone/>
            </a:pPr>
            <a:r>
              <a:rPr lang="en-US" dirty="0" smtClean="0"/>
              <a:t>				array[</a:t>
            </a:r>
            <a:r>
              <a:rPr lang="en-US" dirty="0" err="1" smtClean="0"/>
              <a:t>i</a:t>
            </a:r>
            <a:r>
              <a:rPr lang="en-US" dirty="0" smtClean="0"/>
              <a:t>] = array[j];</a:t>
            </a: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r>
              <a:rPr lang="en-US" dirty="0" smtClean="0"/>
              <a:t>}</a:t>
            </a:r>
            <a:endParaRPr lang="en-US" dirty="0"/>
          </a:p>
        </p:txBody>
      </p:sp>
      <p:sp>
        <p:nvSpPr>
          <p:cNvPr id="4" name="TextBox 3"/>
          <p:cNvSpPr txBox="1"/>
          <p:nvPr/>
        </p:nvSpPr>
        <p:spPr>
          <a:xfrm>
            <a:off x="3810000" y="6204465"/>
            <a:ext cx="2362200" cy="584775"/>
          </a:xfrm>
          <a:prstGeom prst="rect">
            <a:avLst/>
          </a:prstGeom>
          <a:noFill/>
        </p:spPr>
        <p:txBody>
          <a:bodyPr wrap="square" rtlCol="0">
            <a:spAutoFit/>
          </a:bodyPr>
          <a:lstStyle/>
          <a:p>
            <a:r>
              <a:rPr lang="en-US" sz="3200" dirty="0" smtClean="0"/>
              <a:t>O(n</a:t>
            </a:r>
            <a:r>
              <a:rPr lang="en-US" sz="3200" baseline="30000" dirty="0" smtClean="0"/>
              <a:t>2</a:t>
            </a:r>
            <a:r>
              <a:rPr lang="en-US" sz="3200" dirty="0" smtClean="0"/>
              <a:t>)</a:t>
            </a:r>
            <a:endParaRPr lang="en-US" sz="3200" dirty="0"/>
          </a:p>
        </p:txBody>
      </p:sp>
    </p:spTree>
    <p:extLst>
      <p:ext uri="{BB962C8B-B14F-4D97-AF65-F5344CB8AC3E}">
        <p14:creationId xmlns:p14="http://schemas.microsoft.com/office/powerpoint/2010/main" val="40838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94"/>
          <p:cNvSpPr>
            <a:spLocks noGrp="1"/>
          </p:cNvSpPr>
          <p:nvPr>
            <p:ph type="sldNum" sz="quarter" idx="12"/>
          </p:nvPr>
        </p:nvSpPr>
        <p:spPr/>
        <p:txBody>
          <a:bodyPr/>
          <a:lstStyle/>
          <a:p>
            <a:fld id="{025AE914-C382-4E0C-8EF9-3B7A8A90A666}" type="slidenum">
              <a:rPr lang="en-US" altLang="en-US"/>
              <a:pPr/>
              <a:t>240</a:t>
            </a:fld>
            <a:endParaRPr lang="en-US" altLang="en-US" dirty="0"/>
          </a:p>
        </p:txBody>
      </p:sp>
      <p:grpSp>
        <p:nvGrpSpPr>
          <p:cNvPr id="68610" name="Group 2"/>
          <p:cNvGrpSpPr>
            <a:grpSpLocks/>
          </p:cNvGrpSpPr>
          <p:nvPr/>
        </p:nvGrpSpPr>
        <p:grpSpPr bwMode="auto">
          <a:xfrm>
            <a:off x="4038600" y="304800"/>
            <a:ext cx="990600" cy="1219200"/>
            <a:chOff x="1296" y="1680"/>
            <a:chExt cx="624" cy="768"/>
          </a:xfrm>
        </p:grpSpPr>
        <p:sp>
          <p:nvSpPr>
            <p:cNvPr id="68611" name="Rectangle 3"/>
            <p:cNvSpPr>
              <a:spLocks noChangeArrowheads="1"/>
            </p:cNvSpPr>
            <p:nvPr/>
          </p:nvSpPr>
          <p:spPr bwMode="auto">
            <a:xfrm>
              <a:off x="1296" y="1680"/>
              <a:ext cx="624" cy="76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68612" name="Rectangle 4"/>
            <p:cNvSpPr>
              <a:spLocks noChangeArrowheads="1"/>
            </p:cNvSpPr>
            <p:nvPr/>
          </p:nvSpPr>
          <p:spPr bwMode="auto">
            <a:xfrm>
              <a:off x="1344"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68613" name="Rectangle 5"/>
            <p:cNvSpPr>
              <a:spLocks noChangeArrowheads="1"/>
            </p:cNvSpPr>
            <p:nvPr/>
          </p:nvSpPr>
          <p:spPr bwMode="auto">
            <a:xfrm>
              <a:off x="1536" y="172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68614" name="Rectangle 6"/>
            <p:cNvSpPr>
              <a:spLocks noChangeArrowheads="1"/>
            </p:cNvSpPr>
            <p:nvPr/>
          </p:nvSpPr>
          <p:spPr bwMode="auto">
            <a:xfrm>
              <a:off x="1728"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68615" name="Group 7"/>
            <p:cNvGrpSpPr>
              <a:grpSpLocks/>
            </p:cNvGrpSpPr>
            <p:nvPr/>
          </p:nvGrpSpPr>
          <p:grpSpPr bwMode="auto">
            <a:xfrm>
              <a:off x="1296" y="1968"/>
              <a:ext cx="624" cy="192"/>
              <a:chOff x="1296" y="1968"/>
              <a:chExt cx="624" cy="192"/>
            </a:xfrm>
          </p:grpSpPr>
          <p:sp>
            <p:nvSpPr>
              <p:cNvPr id="68616" name="Line 8"/>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17" name="Line 9"/>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18" name="Group 10"/>
            <p:cNvGrpSpPr>
              <a:grpSpLocks/>
            </p:cNvGrpSpPr>
            <p:nvPr/>
          </p:nvGrpSpPr>
          <p:grpSpPr bwMode="auto">
            <a:xfrm>
              <a:off x="1512" y="1680"/>
              <a:ext cx="192" cy="768"/>
              <a:chOff x="1488" y="1680"/>
              <a:chExt cx="192" cy="768"/>
            </a:xfrm>
          </p:grpSpPr>
          <p:sp>
            <p:nvSpPr>
              <p:cNvPr id="68619" name="Line 11"/>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20" name="Line 12"/>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21" name="Rectangle 13"/>
            <p:cNvSpPr>
              <a:spLocks noChangeArrowheads="1"/>
            </p:cNvSpPr>
            <p:nvPr/>
          </p:nvSpPr>
          <p:spPr bwMode="auto">
            <a:xfrm>
              <a:off x="1344"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68622" name="Rectangle 14"/>
            <p:cNvSpPr>
              <a:spLocks noChangeArrowheads="1"/>
            </p:cNvSpPr>
            <p:nvPr/>
          </p:nvSpPr>
          <p:spPr bwMode="auto">
            <a:xfrm>
              <a:off x="1536" y="220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68623" name="Rectangle 15"/>
            <p:cNvSpPr>
              <a:spLocks noChangeArrowheads="1"/>
            </p:cNvSpPr>
            <p:nvPr/>
          </p:nvSpPr>
          <p:spPr bwMode="auto">
            <a:xfrm>
              <a:off x="1728"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68624" name="Rectangle 16"/>
            <p:cNvSpPr>
              <a:spLocks noChangeArrowheads="1"/>
            </p:cNvSpPr>
            <p:nvPr/>
          </p:nvSpPr>
          <p:spPr bwMode="auto">
            <a:xfrm>
              <a:off x="1344"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68625" name="Rectangle 17"/>
            <p:cNvSpPr>
              <a:spLocks noChangeArrowheads="1"/>
            </p:cNvSpPr>
            <p:nvPr/>
          </p:nvSpPr>
          <p:spPr bwMode="auto">
            <a:xfrm>
              <a:off x="1536" y="196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68626" name="Rectangle 18"/>
            <p:cNvSpPr>
              <a:spLocks noChangeArrowheads="1"/>
            </p:cNvSpPr>
            <p:nvPr/>
          </p:nvSpPr>
          <p:spPr bwMode="auto">
            <a:xfrm>
              <a:off x="1728"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grpSp>
      <p:sp>
        <p:nvSpPr>
          <p:cNvPr id="68627" name="Line 19"/>
          <p:cNvSpPr>
            <a:spLocks noChangeShapeType="1"/>
          </p:cNvSpPr>
          <p:nvPr/>
        </p:nvSpPr>
        <p:spPr bwMode="auto">
          <a:xfrm flipH="1">
            <a:off x="1752600" y="15240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28" name="Line 20"/>
          <p:cNvSpPr>
            <a:spLocks noChangeShapeType="1"/>
          </p:cNvSpPr>
          <p:nvPr/>
        </p:nvSpPr>
        <p:spPr bwMode="auto">
          <a:xfrm>
            <a:off x="4572000" y="16764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29" name="Text Box 21"/>
          <p:cNvSpPr txBox="1">
            <a:spLocks noChangeArrowheads="1"/>
          </p:cNvSpPr>
          <p:nvPr/>
        </p:nvSpPr>
        <p:spPr bwMode="auto">
          <a:xfrm rot="-1410662">
            <a:off x="2117725" y="1608138"/>
            <a:ext cx="67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left</a:t>
            </a:r>
            <a:endParaRPr lang="en-US" altLang="en-US" dirty="0"/>
          </a:p>
        </p:txBody>
      </p:sp>
      <p:sp>
        <p:nvSpPr>
          <p:cNvPr id="68630" name="Text Box 22"/>
          <p:cNvSpPr txBox="1">
            <a:spLocks noChangeArrowheads="1"/>
          </p:cNvSpPr>
          <p:nvPr/>
        </p:nvSpPr>
        <p:spPr bwMode="auto">
          <a:xfrm rot="1385560">
            <a:off x="5848350" y="1482725"/>
            <a:ext cx="5572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up</a:t>
            </a:r>
            <a:endParaRPr lang="en-US" altLang="en-US" dirty="0"/>
          </a:p>
        </p:txBody>
      </p:sp>
      <p:sp>
        <p:nvSpPr>
          <p:cNvPr id="68631" name="Line 23"/>
          <p:cNvSpPr>
            <a:spLocks noChangeShapeType="1"/>
          </p:cNvSpPr>
          <p:nvPr/>
        </p:nvSpPr>
        <p:spPr bwMode="auto">
          <a:xfrm>
            <a:off x="5181600" y="16002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32" name="Text Box 24"/>
          <p:cNvSpPr txBox="1">
            <a:spLocks noChangeArrowheads="1"/>
          </p:cNvSpPr>
          <p:nvPr/>
        </p:nvSpPr>
        <p:spPr bwMode="auto">
          <a:xfrm>
            <a:off x="3733800" y="1828800"/>
            <a:ext cx="87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right</a:t>
            </a:r>
          </a:p>
        </p:txBody>
      </p:sp>
      <p:sp>
        <p:nvSpPr>
          <p:cNvPr id="68633" name="Rectangle 25"/>
          <p:cNvSpPr>
            <a:spLocks noChangeArrowheads="1"/>
          </p:cNvSpPr>
          <p:nvPr/>
        </p:nvSpPr>
        <p:spPr bwMode="auto">
          <a:xfrm>
            <a:off x="12954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68634" name="Rectangle 26"/>
          <p:cNvSpPr>
            <a:spLocks noChangeArrowheads="1"/>
          </p:cNvSpPr>
          <p:nvPr/>
        </p:nvSpPr>
        <p:spPr bwMode="auto">
          <a:xfrm>
            <a:off x="1371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68635" name="Rectangle 27"/>
          <p:cNvSpPr>
            <a:spLocks noChangeArrowheads="1"/>
          </p:cNvSpPr>
          <p:nvPr/>
        </p:nvSpPr>
        <p:spPr bwMode="auto">
          <a:xfrm>
            <a:off x="16764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68636" name="Rectangle 28"/>
          <p:cNvSpPr>
            <a:spLocks noChangeArrowheads="1"/>
          </p:cNvSpPr>
          <p:nvPr/>
        </p:nvSpPr>
        <p:spPr bwMode="auto">
          <a:xfrm>
            <a:off x="19812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68637" name="Group 29"/>
          <p:cNvGrpSpPr>
            <a:grpSpLocks/>
          </p:cNvGrpSpPr>
          <p:nvPr/>
        </p:nvGrpSpPr>
        <p:grpSpPr bwMode="auto">
          <a:xfrm>
            <a:off x="1295400" y="3200400"/>
            <a:ext cx="990600" cy="304800"/>
            <a:chOff x="1296" y="1968"/>
            <a:chExt cx="624" cy="192"/>
          </a:xfrm>
        </p:grpSpPr>
        <p:sp>
          <p:nvSpPr>
            <p:cNvPr id="68638" name="Line 30"/>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39" name="Line 31"/>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40" name="Group 32"/>
          <p:cNvGrpSpPr>
            <a:grpSpLocks/>
          </p:cNvGrpSpPr>
          <p:nvPr/>
        </p:nvGrpSpPr>
        <p:grpSpPr bwMode="auto">
          <a:xfrm>
            <a:off x="1638300" y="2743200"/>
            <a:ext cx="304800" cy="1219200"/>
            <a:chOff x="1488" y="1680"/>
            <a:chExt cx="192" cy="768"/>
          </a:xfrm>
        </p:grpSpPr>
        <p:sp>
          <p:nvSpPr>
            <p:cNvPr id="68641" name="Line 33"/>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42" name="Line 34"/>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43" name="Rectangle 35"/>
          <p:cNvSpPr>
            <a:spLocks noChangeArrowheads="1"/>
          </p:cNvSpPr>
          <p:nvPr/>
        </p:nvSpPr>
        <p:spPr bwMode="auto">
          <a:xfrm>
            <a:off x="1371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 </a:t>
            </a:r>
          </a:p>
        </p:txBody>
      </p:sp>
      <p:sp>
        <p:nvSpPr>
          <p:cNvPr id="68644" name="Rectangle 36"/>
          <p:cNvSpPr>
            <a:spLocks noChangeArrowheads="1"/>
          </p:cNvSpPr>
          <p:nvPr/>
        </p:nvSpPr>
        <p:spPr bwMode="auto">
          <a:xfrm>
            <a:off x="16764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68645" name="Rectangle 37"/>
          <p:cNvSpPr>
            <a:spLocks noChangeArrowheads="1"/>
          </p:cNvSpPr>
          <p:nvPr/>
        </p:nvSpPr>
        <p:spPr bwMode="auto">
          <a:xfrm>
            <a:off x="19812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68646" name="Rectangle 38"/>
          <p:cNvSpPr>
            <a:spLocks noChangeArrowheads="1"/>
          </p:cNvSpPr>
          <p:nvPr/>
        </p:nvSpPr>
        <p:spPr bwMode="auto">
          <a:xfrm>
            <a:off x="1371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68647" name="Rectangle 39"/>
          <p:cNvSpPr>
            <a:spLocks noChangeArrowheads="1"/>
          </p:cNvSpPr>
          <p:nvPr/>
        </p:nvSpPr>
        <p:spPr bwMode="auto">
          <a:xfrm>
            <a:off x="16764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68648" name="Rectangle 40"/>
          <p:cNvSpPr>
            <a:spLocks noChangeArrowheads="1"/>
          </p:cNvSpPr>
          <p:nvPr/>
        </p:nvSpPr>
        <p:spPr bwMode="auto">
          <a:xfrm>
            <a:off x="19812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68649" name="Rectangle 41"/>
          <p:cNvSpPr>
            <a:spLocks noChangeArrowheads="1"/>
          </p:cNvSpPr>
          <p:nvPr/>
        </p:nvSpPr>
        <p:spPr bwMode="auto">
          <a:xfrm>
            <a:off x="40386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68650" name="Rectangle 42"/>
          <p:cNvSpPr>
            <a:spLocks noChangeArrowheads="1"/>
          </p:cNvSpPr>
          <p:nvPr/>
        </p:nvSpPr>
        <p:spPr bwMode="auto">
          <a:xfrm>
            <a:off x="41148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68651" name="Rectangle 43"/>
          <p:cNvSpPr>
            <a:spLocks noChangeArrowheads="1"/>
          </p:cNvSpPr>
          <p:nvPr/>
        </p:nvSpPr>
        <p:spPr bwMode="auto">
          <a:xfrm>
            <a:off x="44196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68652" name="Rectangle 44"/>
          <p:cNvSpPr>
            <a:spLocks noChangeArrowheads="1"/>
          </p:cNvSpPr>
          <p:nvPr/>
        </p:nvSpPr>
        <p:spPr bwMode="auto">
          <a:xfrm>
            <a:off x="47244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68653" name="Group 45"/>
          <p:cNvGrpSpPr>
            <a:grpSpLocks/>
          </p:cNvGrpSpPr>
          <p:nvPr/>
        </p:nvGrpSpPr>
        <p:grpSpPr bwMode="auto">
          <a:xfrm>
            <a:off x="4038600" y="3200400"/>
            <a:ext cx="990600" cy="304800"/>
            <a:chOff x="1296" y="1968"/>
            <a:chExt cx="624" cy="192"/>
          </a:xfrm>
        </p:grpSpPr>
        <p:sp>
          <p:nvSpPr>
            <p:cNvPr id="68654" name="Line 46"/>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55" name="Line 47"/>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56" name="Group 48"/>
          <p:cNvGrpSpPr>
            <a:grpSpLocks/>
          </p:cNvGrpSpPr>
          <p:nvPr/>
        </p:nvGrpSpPr>
        <p:grpSpPr bwMode="auto">
          <a:xfrm>
            <a:off x="4381500" y="2743200"/>
            <a:ext cx="304800" cy="1219200"/>
            <a:chOff x="1488" y="1680"/>
            <a:chExt cx="192" cy="768"/>
          </a:xfrm>
        </p:grpSpPr>
        <p:sp>
          <p:nvSpPr>
            <p:cNvPr id="68657" name="Line 49"/>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58" name="Line 50"/>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59" name="Rectangle 51"/>
          <p:cNvSpPr>
            <a:spLocks noChangeArrowheads="1"/>
          </p:cNvSpPr>
          <p:nvPr/>
        </p:nvSpPr>
        <p:spPr bwMode="auto">
          <a:xfrm>
            <a:off x="41148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68660" name="Rectangle 52"/>
          <p:cNvSpPr>
            <a:spLocks noChangeArrowheads="1"/>
          </p:cNvSpPr>
          <p:nvPr/>
        </p:nvSpPr>
        <p:spPr bwMode="auto">
          <a:xfrm>
            <a:off x="44196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68661" name="Rectangle 53"/>
          <p:cNvSpPr>
            <a:spLocks noChangeArrowheads="1"/>
          </p:cNvSpPr>
          <p:nvPr/>
        </p:nvSpPr>
        <p:spPr bwMode="auto">
          <a:xfrm>
            <a:off x="4419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68662" name="Rectangle 54"/>
          <p:cNvSpPr>
            <a:spLocks noChangeArrowheads="1"/>
          </p:cNvSpPr>
          <p:nvPr/>
        </p:nvSpPr>
        <p:spPr bwMode="auto">
          <a:xfrm>
            <a:off x="41148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68663" name="Rectangle 55"/>
          <p:cNvSpPr>
            <a:spLocks noChangeArrowheads="1"/>
          </p:cNvSpPr>
          <p:nvPr/>
        </p:nvSpPr>
        <p:spPr bwMode="auto">
          <a:xfrm>
            <a:off x="44196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68664" name="Rectangle 56"/>
          <p:cNvSpPr>
            <a:spLocks noChangeArrowheads="1"/>
          </p:cNvSpPr>
          <p:nvPr/>
        </p:nvSpPr>
        <p:spPr bwMode="auto">
          <a:xfrm>
            <a:off x="47244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68665" name="Rectangle 57"/>
          <p:cNvSpPr>
            <a:spLocks noChangeArrowheads="1"/>
          </p:cNvSpPr>
          <p:nvPr/>
        </p:nvSpPr>
        <p:spPr bwMode="auto">
          <a:xfrm>
            <a:off x="67818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68666" name="Rectangle 58"/>
          <p:cNvSpPr>
            <a:spLocks noChangeArrowheads="1"/>
          </p:cNvSpPr>
          <p:nvPr/>
        </p:nvSpPr>
        <p:spPr bwMode="auto">
          <a:xfrm>
            <a:off x="68580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68667" name="Rectangle 59"/>
          <p:cNvSpPr>
            <a:spLocks noChangeArrowheads="1"/>
          </p:cNvSpPr>
          <p:nvPr/>
        </p:nvSpPr>
        <p:spPr bwMode="auto">
          <a:xfrm>
            <a:off x="71628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68668" name="Rectangle 60"/>
          <p:cNvSpPr>
            <a:spLocks noChangeArrowheads="1"/>
          </p:cNvSpPr>
          <p:nvPr/>
        </p:nvSpPr>
        <p:spPr bwMode="auto">
          <a:xfrm>
            <a:off x="7467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68669" name="Group 61"/>
          <p:cNvGrpSpPr>
            <a:grpSpLocks/>
          </p:cNvGrpSpPr>
          <p:nvPr/>
        </p:nvGrpSpPr>
        <p:grpSpPr bwMode="auto">
          <a:xfrm>
            <a:off x="6781800" y="3200400"/>
            <a:ext cx="990600" cy="304800"/>
            <a:chOff x="1296" y="1968"/>
            <a:chExt cx="624" cy="192"/>
          </a:xfrm>
        </p:grpSpPr>
        <p:sp>
          <p:nvSpPr>
            <p:cNvPr id="68670" name="Line 62"/>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71" name="Line 63"/>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72" name="Group 64"/>
          <p:cNvGrpSpPr>
            <a:grpSpLocks/>
          </p:cNvGrpSpPr>
          <p:nvPr/>
        </p:nvGrpSpPr>
        <p:grpSpPr bwMode="auto">
          <a:xfrm>
            <a:off x="7124700" y="2743200"/>
            <a:ext cx="304800" cy="1219200"/>
            <a:chOff x="1488" y="1680"/>
            <a:chExt cx="192" cy="768"/>
          </a:xfrm>
        </p:grpSpPr>
        <p:sp>
          <p:nvSpPr>
            <p:cNvPr id="68673" name="Line 65"/>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74" name="Line 66"/>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75" name="Rectangle 67"/>
          <p:cNvSpPr>
            <a:spLocks noChangeArrowheads="1"/>
          </p:cNvSpPr>
          <p:nvPr/>
        </p:nvSpPr>
        <p:spPr bwMode="auto">
          <a:xfrm>
            <a:off x="68580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68676" name="Rectangle 68"/>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68677" name="Rectangle 69"/>
          <p:cNvSpPr>
            <a:spLocks noChangeArrowheads="1"/>
          </p:cNvSpPr>
          <p:nvPr/>
        </p:nvSpPr>
        <p:spPr bwMode="auto">
          <a:xfrm>
            <a:off x="7467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68678" name="Rectangle 70"/>
          <p:cNvSpPr>
            <a:spLocks noChangeArrowheads="1"/>
          </p:cNvSpPr>
          <p:nvPr/>
        </p:nvSpPr>
        <p:spPr bwMode="auto">
          <a:xfrm>
            <a:off x="68580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68679" name="Rectangle 71"/>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68680" name="Rectangle 72"/>
          <p:cNvSpPr>
            <a:spLocks noChangeArrowheads="1"/>
          </p:cNvSpPr>
          <p:nvPr/>
        </p:nvSpPr>
        <p:spPr bwMode="auto">
          <a:xfrm>
            <a:off x="7467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68681" name="Rectangle 73"/>
          <p:cNvSpPr>
            <a:spLocks noChangeArrowheads="1"/>
          </p:cNvSpPr>
          <p:nvPr/>
        </p:nvSpPr>
        <p:spPr bwMode="auto">
          <a:xfrm>
            <a:off x="16764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68682" name="Rectangle 74"/>
          <p:cNvSpPr>
            <a:spLocks noChangeArrowheads="1"/>
          </p:cNvSpPr>
          <p:nvPr/>
        </p:nvSpPr>
        <p:spPr bwMode="auto">
          <a:xfrm>
            <a:off x="381000" y="304800"/>
            <a:ext cx="990600" cy="121920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68683" name="Rectangle 75"/>
          <p:cNvSpPr>
            <a:spLocks noChangeArrowheads="1"/>
          </p:cNvSpPr>
          <p:nvPr/>
        </p:nvSpPr>
        <p:spPr bwMode="auto">
          <a:xfrm>
            <a:off x="4572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1</a:t>
            </a:r>
          </a:p>
        </p:txBody>
      </p:sp>
      <p:sp>
        <p:nvSpPr>
          <p:cNvPr id="68684" name="Rectangle 76"/>
          <p:cNvSpPr>
            <a:spLocks noChangeArrowheads="1"/>
          </p:cNvSpPr>
          <p:nvPr/>
        </p:nvSpPr>
        <p:spPr bwMode="auto">
          <a:xfrm>
            <a:off x="762000" y="381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2</a:t>
            </a:r>
          </a:p>
        </p:txBody>
      </p:sp>
      <p:sp>
        <p:nvSpPr>
          <p:cNvPr id="68685" name="Rectangle 77"/>
          <p:cNvSpPr>
            <a:spLocks noChangeArrowheads="1"/>
          </p:cNvSpPr>
          <p:nvPr/>
        </p:nvSpPr>
        <p:spPr bwMode="auto">
          <a:xfrm>
            <a:off x="10668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3</a:t>
            </a:r>
          </a:p>
        </p:txBody>
      </p:sp>
      <p:grpSp>
        <p:nvGrpSpPr>
          <p:cNvPr id="68686" name="Group 78"/>
          <p:cNvGrpSpPr>
            <a:grpSpLocks/>
          </p:cNvGrpSpPr>
          <p:nvPr/>
        </p:nvGrpSpPr>
        <p:grpSpPr bwMode="auto">
          <a:xfrm>
            <a:off x="381000" y="762000"/>
            <a:ext cx="990600" cy="304800"/>
            <a:chOff x="1296" y="1968"/>
            <a:chExt cx="624" cy="192"/>
          </a:xfrm>
        </p:grpSpPr>
        <p:sp>
          <p:nvSpPr>
            <p:cNvPr id="68687" name="Line 79"/>
            <p:cNvSpPr>
              <a:spLocks noChangeShapeType="1"/>
            </p:cNvSpPr>
            <p:nvPr/>
          </p:nvSpPr>
          <p:spPr bwMode="auto">
            <a:xfrm>
              <a:off x="1296" y="1968"/>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88" name="Line 80"/>
            <p:cNvSpPr>
              <a:spLocks noChangeShapeType="1"/>
            </p:cNvSpPr>
            <p:nvPr/>
          </p:nvSpPr>
          <p:spPr bwMode="auto">
            <a:xfrm>
              <a:off x="1296" y="2160"/>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89" name="Group 81"/>
          <p:cNvGrpSpPr>
            <a:grpSpLocks/>
          </p:cNvGrpSpPr>
          <p:nvPr/>
        </p:nvGrpSpPr>
        <p:grpSpPr bwMode="auto">
          <a:xfrm>
            <a:off x="723900" y="304800"/>
            <a:ext cx="304800" cy="1219200"/>
            <a:chOff x="1488" y="1680"/>
            <a:chExt cx="192" cy="768"/>
          </a:xfrm>
        </p:grpSpPr>
        <p:sp>
          <p:nvSpPr>
            <p:cNvPr id="68690" name="Line 82"/>
            <p:cNvSpPr>
              <a:spLocks noChangeShapeType="1"/>
            </p:cNvSpPr>
            <p:nvPr/>
          </p:nvSpPr>
          <p:spPr bwMode="auto">
            <a:xfrm rot="-5400000">
              <a:off x="1296"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91" name="Line 83"/>
            <p:cNvSpPr>
              <a:spLocks noChangeShapeType="1"/>
            </p:cNvSpPr>
            <p:nvPr/>
          </p:nvSpPr>
          <p:spPr bwMode="auto">
            <a:xfrm rot="-5400000">
              <a:off x="1104"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92" name="Rectangle 84"/>
          <p:cNvSpPr>
            <a:spLocks noChangeArrowheads="1"/>
          </p:cNvSpPr>
          <p:nvPr/>
        </p:nvSpPr>
        <p:spPr bwMode="auto">
          <a:xfrm>
            <a:off x="4572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7</a:t>
            </a:r>
          </a:p>
        </p:txBody>
      </p:sp>
      <p:sp>
        <p:nvSpPr>
          <p:cNvPr id="68693" name="Rectangle 85"/>
          <p:cNvSpPr>
            <a:spLocks noChangeArrowheads="1"/>
          </p:cNvSpPr>
          <p:nvPr/>
        </p:nvSpPr>
        <p:spPr bwMode="auto">
          <a:xfrm>
            <a:off x="762000" y="1143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6</a:t>
            </a:r>
          </a:p>
        </p:txBody>
      </p:sp>
      <p:sp>
        <p:nvSpPr>
          <p:cNvPr id="68694" name="Rectangle 86"/>
          <p:cNvSpPr>
            <a:spLocks noChangeArrowheads="1"/>
          </p:cNvSpPr>
          <p:nvPr/>
        </p:nvSpPr>
        <p:spPr bwMode="auto">
          <a:xfrm>
            <a:off x="10668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5</a:t>
            </a:r>
          </a:p>
        </p:txBody>
      </p:sp>
      <p:sp>
        <p:nvSpPr>
          <p:cNvPr id="68695" name="Rectangle 87"/>
          <p:cNvSpPr>
            <a:spLocks noChangeArrowheads="1"/>
          </p:cNvSpPr>
          <p:nvPr/>
        </p:nvSpPr>
        <p:spPr bwMode="auto">
          <a:xfrm>
            <a:off x="4572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8</a:t>
            </a:r>
          </a:p>
        </p:txBody>
      </p:sp>
      <p:sp>
        <p:nvSpPr>
          <p:cNvPr id="68696" name="Rectangle 88"/>
          <p:cNvSpPr>
            <a:spLocks noChangeArrowheads="1"/>
          </p:cNvSpPr>
          <p:nvPr/>
        </p:nvSpPr>
        <p:spPr bwMode="auto">
          <a:xfrm>
            <a:off x="762000" y="762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 </a:t>
            </a:r>
          </a:p>
        </p:txBody>
      </p:sp>
      <p:sp>
        <p:nvSpPr>
          <p:cNvPr id="68697" name="Rectangle 89"/>
          <p:cNvSpPr>
            <a:spLocks noChangeArrowheads="1"/>
          </p:cNvSpPr>
          <p:nvPr/>
        </p:nvSpPr>
        <p:spPr bwMode="auto">
          <a:xfrm>
            <a:off x="10668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4</a:t>
            </a:r>
          </a:p>
        </p:txBody>
      </p:sp>
      <p:sp>
        <p:nvSpPr>
          <p:cNvPr id="68698" name="Text Box 90"/>
          <p:cNvSpPr txBox="1">
            <a:spLocks noChangeArrowheads="1"/>
          </p:cNvSpPr>
          <p:nvPr/>
        </p:nvSpPr>
        <p:spPr bwMode="auto">
          <a:xfrm>
            <a:off x="1736725" y="26987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accent2"/>
                </a:solidFill>
              </a:rPr>
              <a:t>GOAL</a:t>
            </a:r>
          </a:p>
        </p:txBody>
      </p:sp>
      <p:sp>
        <p:nvSpPr>
          <p:cNvPr id="68699" name="Freeform 91"/>
          <p:cNvSpPr>
            <a:spLocks/>
          </p:cNvSpPr>
          <p:nvPr/>
        </p:nvSpPr>
        <p:spPr bwMode="auto">
          <a:xfrm>
            <a:off x="1524000" y="685800"/>
            <a:ext cx="1066800" cy="304800"/>
          </a:xfrm>
          <a:custGeom>
            <a:avLst/>
            <a:gdLst>
              <a:gd name="T0" fmla="*/ 336 w 392"/>
              <a:gd name="T1" fmla="*/ 0 h 280"/>
              <a:gd name="T2" fmla="*/ 336 w 392"/>
              <a:gd name="T3" fmla="*/ 240 h 280"/>
              <a:gd name="T4" fmla="*/ 0 w 392"/>
              <a:gd name="T5" fmla="*/ 240 h 280"/>
            </a:gdLst>
            <a:ahLst/>
            <a:cxnLst>
              <a:cxn ang="0">
                <a:pos x="T0" y="T1"/>
              </a:cxn>
              <a:cxn ang="0">
                <a:pos x="T2" y="T3"/>
              </a:cxn>
              <a:cxn ang="0">
                <a:pos x="T4" y="T5"/>
              </a:cxn>
            </a:cxnLst>
            <a:rect l="0" t="0" r="r" b="b"/>
            <a:pathLst>
              <a:path w="392" h="280">
                <a:moveTo>
                  <a:pt x="336" y="0"/>
                </a:moveTo>
                <a:cubicBezTo>
                  <a:pt x="364" y="100"/>
                  <a:pt x="392" y="200"/>
                  <a:pt x="336" y="240"/>
                </a:cubicBezTo>
                <a:cubicBezTo>
                  <a:pt x="280" y="280"/>
                  <a:pt x="140" y="260"/>
                  <a:pt x="0" y="240"/>
                </a:cubicBez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701" name="Text Box 93"/>
          <p:cNvSpPr txBox="1">
            <a:spLocks noChangeArrowheads="1"/>
          </p:cNvSpPr>
          <p:nvPr/>
        </p:nvSpPr>
        <p:spPr bwMode="auto">
          <a:xfrm>
            <a:off x="12954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=2</a:t>
            </a:r>
            <a:endParaRPr lang="en-US" altLang="en-US" i="1" dirty="0"/>
          </a:p>
        </p:txBody>
      </p:sp>
      <p:sp>
        <p:nvSpPr>
          <p:cNvPr id="68702" name="Text Box 94"/>
          <p:cNvSpPr txBox="1">
            <a:spLocks noChangeArrowheads="1"/>
          </p:cNvSpPr>
          <p:nvPr/>
        </p:nvSpPr>
        <p:spPr bwMode="auto">
          <a:xfrm>
            <a:off x="40386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=4</a:t>
            </a:r>
            <a:endParaRPr lang="en-US" altLang="en-US" i="1" dirty="0"/>
          </a:p>
        </p:txBody>
      </p:sp>
      <p:sp>
        <p:nvSpPr>
          <p:cNvPr id="68703" name="Text Box 95"/>
          <p:cNvSpPr txBox="1">
            <a:spLocks noChangeArrowheads="1"/>
          </p:cNvSpPr>
          <p:nvPr/>
        </p:nvSpPr>
        <p:spPr bwMode="auto">
          <a:xfrm>
            <a:off x="67818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=3</a:t>
            </a:r>
            <a:endParaRPr lang="en-US" altLang="en-US" i="1" dirty="0"/>
          </a:p>
        </p:txBody>
      </p:sp>
    </p:spTree>
    <p:extLst>
      <p:ext uri="{BB962C8B-B14F-4D97-AF65-F5344CB8AC3E}">
        <p14:creationId xmlns:p14="http://schemas.microsoft.com/office/powerpoint/2010/main" val="291721862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335574-276A-4F55-A90F-5462F4BB04B7}" type="slidenum">
              <a:rPr lang="en-US" altLang="en-US"/>
              <a:pPr/>
              <a:t>241</a:t>
            </a:fld>
            <a:endParaRPr lang="en-US" altLang="en-US" dirty="0"/>
          </a:p>
        </p:txBody>
      </p:sp>
      <p:sp>
        <p:nvSpPr>
          <p:cNvPr id="69634" name="Rectangle 2"/>
          <p:cNvSpPr>
            <a:spLocks noGrp="1" noChangeArrowheads="1"/>
          </p:cNvSpPr>
          <p:nvPr>
            <p:ph type="title"/>
          </p:nvPr>
        </p:nvSpPr>
        <p:spPr/>
        <p:txBody>
          <a:bodyPr/>
          <a:lstStyle/>
          <a:p>
            <a:r>
              <a:rPr lang="en-US" altLang="en-US" dirty="0"/>
              <a:t>Another 8-puzzle heuristic</a:t>
            </a:r>
          </a:p>
        </p:txBody>
      </p:sp>
      <p:sp>
        <p:nvSpPr>
          <p:cNvPr id="69635" name="Rectangle 3"/>
          <p:cNvSpPr>
            <a:spLocks noGrp="1" noChangeArrowheads="1"/>
          </p:cNvSpPr>
          <p:nvPr>
            <p:ph type="body" idx="1"/>
          </p:nvPr>
        </p:nvSpPr>
        <p:spPr/>
        <p:txBody>
          <a:bodyPr/>
          <a:lstStyle/>
          <a:p>
            <a:r>
              <a:rPr lang="en-US" altLang="en-US" dirty="0"/>
              <a:t>Count how far away (how many tile movements) each tile is from it’s correct position.</a:t>
            </a:r>
          </a:p>
          <a:p>
            <a:r>
              <a:rPr lang="en-US" altLang="en-US" dirty="0"/>
              <a:t>Sum up this count over all the tiles.</a:t>
            </a:r>
          </a:p>
          <a:p>
            <a:r>
              <a:rPr lang="en-US" altLang="en-US" dirty="0"/>
              <a:t>This is another estimate on the number of moves away from a solution.</a:t>
            </a:r>
          </a:p>
        </p:txBody>
      </p:sp>
    </p:spTree>
    <p:extLst>
      <p:ext uri="{BB962C8B-B14F-4D97-AF65-F5344CB8AC3E}">
        <p14:creationId xmlns:p14="http://schemas.microsoft.com/office/powerpoint/2010/main" val="177467117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94"/>
          <p:cNvSpPr>
            <a:spLocks noGrp="1"/>
          </p:cNvSpPr>
          <p:nvPr>
            <p:ph type="sldNum" sz="quarter" idx="12"/>
          </p:nvPr>
        </p:nvSpPr>
        <p:spPr/>
        <p:txBody>
          <a:bodyPr/>
          <a:lstStyle/>
          <a:p>
            <a:fld id="{AA886B5E-38D8-4AFC-B64A-BBECE6E35668}" type="slidenum">
              <a:rPr lang="en-US" altLang="en-US"/>
              <a:pPr/>
              <a:t>242</a:t>
            </a:fld>
            <a:endParaRPr lang="en-US" altLang="en-US" dirty="0"/>
          </a:p>
        </p:txBody>
      </p:sp>
      <p:grpSp>
        <p:nvGrpSpPr>
          <p:cNvPr id="71682" name="Group 2"/>
          <p:cNvGrpSpPr>
            <a:grpSpLocks/>
          </p:cNvGrpSpPr>
          <p:nvPr/>
        </p:nvGrpSpPr>
        <p:grpSpPr bwMode="auto">
          <a:xfrm>
            <a:off x="4038600" y="304800"/>
            <a:ext cx="990600" cy="1219200"/>
            <a:chOff x="1296" y="1680"/>
            <a:chExt cx="624" cy="768"/>
          </a:xfrm>
        </p:grpSpPr>
        <p:sp>
          <p:nvSpPr>
            <p:cNvPr id="71683" name="Rectangle 3"/>
            <p:cNvSpPr>
              <a:spLocks noChangeArrowheads="1"/>
            </p:cNvSpPr>
            <p:nvPr/>
          </p:nvSpPr>
          <p:spPr bwMode="auto">
            <a:xfrm>
              <a:off x="1296" y="1680"/>
              <a:ext cx="624" cy="76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71684" name="Rectangle 4"/>
            <p:cNvSpPr>
              <a:spLocks noChangeArrowheads="1"/>
            </p:cNvSpPr>
            <p:nvPr/>
          </p:nvSpPr>
          <p:spPr bwMode="auto">
            <a:xfrm>
              <a:off x="1344"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71685" name="Rectangle 5"/>
            <p:cNvSpPr>
              <a:spLocks noChangeArrowheads="1"/>
            </p:cNvSpPr>
            <p:nvPr/>
          </p:nvSpPr>
          <p:spPr bwMode="auto">
            <a:xfrm>
              <a:off x="1536" y="172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71686" name="Rectangle 6"/>
            <p:cNvSpPr>
              <a:spLocks noChangeArrowheads="1"/>
            </p:cNvSpPr>
            <p:nvPr/>
          </p:nvSpPr>
          <p:spPr bwMode="auto">
            <a:xfrm>
              <a:off x="1728" y="172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71687" name="Group 7"/>
            <p:cNvGrpSpPr>
              <a:grpSpLocks/>
            </p:cNvGrpSpPr>
            <p:nvPr/>
          </p:nvGrpSpPr>
          <p:grpSpPr bwMode="auto">
            <a:xfrm>
              <a:off x="1296" y="1968"/>
              <a:ext cx="624" cy="192"/>
              <a:chOff x="1296" y="1968"/>
              <a:chExt cx="624" cy="192"/>
            </a:xfrm>
          </p:grpSpPr>
          <p:sp>
            <p:nvSpPr>
              <p:cNvPr id="71688" name="Line 8"/>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689" name="Line 9"/>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1690" name="Group 10"/>
            <p:cNvGrpSpPr>
              <a:grpSpLocks/>
            </p:cNvGrpSpPr>
            <p:nvPr/>
          </p:nvGrpSpPr>
          <p:grpSpPr bwMode="auto">
            <a:xfrm>
              <a:off x="1512" y="1680"/>
              <a:ext cx="192" cy="768"/>
              <a:chOff x="1488" y="1680"/>
              <a:chExt cx="192" cy="768"/>
            </a:xfrm>
          </p:grpSpPr>
          <p:sp>
            <p:nvSpPr>
              <p:cNvPr id="71691" name="Line 11"/>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692" name="Line 12"/>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693" name="Rectangle 13"/>
            <p:cNvSpPr>
              <a:spLocks noChangeArrowheads="1"/>
            </p:cNvSpPr>
            <p:nvPr/>
          </p:nvSpPr>
          <p:spPr bwMode="auto">
            <a:xfrm>
              <a:off x="1344"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71694" name="Rectangle 14"/>
            <p:cNvSpPr>
              <a:spLocks noChangeArrowheads="1"/>
            </p:cNvSpPr>
            <p:nvPr/>
          </p:nvSpPr>
          <p:spPr bwMode="auto">
            <a:xfrm>
              <a:off x="1536" y="220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71695" name="Rectangle 15"/>
            <p:cNvSpPr>
              <a:spLocks noChangeArrowheads="1"/>
            </p:cNvSpPr>
            <p:nvPr/>
          </p:nvSpPr>
          <p:spPr bwMode="auto">
            <a:xfrm>
              <a:off x="1728" y="220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71696" name="Rectangle 16"/>
            <p:cNvSpPr>
              <a:spLocks noChangeArrowheads="1"/>
            </p:cNvSpPr>
            <p:nvPr/>
          </p:nvSpPr>
          <p:spPr bwMode="auto">
            <a:xfrm>
              <a:off x="1344"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71697" name="Rectangle 17"/>
            <p:cNvSpPr>
              <a:spLocks noChangeArrowheads="1"/>
            </p:cNvSpPr>
            <p:nvPr/>
          </p:nvSpPr>
          <p:spPr bwMode="auto">
            <a:xfrm>
              <a:off x="1536" y="1968"/>
              <a:ext cx="17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71698" name="Rectangle 18"/>
            <p:cNvSpPr>
              <a:spLocks noChangeArrowheads="1"/>
            </p:cNvSpPr>
            <p:nvPr/>
          </p:nvSpPr>
          <p:spPr bwMode="auto">
            <a:xfrm>
              <a:off x="1728" y="1968"/>
              <a:ext cx="174"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grpSp>
      <p:sp>
        <p:nvSpPr>
          <p:cNvPr id="71699" name="Line 19"/>
          <p:cNvSpPr>
            <a:spLocks noChangeShapeType="1"/>
          </p:cNvSpPr>
          <p:nvPr/>
        </p:nvSpPr>
        <p:spPr bwMode="auto">
          <a:xfrm flipH="1">
            <a:off x="1752600" y="15240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00" name="Line 20"/>
          <p:cNvSpPr>
            <a:spLocks noChangeShapeType="1"/>
          </p:cNvSpPr>
          <p:nvPr/>
        </p:nvSpPr>
        <p:spPr bwMode="auto">
          <a:xfrm>
            <a:off x="4572000" y="16764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01" name="Text Box 21"/>
          <p:cNvSpPr txBox="1">
            <a:spLocks noChangeArrowheads="1"/>
          </p:cNvSpPr>
          <p:nvPr/>
        </p:nvSpPr>
        <p:spPr bwMode="auto">
          <a:xfrm rot="-1410662">
            <a:off x="2117725" y="1608138"/>
            <a:ext cx="67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left</a:t>
            </a:r>
            <a:endParaRPr lang="en-US" altLang="en-US" dirty="0"/>
          </a:p>
        </p:txBody>
      </p:sp>
      <p:sp>
        <p:nvSpPr>
          <p:cNvPr id="71702" name="Text Box 22"/>
          <p:cNvSpPr txBox="1">
            <a:spLocks noChangeArrowheads="1"/>
          </p:cNvSpPr>
          <p:nvPr/>
        </p:nvSpPr>
        <p:spPr bwMode="auto">
          <a:xfrm rot="1385560">
            <a:off x="5848350" y="1482725"/>
            <a:ext cx="5572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up</a:t>
            </a:r>
            <a:endParaRPr lang="en-US" altLang="en-US" dirty="0"/>
          </a:p>
        </p:txBody>
      </p:sp>
      <p:sp>
        <p:nvSpPr>
          <p:cNvPr id="71703" name="Line 23"/>
          <p:cNvSpPr>
            <a:spLocks noChangeShapeType="1"/>
          </p:cNvSpPr>
          <p:nvPr/>
        </p:nvSpPr>
        <p:spPr bwMode="auto">
          <a:xfrm>
            <a:off x="5181600" y="1600200"/>
            <a:ext cx="2133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04" name="Text Box 24"/>
          <p:cNvSpPr txBox="1">
            <a:spLocks noChangeArrowheads="1"/>
          </p:cNvSpPr>
          <p:nvPr/>
        </p:nvSpPr>
        <p:spPr bwMode="auto">
          <a:xfrm>
            <a:off x="3733800" y="1828800"/>
            <a:ext cx="87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Signature" pitchFamily="2" charset="0"/>
              </a:rPr>
              <a:t>right</a:t>
            </a:r>
          </a:p>
        </p:txBody>
      </p:sp>
      <p:sp>
        <p:nvSpPr>
          <p:cNvPr id="71705" name="Rectangle 25"/>
          <p:cNvSpPr>
            <a:spLocks noChangeArrowheads="1"/>
          </p:cNvSpPr>
          <p:nvPr/>
        </p:nvSpPr>
        <p:spPr bwMode="auto">
          <a:xfrm>
            <a:off x="12954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71706" name="Rectangle 26"/>
          <p:cNvSpPr>
            <a:spLocks noChangeArrowheads="1"/>
          </p:cNvSpPr>
          <p:nvPr/>
        </p:nvSpPr>
        <p:spPr bwMode="auto">
          <a:xfrm>
            <a:off x="1371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71707" name="Rectangle 27"/>
          <p:cNvSpPr>
            <a:spLocks noChangeArrowheads="1"/>
          </p:cNvSpPr>
          <p:nvPr/>
        </p:nvSpPr>
        <p:spPr bwMode="auto">
          <a:xfrm>
            <a:off x="16764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71708" name="Rectangle 28"/>
          <p:cNvSpPr>
            <a:spLocks noChangeArrowheads="1"/>
          </p:cNvSpPr>
          <p:nvPr/>
        </p:nvSpPr>
        <p:spPr bwMode="auto">
          <a:xfrm>
            <a:off x="19812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71709" name="Group 29"/>
          <p:cNvGrpSpPr>
            <a:grpSpLocks/>
          </p:cNvGrpSpPr>
          <p:nvPr/>
        </p:nvGrpSpPr>
        <p:grpSpPr bwMode="auto">
          <a:xfrm>
            <a:off x="1295400" y="3200400"/>
            <a:ext cx="990600" cy="304800"/>
            <a:chOff x="1296" y="1968"/>
            <a:chExt cx="624" cy="192"/>
          </a:xfrm>
        </p:grpSpPr>
        <p:sp>
          <p:nvSpPr>
            <p:cNvPr id="71710" name="Line 30"/>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11" name="Line 31"/>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1712" name="Group 32"/>
          <p:cNvGrpSpPr>
            <a:grpSpLocks/>
          </p:cNvGrpSpPr>
          <p:nvPr/>
        </p:nvGrpSpPr>
        <p:grpSpPr bwMode="auto">
          <a:xfrm>
            <a:off x="1638300" y="2743200"/>
            <a:ext cx="304800" cy="1219200"/>
            <a:chOff x="1488" y="1680"/>
            <a:chExt cx="192" cy="768"/>
          </a:xfrm>
        </p:grpSpPr>
        <p:sp>
          <p:nvSpPr>
            <p:cNvPr id="71713" name="Line 33"/>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14" name="Line 34"/>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715" name="Rectangle 35"/>
          <p:cNvSpPr>
            <a:spLocks noChangeArrowheads="1"/>
          </p:cNvSpPr>
          <p:nvPr/>
        </p:nvSpPr>
        <p:spPr bwMode="auto">
          <a:xfrm>
            <a:off x="1371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 </a:t>
            </a:r>
          </a:p>
        </p:txBody>
      </p:sp>
      <p:sp>
        <p:nvSpPr>
          <p:cNvPr id="71716" name="Rectangle 36"/>
          <p:cNvSpPr>
            <a:spLocks noChangeArrowheads="1"/>
          </p:cNvSpPr>
          <p:nvPr/>
        </p:nvSpPr>
        <p:spPr bwMode="auto">
          <a:xfrm>
            <a:off x="16764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71717" name="Rectangle 37"/>
          <p:cNvSpPr>
            <a:spLocks noChangeArrowheads="1"/>
          </p:cNvSpPr>
          <p:nvPr/>
        </p:nvSpPr>
        <p:spPr bwMode="auto">
          <a:xfrm>
            <a:off x="19812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71718" name="Rectangle 38"/>
          <p:cNvSpPr>
            <a:spLocks noChangeArrowheads="1"/>
          </p:cNvSpPr>
          <p:nvPr/>
        </p:nvSpPr>
        <p:spPr bwMode="auto">
          <a:xfrm>
            <a:off x="1371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71719" name="Rectangle 39"/>
          <p:cNvSpPr>
            <a:spLocks noChangeArrowheads="1"/>
          </p:cNvSpPr>
          <p:nvPr/>
        </p:nvSpPr>
        <p:spPr bwMode="auto">
          <a:xfrm>
            <a:off x="16764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71720" name="Rectangle 40"/>
          <p:cNvSpPr>
            <a:spLocks noChangeArrowheads="1"/>
          </p:cNvSpPr>
          <p:nvPr/>
        </p:nvSpPr>
        <p:spPr bwMode="auto">
          <a:xfrm>
            <a:off x="19812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71721" name="Rectangle 41"/>
          <p:cNvSpPr>
            <a:spLocks noChangeArrowheads="1"/>
          </p:cNvSpPr>
          <p:nvPr/>
        </p:nvSpPr>
        <p:spPr bwMode="auto">
          <a:xfrm>
            <a:off x="40386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71722" name="Rectangle 42"/>
          <p:cNvSpPr>
            <a:spLocks noChangeArrowheads="1"/>
          </p:cNvSpPr>
          <p:nvPr/>
        </p:nvSpPr>
        <p:spPr bwMode="auto">
          <a:xfrm>
            <a:off x="41148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71723" name="Rectangle 43"/>
          <p:cNvSpPr>
            <a:spLocks noChangeArrowheads="1"/>
          </p:cNvSpPr>
          <p:nvPr/>
        </p:nvSpPr>
        <p:spPr bwMode="auto">
          <a:xfrm>
            <a:off x="44196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71724" name="Rectangle 44"/>
          <p:cNvSpPr>
            <a:spLocks noChangeArrowheads="1"/>
          </p:cNvSpPr>
          <p:nvPr/>
        </p:nvSpPr>
        <p:spPr bwMode="auto">
          <a:xfrm>
            <a:off x="47244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71725" name="Group 45"/>
          <p:cNvGrpSpPr>
            <a:grpSpLocks/>
          </p:cNvGrpSpPr>
          <p:nvPr/>
        </p:nvGrpSpPr>
        <p:grpSpPr bwMode="auto">
          <a:xfrm>
            <a:off x="4038600" y="3200400"/>
            <a:ext cx="990600" cy="304800"/>
            <a:chOff x="1296" y="1968"/>
            <a:chExt cx="624" cy="192"/>
          </a:xfrm>
        </p:grpSpPr>
        <p:sp>
          <p:nvSpPr>
            <p:cNvPr id="71726" name="Line 46"/>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27" name="Line 47"/>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1728" name="Group 48"/>
          <p:cNvGrpSpPr>
            <a:grpSpLocks/>
          </p:cNvGrpSpPr>
          <p:nvPr/>
        </p:nvGrpSpPr>
        <p:grpSpPr bwMode="auto">
          <a:xfrm>
            <a:off x="4381500" y="2743200"/>
            <a:ext cx="304800" cy="1219200"/>
            <a:chOff x="1488" y="1680"/>
            <a:chExt cx="192" cy="768"/>
          </a:xfrm>
        </p:grpSpPr>
        <p:sp>
          <p:nvSpPr>
            <p:cNvPr id="71729" name="Line 49"/>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30" name="Line 50"/>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731" name="Rectangle 51"/>
          <p:cNvSpPr>
            <a:spLocks noChangeArrowheads="1"/>
          </p:cNvSpPr>
          <p:nvPr/>
        </p:nvSpPr>
        <p:spPr bwMode="auto">
          <a:xfrm>
            <a:off x="41148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71732" name="Rectangle 52"/>
          <p:cNvSpPr>
            <a:spLocks noChangeArrowheads="1"/>
          </p:cNvSpPr>
          <p:nvPr/>
        </p:nvSpPr>
        <p:spPr bwMode="auto">
          <a:xfrm>
            <a:off x="44196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71733" name="Rectangle 53"/>
          <p:cNvSpPr>
            <a:spLocks noChangeArrowheads="1"/>
          </p:cNvSpPr>
          <p:nvPr/>
        </p:nvSpPr>
        <p:spPr bwMode="auto">
          <a:xfrm>
            <a:off x="4419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71734" name="Rectangle 54"/>
          <p:cNvSpPr>
            <a:spLocks noChangeArrowheads="1"/>
          </p:cNvSpPr>
          <p:nvPr/>
        </p:nvSpPr>
        <p:spPr bwMode="auto">
          <a:xfrm>
            <a:off x="41148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71735" name="Rectangle 55"/>
          <p:cNvSpPr>
            <a:spLocks noChangeArrowheads="1"/>
          </p:cNvSpPr>
          <p:nvPr/>
        </p:nvSpPr>
        <p:spPr bwMode="auto">
          <a:xfrm>
            <a:off x="4419600" y="3200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71736" name="Rectangle 56"/>
          <p:cNvSpPr>
            <a:spLocks noChangeArrowheads="1"/>
          </p:cNvSpPr>
          <p:nvPr/>
        </p:nvSpPr>
        <p:spPr bwMode="auto">
          <a:xfrm>
            <a:off x="47244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71737" name="Rectangle 57"/>
          <p:cNvSpPr>
            <a:spLocks noChangeArrowheads="1"/>
          </p:cNvSpPr>
          <p:nvPr/>
        </p:nvSpPr>
        <p:spPr bwMode="auto">
          <a:xfrm>
            <a:off x="6781800" y="2743200"/>
            <a:ext cx="990600" cy="1219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71738" name="Rectangle 58"/>
          <p:cNvSpPr>
            <a:spLocks noChangeArrowheads="1"/>
          </p:cNvSpPr>
          <p:nvPr/>
        </p:nvSpPr>
        <p:spPr bwMode="auto">
          <a:xfrm>
            <a:off x="68580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1</a:t>
            </a:r>
          </a:p>
        </p:txBody>
      </p:sp>
      <p:sp>
        <p:nvSpPr>
          <p:cNvPr id="71739" name="Rectangle 59"/>
          <p:cNvSpPr>
            <a:spLocks noChangeArrowheads="1"/>
          </p:cNvSpPr>
          <p:nvPr/>
        </p:nvSpPr>
        <p:spPr bwMode="auto">
          <a:xfrm>
            <a:off x="7162800" y="2819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2</a:t>
            </a:r>
          </a:p>
        </p:txBody>
      </p:sp>
      <p:sp>
        <p:nvSpPr>
          <p:cNvPr id="71740" name="Rectangle 60"/>
          <p:cNvSpPr>
            <a:spLocks noChangeArrowheads="1"/>
          </p:cNvSpPr>
          <p:nvPr/>
        </p:nvSpPr>
        <p:spPr bwMode="auto">
          <a:xfrm>
            <a:off x="7467600" y="2819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3</a:t>
            </a:r>
          </a:p>
        </p:txBody>
      </p:sp>
      <p:grpSp>
        <p:nvGrpSpPr>
          <p:cNvPr id="71741" name="Group 61"/>
          <p:cNvGrpSpPr>
            <a:grpSpLocks/>
          </p:cNvGrpSpPr>
          <p:nvPr/>
        </p:nvGrpSpPr>
        <p:grpSpPr bwMode="auto">
          <a:xfrm>
            <a:off x="6781800" y="3200400"/>
            <a:ext cx="990600" cy="304800"/>
            <a:chOff x="1296" y="1968"/>
            <a:chExt cx="624" cy="192"/>
          </a:xfrm>
        </p:grpSpPr>
        <p:sp>
          <p:nvSpPr>
            <p:cNvPr id="71742" name="Line 62"/>
            <p:cNvSpPr>
              <a:spLocks noChangeShapeType="1"/>
            </p:cNvSpPr>
            <p:nvPr/>
          </p:nvSpPr>
          <p:spPr bwMode="auto">
            <a:xfrm>
              <a:off x="1296" y="1968"/>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43" name="Line 63"/>
            <p:cNvSpPr>
              <a:spLocks noChangeShapeType="1"/>
            </p:cNvSpPr>
            <p:nvPr/>
          </p:nvSpPr>
          <p:spPr bwMode="auto">
            <a:xfrm>
              <a:off x="1296" y="2160"/>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1744" name="Group 64"/>
          <p:cNvGrpSpPr>
            <a:grpSpLocks/>
          </p:cNvGrpSpPr>
          <p:nvPr/>
        </p:nvGrpSpPr>
        <p:grpSpPr bwMode="auto">
          <a:xfrm>
            <a:off x="7124700" y="2743200"/>
            <a:ext cx="304800" cy="1219200"/>
            <a:chOff x="1488" y="1680"/>
            <a:chExt cx="192" cy="768"/>
          </a:xfrm>
        </p:grpSpPr>
        <p:sp>
          <p:nvSpPr>
            <p:cNvPr id="71745" name="Line 65"/>
            <p:cNvSpPr>
              <a:spLocks noChangeShapeType="1"/>
            </p:cNvSpPr>
            <p:nvPr/>
          </p:nvSpPr>
          <p:spPr bwMode="auto">
            <a:xfrm rot="-5400000">
              <a:off x="1296"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46" name="Line 66"/>
            <p:cNvSpPr>
              <a:spLocks noChangeShapeType="1"/>
            </p:cNvSpPr>
            <p:nvPr/>
          </p:nvSpPr>
          <p:spPr bwMode="auto">
            <a:xfrm rot="-5400000">
              <a:off x="1104" y="2064"/>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747" name="Rectangle 67"/>
          <p:cNvSpPr>
            <a:spLocks noChangeArrowheads="1"/>
          </p:cNvSpPr>
          <p:nvPr/>
        </p:nvSpPr>
        <p:spPr bwMode="auto">
          <a:xfrm>
            <a:off x="68580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71748" name="Rectangle 68"/>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Courier New" pitchFamily="49" charset="0"/>
            </a:endParaRPr>
          </a:p>
        </p:txBody>
      </p:sp>
      <p:sp>
        <p:nvSpPr>
          <p:cNvPr id="71749" name="Rectangle 69"/>
          <p:cNvSpPr>
            <a:spLocks noChangeArrowheads="1"/>
          </p:cNvSpPr>
          <p:nvPr/>
        </p:nvSpPr>
        <p:spPr bwMode="auto">
          <a:xfrm>
            <a:off x="74676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5</a:t>
            </a:r>
          </a:p>
        </p:txBody>
      </p:sp>
      <p:sp>
        <p:nvSpPr>
          <p:cNvPr id="71750" name="Rectangle 70"/>
          <p:cNvSpPr>
            <a:spLocks noChangeArrowheads="1"/>
          </p:cNvSpPr>
          <p:nvPr/>
        </p:nvSpPr>
        <p:spPr bwMode="auto">
          <a:xfrm>
            <a:off x="68580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7</a:t>
            </a:r>
          </a:p>
        </p:txBody>
      </p:sp>
      <p:sp>
        <p:nvSpPr>
          <p:cNvPr id="71751" name="Rectangle 71"/>
          <p:cNvSpPr>
            <a:spLocks noChangeArrowheads="1"/>
          </p:cNvSpPr>
          <p:nvPr/>
        </p:nvSpPr>
        <p:spPr bwMode="auto">
          <a:xfrm>
            <a:off x="7162800" y="35814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8</a:t>
            </a:r>
          </a:p>
        </p:txBody>
      </p:sp>
      <p:sp>
        <p:nvSpPr>
          <p:cNvPr id="71752" name="Rectangle 72"/>
          <p:cNvSpPr>
            <a:spLocks noChangeArrowheads="1"/>
          </p:cNvSpPr>
          <p:nvPr/>
        </p:nvSpPr>
        <p:spPr bwMode="auto">
          <a:xfrm>
            <a:off x="7467600" y="3200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4</a:t>
            </a:r>
          </a:p>
        </p:txBody>
      </p:sp>
      <p:sp>
        <p:nvSpPr>
          <p:cNvPr id="71753" name="Rectangle 73"/>
          <p:cNvSpPr>
            <a:spLocks noChangeArrowheads="1"/>
          </p:cNvSpPr>
          <p:nvPr/>
        </p:nvSpPr>
        <p:spPr bwMode="auto">
          <a:xfrm>
            <a:off x="1676400" y="35814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Courier New" pitchFamily="49" charset="0"/>
              </a:rPr>
              <a:t>6</a:t>
            </a:r>
          </a:p>
        </p:txBody>
      </p:sp>
      <p:sp>
        <p:nvSpPr>
          <p:cNvPr id="71754" name="Rectangle 74"/>
          <p:cNvSpPr>
            <a:spLocks noChangeArrowheads="1"/>
          </p:cNvSpPr>
          <p:nvPr/>
        </p:nvSpPr>
        <p:spPr bwMode="auto">
          <a:xfrm>
            <a:off x="381000" y="304800"/>
            <a:ext cx="990600" cy="121920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n-US" dirty="0"/>
          </a:p>
        </p:txBody>
      </p:sp>
      <p:sp>
        <p:nvSpPr>
          <p:cNvPr id="71755" name="Rectangle 75"/>
          <p:cNvSpPr>
            <a:spLocks noChangeArrowheads="1"/>
          </p:cNvSpPr>
          <p:nvPr/>
        </p:nvSpPr>
        <p:spPr bwMode="auto">
          <a:xfrm>
            <a:off x="4572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1</a:t>
            </a:r>
          </a:p>
        </p:txBody>
      </p:sp>
      <p:sp>
        <p:nvSpPr>
          <p:cNvPr id="71756" name="Rectangle 76"/>
          <p:cNvSpPr>
            <a:spLocks noChangeArrowheads="1"/>
          </p:cNvSpPr>
          <p:nvPr/>
        </p:nvSpPr>
        <p:spPr bwMode="auto">
          <a:xfrm>
            <a:off x="762000" y="381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2</a:t>
            </a:r>
          </a:p>
        </p:txBody>
      </p:sp>
      <p:sp>
        <p:nvSpPr>
          <p:cNvPr id="71757" name="Rectangle 77"/>
          <p:cNvSpPr>
            <a:spLocks noChangeArrowheads="1"/>
          </p:cNvSpPr>
          <p:nvPr/>
        </p:nvSpPr>
        <p:spPr bwMode="auto">
          <a:xfrm>
            <a:off x="1066800" y="381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3</a:t>
            </a:r>
          </a:p>
        </p:txBody>
      </p:sp>
      <p:grpSp>
        <p:nvGrpSpPr>
          <p:cNvPr id="71758" name="Group 78"/>
          <p:cNvGrpSpPr>
            <a:grpSpLocks/>
          </p:cNvGrpSpPr>
          <p:nvPr/>
        </p:nvGrpSpPr>
        <p:grpSpPr bwMode="auto">
          <a:xfrm>
            <a:off x="381000" y="762000"/>
            <a:ext cx="990600" cy="304800"/>
            <a:chOff x="1296" y="1968"/>
            <a:chExt cx="624" cy="192"/>
          </a:xfrm>
        </p:grpSpPr>
        <p:sp>
          <p:nvSpPr>
            <p:cNvPr id="71759" name="Line 79"/>
            <p:cNvSpPr>
              <a:spLocks noChangeShapeType="1"/>
            </p:cNvSpPr>
            <p:nvPr/>
          </p:nvSpPr>
          <p:spPr bwMode="auto">
            <a:xfrm>
              <a:off x="1296" y="1968"/>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60" name="Line 80"/>
            <p:cNvSpPr>
              <a:spLocks noChangeShapeType="1"/>
            </p:cNvSpPr>
            <p:nvPr/>
          </p:nvSpPr>
          <p:spPr bwMode="auto">
            <a:xfrm>
              <a:off x="1296" y="2160"/>
              <a:ext cx="62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1761" name="Group 81"/>
          <p:cNvGrpSpPr>
            <a:grpSpLocks/>
          </p:cNvGrpSpPr>
          <p:nvPr/>
        </p:nvGrpSpPr>
        <p:grpSpPr bwMode="auto">
          <a:xfrm>
            <a:off x="723900" y="304800"/>
            <a:ext cx="304800" cy="1219200"/>
            <a:chOff x="1488" y="1680"/>
            <a:chExt cx="192" cy="768"/>
          </a:xfrm>
        </p:grpSpPr>
        <p:sp>
          <p:nvSpPr>
            <p:cNvPr id="71762" name="Line 82"/>
            <p:cNvSpPr>
              <a:spLocks noChangeShapeType="1"/>
            </p:cNvSpPr>
            <p:nvPr/>
          </p:nvSpPr>
          <p:spPr bwMode="auto">
            <a:xfrm rot="-5400000">
              <a:off x="1296"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63" name="Line 83"/>
            <p:cNvSpPr>
              <a:spLocks noChangeShapeType="1"/>
            </p:cNvSpPr>
            <p:nvPr/>
          </p:nvSpPr>
          <p:spPr bwMode="auto">
            <a:xfrm rot="-5400000">
              <a:off x="1104" y="2064"/>
              <a:ext cx="76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764" name="Rectangle 84"/>
          <p:cNvSpPr>
            <a:spLocks noChangeArrowheads="1"/>
          </p:cNvSpPr>
          <p:nvPr/>
        </p:nvSpPr>
        <p:spPr bwMode="auto">
          <a:xfrm>
            <a:off x="4572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7</a:t>
            </a:r>
          </a:p>
        </p:txBody>
      </p:sp>
      <p:sp>
        <p:nvSpPr>
          <p:cNvPr id="71765" name="Rectangle 85"/>
          <p:cNvSpPr>
            <a:spLocks noChangeArrowheads="1"/>
          </p:cNvSpPr>
          <p:nvPr/>
        </p:nvSpPr>
        <p:spPr bwMode="auto">
          <a:xfrm>
            <a:off x="762000" y="1143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6</a:t>
            </a:r>
          </a:p>
        </p:txBody>
      </p:sp>
      <p:sp>
        <p:nvSpPr>
          <p:cNvPr id="71766" name="Rectangle 86"/>
          <p:cNvSpPr>
            <a:spLocks noChangeArrowheads="1"/>
          </p:cNvSpPr>
          <p:nvPr/>
        </p:nvSpPr>
        <p:spPr bwMode="auto">
          <a:xfrm>
            <a:off x="1066800" y="1143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5</a:t>
            </a:r>
          </a:p>
        </p:txBody>
      </p:sp>
      <p:sp>
        <p:nvSpPr>
          <p:cNvPr id="71767" name="Rectangle 87"/>
          <p:cNvSpPr>
            <a:spLocks noChangeArrowheads="1"/>
          </p:cNvSpPr>
          <p:nvPr/>
        </p:nvSpPr>
        <p:spPr bwMode="auto">
          <a:xfrm>
            <a:off x="4572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8</a:t>
            </a:r>
          </a:p>
        </p:txBody>
      </p:sp>
      <p:sp>
        <p:nvSpPr>
          <p:cNvPr id="71768" name="Rectangle 88"/>
          <p:cNvSpPr>
            <a:spLocks noChangeArrowheads="1"/>
          </p:cNvSpPr>
          <p:nvPr/>
        </p:nvSpPr>
        <p:spPr bwMode="auto">
          <a:xfrm>
            <a:off x="762000" y="762000"/>
            <a:ext cx="277813"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 </a:t>
            </a:r>
          </a:p>
        </p:txBody>
      </p:sp>
      <p:sp>
        <p:nvSpPr>
          <p:cNvPr id="71769" name="Rectangle 89"/>
          <p:cNvSpPr>
            <a:spLocks noChangeArrowheads="1"/>
          </p:cNvSpPr>
          <p:nvPr/>
        </p:nvSpPr>
        <p:spPr bwMode="auto">
          <a:xfrm>
            <a:off x="1066800" y="762000"/>
            <a:ext cx="2762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accent2"/>
                </a:solidFill>
                <a:latin typeface="Courier New" pitchFamily="49" charset="0"/>
              </a:rPr>
              <a:t>4</a:t>
            </a:r>
          </a:p>
        </p:txBody>
      </p:sp>
      <p:sp>
        <p:nvSpPr>
          <p:cNvPr id="71770" name="Text Box 90"/>
          <p:cNvSpPr txBox="1">
            <a:spLocks noChangeArrowheads="1"/>
          </p:cNvSpPr>
          <p:nvPr/>
        </p:nvSpPr>
        <p:spPr bwMode="auto">
          <a:xfrm>
            <a:off x="1736725" y="26987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accent2"/>
                </a:solidFill>
              </a:rPr>
              <a:t>GOAL</a:t>
            </a:r>
          </a:p>
        </p:txBody>
      </p:sp>
      <p:sp>
        <p:nvSpPr>
          <p:cNvPr id="71771" name="Freeform 91"/>
          <p:cNvSpPr>
            <a:spLocks/>
          </p:cNvSpPr>
          <p:nvPr/>
        </p:nvSpPr>
        <p:spPr bwMode="auto">
          <a:xfrm>
            <a:off x="1524000" y="685800"/>
            <a:ext cx="1066800" cy="304800"/>
          </a:xfrm>
          <a:custGeom>
            <a:avLst/>
            <a:gdLst>
              <a:gd name="T0" fmla="*/ 336 w 392"/>
              <a:gd name="T1" fmla="*/ 0 h 280"/>
              <a:gd name="T2" fmla="*/ 336 w 392"/>
              <a:gd name="T3" fmla="*/ 240 h 280"/>
              <a:gd name="T4" fmla="*/ 0 w 392"/>
              <a:gd name="T5" fmla="*/ 240 h 280"/>
            </a:gdLst>
            <a:ahLst/>
            <a:cxnLst>
              <a:cxn ang="0">
                <a:pos x="T0" y="T1"/>
              </a:cxn>
              <a:cxn ang="0">
                <a:pos x="T2" y="T3"/>
              </a:cxn>
              <a:cxn ang="0">
                <a:pos x="T4" y="T5"/>
              </a:cxn>
            </a:cxnLst>
            <a:rect l="0" t="0" r="r" b="b"/>
            <a:pathLst>
              <a:path w="392" h="280">
                <a:moveTo>
                  <a:pt x="336" y="0"/>
                </a:moveTo>
                <a:cubicBezTo>
                  <a:pt x="364" y="100"/>
                  <a:pt x="392" y="200"/>
                  <a:pt x="336" y="240"/>
                </a:cubicBezTo>
                <a:cubicBezTo>
                  <a:pt x="280" y="280"/>
                  <a:pt x="140" y="260"/>
                  <a:pt x="0" y="240"/>
                </a:cubicBez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72" name="Text Box 92"/>
          <p:cNvSpPr txBox="1">
            <a:spLocks noChangeArrowheads="1"/>
          </p:cNvSpPr>
          <p:nvPr/>
        </p:nvSpPr>
        <p:spPr bwMode="auto">
          <a:xfrm>
            <a:off x="12954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=2</a:t>
            </a:r>
            <a:endParaRPr lang="en-US" altLang="en-US" i="1" dirty="0"/>
          </a:p>
        </p:txBody>
      </p:sp>
      <p:sp>
        <p:nvSpPr>
          <p:cNvPr id="71773" name="Text Box 93"/>
          <p:cNvSpPr txBox="1">
            <a:spLocks noChangeArrowheads="1"/>
          </p:cNvSpPr>
          <p:nvPr/>
        </p:nvSpPr>
        <p:spPr bwMode="auto">
          <a:xfrm>
            <a:off x="40386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=4</a:t>
            </a:r>
            <a:endParaRPr lang="en-US" altLang="en-US" i="1" dirty="0"/>
          </a:p>
        </p:txBody>
      </p:sp>
      <p:sp>
        <p:nvSpPr>
          <p:cNvPr id="71774" name="Text Box 94"/>
          <p:cNvSpPr txBox="1">
            <a:spLocks noChangeArrowheads="1"/>
          </p:cNvSpPr>
          <p:nvPr/>
        </p:nvSpPr>
        <p:spPr bwMode="auto">
          <a:xfrm>
            <a:off x="6781800" y="396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a:t>h</a:t>
            </a:r>
            <a:r>
              <a:rPr lang="en-US" altLang="en-US" dirty="0"/>
              <a:t>=4</a:t>
            </a:r>
            <a:endParaRPr lang="en-US" altLang="en-US" i="1" dirty="0"/>
          </a:p>
        </p:txBody>
      </p:sp>
    </p:spTree>
    <p:extLst>
      <p:ext uri="{BB962C8B-B14F-4D97-AF65-F5344CB8AC3E}">
        <p14:creationId xmlns:p14="http://schemas.microsoft.com/office/powerpoint/2010/main" val="381148506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5CDE56-22F1-49E7-92E7-D0948F72CFF1}" type="slidenum">
              <a:rPr lang="en-US" altLang="en-US"/>
              <a:pPr/>
              <a:t>243</a:t>
            </a:fld>
            <a:endParaRPr lang="en-US" altLang="en-US" dirty="0"/>
          </a:p>
        </p:txBody>
      </p:sp>
      <p:sp>
        <p:nvSpPr>
          <p:cNvPr id="73730" name="Rectangle 2"/>
          <p:cNvSpPr>
            <a:spLocks noGrp="1" noChangeArrowheads="1"/>
          </p:cNvSpPr>
          <p:nvPr>
            <p:ph type="title"/>
          </p:nvPr>
        </p:nvSpPr>
        <p:spPr/>
        <p:txBody>
          <a:bodyPr/>
          <a:lstStyle/>
          <a:p>
            <a:r>
              <a:rPr lang="en-US" altLang="en-US" dirty="0"/>
              <a:t>Techniques</a:t>
            </a:r>
          </a:p>
        </p:txBody>
      </p:sp>
      <p:sp>
        <p:nvSpPr>
          <p:cNvPr id="73731" name="Rectangle 3"/>
          <p:cNvSpPr>
            <a:spLocks noGrp="1" noChangeArrowheads="1"/>
          </p:cNvSpPr>
          <p:nvPr>
            <p:ph type="body" idx="1"/>
          </p:nvPr>
        </p:nvSpPr>
        <p:spPr/>
        <p:txBody>
          <a:bodyPr/>
          <a:lstStyle/>
          <a:p>
            <a:r>
              <a:rPr lang="en-US" altLang="en-US" dirty="0"/>
              <a:t>There are a variety of search techniques that rely on the estimate provided by a heuristic function.</a:t>
            </a:r>
          </a:p>
          <a:p>
            <a:r>
              <a:rPr lang="en-US" altLang="en-US" dirty="0"/>
              <a:t>In all cases - the quality (accuracy) of the heuristic is important in real-life application of the technique!</a:t>
            </a:r>
          </a:p>
        </p:txBody>
      </p:sp>
    </p:spTree>
    <p:extLst>
      <p:ext uri="{BB962C8B-B14F-4D97-AF65-F5344CB8AC3E}">
        <p14:creationId xmlns:p14="http://schemas.microsoft.com/office/powerpoint/2010/main" val="362140692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10BC9-4D2F-46A9-9DDB-64046AEE7809}" type="slidenum">
              <a:rPr lang="en-US" altLang="en-US"/>
              <a:pPr/>
              <a:t>244</a:t>
            </a:fld>
            <a:endParaRPr lang="en-US" altLang="en-US" dirty="0"/>
          </a:p>
        </p:txBody>
      </p:sp>
      <p:sp>
        <p:nvSpPr>
          <p:cNvPr id="4098" name="Rectangle 2"/>
          <p:cNvSpPr>
            <a:spLocks noGrp="1" noChangeArrowheads="1"/>
          </p:cNvSpPr>
          <p:nvPr>
            <p:ph type="title"/>
          </p:nvPr>
        </p:nvSpPr>
        <p:spPr/>
        <p:txBody>
          <a:bodyPr/>
          <a:lstStyle/>
          <a:p>
            <a:r>
              <a:rPr lang="en-US" altLang="en-US" dirty="0"/>
              <a:t>Generate-and-test</a:t>
            </a:r>
          </a:p>
        </p:txBody>
      </p:sp>
      <p:sp>
        <p:nvSpPr>
          <p:cNvPr id="4099" name="Rectangle 3"/>
          <p:cNvSpPr>
            <a:spLocks noGrp="1" noChangeArrowheads="1"/>
          </p:cNvSpPr>
          <p:nvPr>
            <p:ph type="body" idx="1"/>
          </p:nvPr>
        </p:nvSpPr>
        <p:spPr/>
        <p:txBody>
          <a:bodyPr/>
          <a:lstStyle/>
          <a:p>
            <a:r>
              <a:rPr lang="en-US" altLang="en-US" dirty="0"/>
              <a:t>Very simple strategy - just keep guessing.</a:t>
            </a:r>
          </a:p>
          <a:p>
            <a:pPr>
              <a:buFontTx/>
              <a:buNone/>
            </a:pPr>
            <a:endParaRPr lang="en-US" altLang="en-US" sz="2400" dirty="0">
              <a:latin typeface="Courier New" pitchFamily="49" charset="0"/>
            </a:endParaRPr>
          </a:p>
          <a:p>
            <a:pPr>
              <a:buFontTx/>
              <a:buNone/>
            </a:pPr>
            <a:r>
              <a:rPr lang="en-US" altLang="en-US" sz="2400" b="1" dirty="0">
                <a:latin typeface="Courier New" pitchFamily="49" charset="0"/>
              </a:rPr>
              <a:t>	</a:t>
            </a:r>
            <a:r>
              <a:rPr lang="en-US" altLang="en-US" sz="2400" b="1" i="1" dirty="0">
                <a:latin typeface="Courier New" pitchFamily="49" charset="0"/>
              </a:rPr>
              <a:t>do while goal not accomplished</a:t>
            </a:r>
          </a:p>
          <a:p>
            <a:pPr lvl="1">
              <a:buFontTx/>
              <a:buNone/>
            </a:pPr>
            <a:r>
              <a:rPr lang="en-US" altLang="en-US" sz="2400" b="1" i="1" dirty="0">
                <a:latin typeface="Courier New" pitchFamily="49" charset="0"/>
              </a:rPr>
              <a:t>	generate a possible solution</a:t>
            </a:r>
            <a:endParaRPr lang="en-US" altLang="en-US" sz="2400" b="1" dirty="0">
              <a:latin typeface="Courier New" pitchFamily="49" charset="0"/>
            </a:endParaRPr>
          </a:p>
          <a:p>
            <a:pPr lvl="1">
              <a:buFontTx/>
              <a:buNone/>
            </a:pPr>
            <a:r>
              <a:rPr lang="en-US" altLang="en-US" sz="2400" b="1" dirty="0">
                <a:latin typeface="Courier New" pitchFamily="49" charset="0"/>
              </a:rPr>
              <a:t>	</a:t>
            </a:r>
            <a:r>
              <a:rPr lang="en-US" altLang="en-US" sz="2400" b="1" i="1" dirty="0">
                <a:latin typeface="Courier New" pitchFamily="49" charset="0"/>
              </a:rPr>
              <a:t>test solution to see if it is a goal</a:t>
            </a:r>
            <a:endParaRPr lang="en-US" altLang="en-US" sz="2400" b="1" dirty="0">
              <a:latin typeface="Courier New" pitchFamily="49" charset="0"/>
            </a:endParaRPr>
          </a:p>
          <a:p>
            <a:endParaRPr lang="en-US" altLang="en-US" dirty="0"/>
          </a:p>
          <a:p>
            <a:r>
              <a:rPr lang="en-US" altLang="en-US" dirty="0"/>
              <a:t>Heuristics may be used to determine the specific rules for solution generation.</a:t>
            </a:r>
          </a:p>
        </p:txBody>
      </p:sp>
    </p:spTree>
    <p:extLst>
      <p:ext uri="{BB962C8B-B14F-4D97-AF65-F5344CB8AC3E}">
        <p14:creationId xmlns:p14="http://schemas.microsoft.com/office/powerpoint/2010/main" val="306021901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en-US" dirty="0" smtClean="0">
                <a:solidFill>
                  <a:schemeClr val="tx1"/>
                </a:solidFill>
              </a:rPr>
              <a:t>The $1M question</a:t>
            </a:r>
          </a:p>
        </p:txBody>
      </p:sp>
      <p:sp>
        <p:nvSpPr>
          <p:cNvPr id="4099" name="Rectangle 5"/>
          <p:cNvSpPr>
            <a:spLocks noGrp="1" noChangeArrowheads="1"/>
          </p:cNvSpPr>
          <p:nvPr>
            <p:ph type="body" idx="1"/>
          </p:nvPr>
        </p:nvSpPr>
        <p:spPr/>
        <p:txBody>
          <a:bodyPr/>
          <a:lstStyle/>
          <a:p>
            <a:pPr marL="533400" indent="-533400" eaLnBrk="1" hangingPunct="1">
              <a:lnSpc>
                <a:spcPct val="80000"/>
              </a:lnSpc>
              <a:buFontTx/>
              <a:buNone/>
            </a:pPr>
            <a:r>
              <a:rPr lang="en-US" altLang="en-US" sz="2800" dirty="0" smtClean="0"/>
              <a:t>The Clay Mathematics Institute</a:t>
            </a:r>
          </a:p>
          <a:p>
            <a:pPr marL="533400" indent="-533400" eaLnBrk="1" hangingPunct="1">
              <a:lnSpc>
                <a:spcPct val="80000"/>
              </a:lnSpc>
              <a:buFontTx/>
              <a:buNone/>
            </a:pPr>
            <a:r>
              <a:rPr lang="en-US" altLang="en-US" sz="2800" dirty="0" smtClean="0"/>
              <a:t>	</a:t>
            </a:r>
            <a:r>
              <a:rPr lang="en-US" altLang="en-US" sz="2800" dirty="0" err="1" smtClean="0"/>
              <a:t>Millenium</a:t>
            </a:r>
            <a:r>
              <a:rPr lang="en-US" altLang="en-US" sz="2800" dirty="0" smtClean="0"/>
              <a:t> Prize Problems</a:t>
            </a:r>
          </a:p>
          <a:p>
            <a:pPr marL="533400" indent="-533400" eaLnBrk="1" hangingPunct="1">
              <a:lnSpc>
                <a:spcPct val="80000"/>
              </a:lnSpc>
              <a:buFontTx/>
              <a:buNone/>
            </a:pPr>
            <a:endParaRPr lang="en-US" altLang="en-US" sz="2800" dirty="0" smtClean="0"/>
          </a:p>
          <a:p>
            <a:pPr marL="533400" indent="-533400" eaLnBrk="1" hangingPunct="1">
              <a:lnSpc>
                <a:spcPct val="80000"/>
              </a:lnSpc>
              <a:buFontTx/>
              <a:buAutoNum type="arabicPeriod"/>
            </a:pPr>
            <a:r>
              <a:rPr lang="en-US" altLang="en-US" sz="2800" dirty="0" smtClean="0"/>
              <a:t>Birch and </a:t>
            </a:r>
            <a:r>
              <a:rPr lang="en-US" altLang="en-US" sz="2800" dirty="0" err="1" smtClean="0"/>
              <a:t>Swinnerton</a:t>
            </a:r>
            <a:r>
              <a:rPr lang="en-US" altLang="en-US" sz="2800" dirty="0" smtClean="0"/>
              <a:t>-Dyer Conjecture </a:t>
            </a:r>
          </a:p>
          <a:p>
            <a:pPr marL="533400" indent="-533400" eaLnBrk="1" hangingPunct="1">
              <a:lnSpc>
                <a:spcPct val="80000"/>
              </a:lnSpc>
              <a:buFontTx/>
              <a:buAutoNum type="arabicPeriod"/>
            </a:pPr>
            <a:r>
              <a:rPr lang="en-US" altLang="en-US" sz="2800" dirty="0" smtClean="0"/>
              <a:t>Hodge Conjecture </a:t>
            </a:r>
          </a:p>
          <a:p>
            <a:pPr marL="533400" indent="-533400" eaLnBrk="1" hangingPunct="1">
              <a:lnSpc>
                <a:spcPct val="80000"/>
              </a:lnSpc>
              <a:buFontTx/>
              <a:buAutoNum type="arabicPeriod"/>
            </a:pPr>
            <a:r>
              <a:rPr lang="en-US" altLang="en-US" sz="2800" dirty="0" err="1" smtClean="0"/>
              <a:t>Navier</a:t>
            </a:r>
            <a:r>
              <a:rPr lang="en-US" altLang="en-US" sz="2800" dirty="0" smtClean="0"/>
              <a:t>-Stokes Equations </a:t>
            </a:r>
          </a:p>
          <a:p>
            <a:pPr marL="533400" indent="-533400" eaLnBrk="1" hangingPunct="1">
              <a:lnSpc>
                <a:spcPct val="80000"/>
              </a:lnSpc>
              <a:buFontTx/>
              <a:buAutoNum type="arabicPeriod"/>
            </a:pPr>
            <a:r>
              <a:rPr lang="en-US" altLang="en-US" sz="2800" dirty="0" smtClean="0">
                <a:solidFill>
                  <a:schemeClr val="tx2"/>
                </a:solidFill>
              </a:rPr>
              <a:t>P vs NP </a:t>
            </a:r>
          </a:p>
          <a:p>
            <a:pPr marL="533400" indent="-533400" eaLnBrk="1" hangingPunct="1">
              <a:lnSpc>
                <a:spcPct val="80000"/>
              </a:lnSpc>
              <a:buFontTx/>
              <a:buAutoNum type="arabicPeriod"/>
            </a:pPr>
            <a:r>
              <a:rPr lang="en-US" altLang="en-US" sz="2800" dirty="0" err="1" smtClean="0"/>
              <a:t>Poincaré</a:t>
            </a:r>
            <a:r>
              <a:rPr lang="en-US" altLang="en-US" sz="2800" dirty="0" smtClean="0"/>
              <a:t> Conjecture </a:t>
            </a:r>
          </a:p>
          <a:p>
            <a:pPr marL="533400" indent="-533400" eaLnBrk="1" hangingPunct="1">
              <a:lnSpc>
                <a:spcPct val="80000"/>
              </a:lnSpc>
              <a:buFontTx/>
              <a:buAutoNum type="arabicPeriod"/>
            </a:pPr>
            <a:r>
              <a:rPr lang="en-US" altLang="en-US" sz="2800" dirty="0" smtClean="0"/>
              <a:t>Riemann Hypothesis </a:t>
            </a:r>
          </a:p>
          <a:p>
            <a:pPr marL="533400" indent="-533400" eaLnBrk="1" hangingPunct="1">
              <a:lnSpc>
                <a:spcPct val="80000"/>
              </a:lnSpc>
              <a:buFontTx/>
              <a:buAutoNum type="arabicPeriod"/>
            </a:pPr>
            <a:r>
              <a:rPr lang="en-US" altLang="en-US" sz="2800" dirty="0" smtClean="0"/>
              <a:t>Yang-Mills Theory </a:t>
            </a:r>
          </a:p>
        </p:txBody>
      </p:sp>
    </p:spTree>
    <p:extLst>
      <p:ext uri="{BB962C8B-B14F-4D97-AF65-F5344CB8AC3E}">
        <p14:creationId xmlns:p14="http://schemas.microsoft.com/office/powerpoint/2010/main" val="79122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dirty="0"/>
              <a:t>Turing Machines	</a:t>
            </a:r>
          </a:p>
        </p:txBody>
      </p:sp>
      <p:pic>
        <p:nvPicPr>
          <p:cNvPr id="114691" name="Picture 3" descr="T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0"/>
            <a:ext cx="2641600" cy="321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669925" y="1665288"/>
            <a:ext cx="5472113" cy="5191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After Alan M. Turing (1912–1954)</a:t>
            </a:r>
          </a:p>
        </p:txBody>
      </p:sp>
      <p:sp>
        <p:nvSpPr>
          <p:cNvPr id="114693" name="Text Box 5"/>
          <p:cNvSpPr txBox="1">
            <a:spLocks noChangeArrowheads="1"/>
          </p:cNvSpPr>
          <p:nvPr/>
        </p:nvSpPr>
        <p:spPr bwMode="auto">
          <a:xfrm>
            <a:off x="669925" y="2351088"/>
            <a:ext cx="7370763" cy="1800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In 1936, Turing introduced his</a:t>
            </a:r>
            <a:br>
              <a:rPr lang="en-US" altLang="en-US" dirty="0"/>
            </a:br>
            <a:r>
              <a:rPr lang="en-US" altLang="en-US" dirty="0"/>
              <a:t>abstract model for computation in</a:t>
            </a:r>
            <a:br>
              <a:rPr lang="en-US" altLang="en-US" dirty="0"/>
            </a:br>
            <a:r>
              <a:rPr lang="en-US" altLang="en-US" dirty="0"/>
              <a:t>his article “</a:t>
            </a:r>
            <a:r>
              <a:rPr lang="en-US" altLang="en-US" i="1" dirty="0"/>
              <a:t>On Computable Numbers, with an </a:t>
            </a:r>
          </a:p>
          <a:p>
            <a:r>
              <a:rPr lang="en-US" altLang="en-US" i="1" dirty="0"/>
              <a:t>application to the </a:t>
            </a:r>
            <a:r>
              <a:rPr lang="en-US" altLang="en-US" i="1" dirty="0" err="1"/>
              <a:t>Entscheidungsproblem</a:t>
            </a:r>
            <a:r>
              <a:rPr lang="en-US" altLang="en-US" dirty="0"/>
              <a:t>”.</a:t>
            </a:r>
          </a:p>
        </p:txBody>
      </p:sp>
      <p:sp>
        <p:nvSpPr>
          <p:cNvPr id="114694" name="Text Box 6"/>
          <p:cNvSpPr txBox="1">
            <a:spLocks noChangeArrowheads="1"/>
          </p:cNvSpPr>
          <p:nvPr/>
        </p:nvSpPr>
        <p:spPr bwMode="auto">
          <a:xfrm>
            <a:off x="708025" y="4343400"/>
            <a:ext cx="7112000" cy="946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the same time, Alonzo Church published </a:t>
            </a:r>
            <a:br>
              <a:rPr lang="en-US" altLang="en-US"/>
            </a:br>
            <a:r>
              <a:rPr lang="en-US" altLang="en-US"/>
              <a:t>similar ideas and results.</a:t>
            </a:r>
          </a:p>
        </p:txBody>
      </p:sp>
      <p:sp>
        <p:nvSpPr>
          <p:cNvPr id="114695" name="Text Box 7"/>
          <p:cNvSpPr txBox="1">
            <a:spLocks noChangeArrowheads="1"/>
          </p:cNvSpPr>
          <p:nvPr/>
        </p:nvSpPr>
        <p:spPr bwMode="auto">
          <a:xfrm>
            <a:off x="746125" y="5475288"/>
            <a:ext cx="7750175" cy="946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However, the Turing model has become the</a:t>
            </a:r>
            <a:br>
              <a:rPr lang="en-US" altLang="en-US"/>
            </a:br>
            <a:r>
              <a:rPr lang="en-US" altLang="en-US"/>
              <a:t>standard model in theoretical computer science.</a:t>
            </a:r>
          </a:p>
        </p:txBody>
      </p:sp>
    </p:spTree>
    <p:extLst>
      <p:ext uri="{BB962C8B-B14F-4D97-AF65-F5344CB8AC3E}">
        <p14:creationId xmlns:p14="http://schemas.microsoft.com/office/powerpoint/2010/main" val="242380512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altLang="en-US" dirty="0" smtClean="0"/>
              <a:t>Turing machines (Informal Description)</a:t>
            </a:r>
            <a:endParaRPr lang="en-US" altLang="en-US" dirty="0"/>
          </a:p>
        </p:txBody>
      </p:sp>
      <p:sp>
        <p:nvSpPr>
          <p:cNvPr id="96265" name="Text Box 9"/>
          <p:cNvSpPr txBox="1">
            <a:spLocks noChangeArrowheads="1"/>
          </p:cNvSpPr>
          <p:nvPr/>
        </p:nvSpPr>
        <p:spPr bwMode="auto">
          <a:xfrm>
            <a:off x="609600" y="4495800"/>
            <a:ext cx="8382000" cy="12003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Depending on its state and the letter x</a:t>
            </a:r>
            <a:r>
              <a:rPr lang="en-US" altLang="en-US" baseline="-25000" dirty="0"/>
              <a:t>i</a:t>
            </a:r>
            <a:r>
              <a:rPr lang="en-US" altLang="en-US" dirty="0"/>
              <a:t>, the TM </a:t>
            </a:r>
            <a:br>
              <a:rPr lang="en-US" altLang="en-US" dirty="0"/>
            </a:br>
            <a:r>
              <a:rPr lang="en-US" altLang="en-US" dirty="0"/>
              <a:t>- writes down a </a:t>
            </a:r>
            <a:r>
              <a:rPr lang="en-US" altLang="en-US" dirty="0" smtClean="0"/>
              <a:t>letter (replacing what was there), </a:t>
            </a:r>
            <a:r>
              <a:rPr lang="en-US" altLang="en-US" dirty="0"/>
              <a:t/>
            </a:r>
            <a:br>
              <a:rPr lang="en-US" altLang="en-US" dirty="0"/>
            </a:br>
            <a:r>
              <a:rPr lang="en-US" altLang="en-US" dirty="0"/>
              <a:t>- moves its read/write head left or right, and </a:t>
            </a:r>
            <a:br>
              <a:rPr lang="en-US" altLang="en-US" dirty="0"/>
            </a:br>
            <a:r>
              <a:rPr lang="en-US" altLang="en-US" dirty="0"/>
              <a:t>- jumps to a new state.</a:t>
            </a:r>
          </a:p>
        </p:txBody>
      </p:sp>
      <p:grpSp>
        <p:nvGrpSpPr>
          <p:cNvPr id="96275" name="Group 19"/>
          <p:cNvGrpSpPr>
            <a:grpSpLocks/>
          </p:cNvGrpSpPr>
          <p:nvPr/>
        </p:nvGrpSpPr>
        <p:grpSpPr bwMode="auto">
          <a:xfrm>
            <a:off x="428625" y="1417638"/>
            <a:ext cx="5364163" cy="2697163"/>
            <a:chOff x="270" y="893"/>
            <a:chExt cx="3379" cy="1699"/>
          </a:xfrm>
        </p:grpSpPr>
        <p:sp>
          <p:nvSpPr>
            <p:cNvPr id="96267" name="AutoShape 11"/>
            <p:cNvSpPr>
              <a:spLocks noChangeArrowheads="1"/>
            </p:cNvSpPr>
            <p:nvPr/>
          </p:nvSpPr>
          <p:spPr bwMode="auto">
            <a:xfrm>
              <a:off x="1248" y="1296"/>
              <a:ext cx="1488" cy="1296"/>
            </a:xfrm>
            <a:prstGeom prst="upArrowCallout">
              <a:avLst>
                <a:gd name="adj1" fmla="val 28704"/>
                <a:gd name="adj2" fmla="val 28704"/>
                <a:gd name="adj3" fmla="val 16667"/>
                <a:gd name="adj4" fmla="val 66667"/>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internal </a:t>
              </a:r>
              <a:br>
                <a:rPr lang="en-US" altLang="en-US"/>
              </a:br>
              <a:r>
                <a:rPr lang="en-US" altLang="en-US"/>
                <a:t>state set Q</a:t>
              </a:r>
            </a:p>
          </p:txBody>
        </p:sp>
        <p:sp>
          <p:nvSpPr>
            <p:cNvPr id="96270" name="AutoShape 14"/>
            <p:cNvSpPr>
              <a:spLocks noChangeArrowheads="1"/>
            </p:cNvSpPr>
            <p:nvPr/>
          </p:nvSpPr>
          <p:spPr bwMode="auto">
            <a:xfrm>
              <a:off x="2832" y="1872"/>
              <a:ext cx="480" cy="480"/>
            </a:xfrm>
            <a:prstGeom prst="rightArrow">
              <a:avLst>
                <a:gd name="adj1" fmla="val 50000"/>
                <a:gd name="adj2" fmla="val 25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2"/>
                  </a:solidFill>
                </a:rPr>
                <a:t>R</a:t>
              </a:r>
            </a:p>
          </p:txBody>
        </p:sp>
        <p:sp>
          <p:nvSpPr>
            <p:cNvPr id="96272" name="AutoShape 16"/>
            <p:cNvSpPr>
              <a:spLocks noChangeArrowheads="1"/>
            </p:cNvSpPr>
            <p:nvPr/>
          </p:nvSpPr>
          <p:spPr bwMode="auto">
            <a:xfrm flipH="1">
              <a:off x="624" y="1872"/>
              <a:ext cx="528" cy="480"/>
            </a:xfrm>
            <a:prstGeom prst="rightArrow">
              <a:avLst>
                <a:gd name="adj1" fmla="val 50000"/>
                <a:gd name="adj2" fmla="val 275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2"/>
                  </a:solidFill>
                </a:rPr>
                <a:t>L</a:t>
              </a:r>
            </a:p>
          </p:txBody>
        </p:sp>
        <p:graphicFrame>
          <p:nvGraphicFramePr>
            <p:cNvPr id="96273" name="Object 17"/>
            <p:cNvGraphicFramePr>
              <a:graphicFrameLocks noChangeAspect="1"/>
            </p:cNvGraphicFramePr>
            <p:nvPr>
              <p:extLst>
                <p:ext uri="{D42A27DB-BD31-4B8C-83A1-F6EECF244321}">
                  <p14:modId xmlns:p14="http://schemas.microsoft.com/office/powerpoint/2010/main" val="1063325083"/>
                </p:ext>
              </p:extLst>
            </p:nvPr>
          </p:nvGraphicFramePr>
          <p:xfrm>
            <a:off x="270" y="893"/>
            <a:ext cx="3379" cy="434"/>
          </p:xfrm>
          <a:graphic>
            <a:graphicData uri="http://schemas.openxmlformats.org/presentationml/2006/ole">
              <mc:AlternateContent xmlns:mc="http://schemas.openxmlformats.org/markup-compatibility/2006">
                <mc:Choice xmlns:v="urn:schemas-microsoft-com:vml" Requires="v">
                  <p:oleObj spid="_x0000_s2173" name="Equation" r:id="rId4" imgW="2273040" imgH="291960" progId="Equation.3">
                    <p:embed/>
                  </p:oleObj>
                </mc:Choice>
                <mc:Fallback>
                  <p:oleObj name="Equation" r:id="rId4" imgW="2273040" imgH="291960" progId="Equation.3">
                    <p:embed/>
                    <p:pic>
                      <p:nvPicPr>
                        <p:cNvPr id="0" name=""/>
                        <p:cNvPicPr>
                          <a:picLocks noChangeAspect="1" noChangeArrowheads="1"/>
                        </p:cNvPicPr>
                        <p:nvPr/>
                      </p:nvPicPr>
                      <p:blipFill>
                        <a:blip r:embed="rId5"/>
                        <a:srcRect/>
                        <a:stretch>
                          <a:fillRect/>
                        </a:stretch>
                      </p:blipFill>
                      <p:spPr bwMode="auto">
                        <a:xfrm>
                          <a:off x="270" y="893"/>
                          <a:ext cx="3379"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6274" name="Text Box 18"/>
          <p:cNvSpPr txBox="1">
            <a:spLocks noChangeArrowheads="1"/>
          </p:cNvSpPr>
          <p:nvPr/>
        </p:nvSpPr>
        <p:spPr bwMode="auto">
          <a:xfrm>
            <a:off x="5867400" y="1497882"/>
            <a:ext cx="2895600" cy="17543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At every step, </a:t>
            </a:r>
            <a:br>
              <a:rPr lang="en-US" altLang="en-US" dirty="0"/>
            </a:br>
            <a:r>
              <a:rPr lang="en-US" altLang="en-US" dirty="0"/>
              <a:t>the head of the </a:t>
            </a:r>
            <a:br>
              <a:rPr lang="en-US" altLang="en-US" dirty="0"/>
            </a:br>
            <a:r>
              <a:rPr lang="en-US" altLang="en-US" dirty="0"/>
              <a:t>TM M reads a </a:t>
            </a:r>
            <a:br>
              <a:rPr lang="en-US" altLang="en-US" dirty="0"/>
            </a:br>
            <a:r>
              <a:rPr lang="en-US" altLang="en-US" dirty="0"/>
              <a:t>letter x</a:t>
            </a:r>
            <a:r>
              <a:rPr lang="en-US" altLang="en-US" baseline="-25000" dirty="0"/>
              <a:t>i</a:t>
            </a:r>
            <a:r>
              <a:rPr lang="en-US" altLang="en-US" dirty="0"/>
              <a:t> from the </a:t>
            </a:r>
            <a:br>
              <a:rPr lang="en-US" altLang="en-US" dirty="0"/>
            </a:br>
            <a:r>
              <a:rPr lang="en-US" altLang="en-US" dirty="0" smtClean="0"/>
              <a:t>infinite </a:t>
            </a:r>
            <a:br>
              <a:rPr lang="en-US" altLang="en-US" dirty="0" smtClean="0"/>
            </a:br>
            <a:r>
              <a:rPr lang="en-US" altLang="en-US" dirty="0" smtClean="0"/>
              <a:t>tape</a:t>
            </a:r>
            <a:r>
              <a:rPr lang="en-US" altLang="en-US" dirty="0"/>
              <a:t>. </a:t>
            </a:r>
          </a:p>
        </p:txBody>
      </p:sp>
    </p:spTree>
    <p:extLst>
      <p:ext uri="{BB962C8B-B14F-4D97-AF65-F5344CB8AC3E}">
        <p14:creationId xmlns:p14="http://schemas.microsoft.com/office/powerpoint/2010/main" val="2252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74"/>
                                        </p:tgtEl>
                                        <p:attrNameLst>
                                          <p:attrName>style.visibility</p:attrName>
                                        </p:attrNameLst>
                                      </p:cBhvr>
                                      <p:to>
                                        <p:strVal val="visible"/>
                                      </p:to>
                                    </p:set>
                                    <p:animEffect transition="in" filter="dissolve">
                                      <p:cBhvr>
                                        <p:cTn id="7" dur="500"/>
                                        <p:tgtEl>
                                          <p:spTgt spid="96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65"/>
                                        </p:tgtEl>
                                        <p:attrNameLst>
                                          <p:attrName>style.visibility</p:attrName>
                                        </p:attrNameLst>
                                      </p:cBhvr>
                                      <p:to>
                                        <p:strVal val="visible"/>
                                      </p:to>
                                    </p:set>
                                    <p:animEffect transition="in" filter="dissolve">
                                      <p:cBhvr>
                                        <p:cTn id="12"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utoUpdateAnimBg="0"/>
      <p:bldP spid="96274" grpId="0"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1"/>
          <p:cNvGrpSpPr>
            <a:grpSpLocks/>
          </p:cNvGrpSpPr>
          <p:nvPr/>
        </p:nvGrpSpPr>
        <p:grpSpPr bwMode="auto">
          <a:xfrm>
            <a:off x="1447800" y="3200400"/>
            <a:ext cx="1809750" cy="2057400"/>
            <a:chOff x="1296" y="960"/>
            <a:chExt cx="1140" cy="1296"/>
          </a:xfrm>
        </p:grpSpPr>
        <p:sp>
          <p:nvSpPr>
            <p:cNvPr id="34"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35" name="AutoShape 33"/>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36" name="Text Box 34"/>
            <p:cNvSpPr txBox="1">
              <a:spLocks noChangeArrowheads="1"/>
            </p:cNvSpPr>
            <p:nvPr/>
          </p:nvSpPr>
          <p:spPr bwMode="auto">
            <a:xfrm>
              <a:off x="1728" y="1200"/>
              <a:ext cx="6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dirty="0">
                  <a:solidFill>
                    <a:srgbClr val="FF0000"/>
                  </a:solidFill>
                  <a:latin typeface="Arial" charset="0"/>
                </a:rPr>
                <a:t>State: </a:t>
              </a:r>
              <a:r>
                <a:rPr lang="en-US" altLang="en-US" dirty="0" smtClean="0">
                  <a:solidFill>
                    <a:srgbClr val="FF0000"/>
                  </a:solidFill>
                  <a:latin typeface="Arial" charset="0"/>
                </a:rPr>
                <a:t>q</a:t>
              </a:r>
              <a:r>
                <a:rPr lang="en-US" altLang="en-US" baseline="-25000" dirty="0" smtClean="0">
                  <a:solidFill>
                    <a:srgbClr val="FF0000"/>
                  </a:solidFill>
                  <a:latin typeface="Arial" charset="0"/>
                </a:rPr>
                <a:t>1</a:t>
              </a:r>
              <a:endParaRPr lang="en-US" altLang="en-US" baseline="-25000" dirty="0">
                <a:solidFill>
                  <a:srgbClr val="FF0000"/>
                </a:solidFill>
                <a:latin typeface="Arial" charset="0"/>
              </a:endParaRPr>
            </a:p>
          </p:txBody>
        </p:sp>
      </p:grpSp>
      <p:sp>
        <p:nvSpPr>
          <p:cNvPr id="2" name="Footer Placeholder 1"/>
          <p:cNvSpPr>
            <a:spLocks noGrp="1"/>
          </p:cNvSpPr>
          <p:nvPr>
            <p:ph type="ftr" sz="quarter" idx="11"/>
          </p:nvPr>
        </p:nvSpPr>
        <p:spPr/>
        <p:txBody>
          <a:bodyPr/>
          <a:lstStyle/>
          <a:p>
            <a:r>
              <a:rPr lang="en-US" dirty="0" smtClean="0"/>
              <a:t>       </a:t>
            </a:r>
            <a:r>
              <a:rPr lang="en-US" dirty="0" smtClean="0">
                <a:latin typeface="+mn-lt"/>
              </a:rPr>
              <a:t>Matthew J. Patitz</a:t>
            </a:r>
            <a:endParaRPr lang="en-US" dirty="0">
              <a:latin typeface="+mn-lt"/>
            </a:endParaRPr>
          </a:p>
        </p:txBody>
      </p:sp>
      <p:sp>
        <p:nvSpPr>
          <p:cNvPr id="5" name="Rectangle 5"/>
          <p:cNvSpPr txBox="1">
            <a:spLocks noChangeArrowheads="1"/>
          </p:cNvSpPr>
          <p:nvPr/>
        </p:nvSpPr>
        <p:spPr>
          <a:xfrm>
            <a:off x="4572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Turing Machines</a:t>
            </a:r>
          </a:p>
        </p:txBody>
      </p:sp>
      <p:sp>
        <p:nvSpPr>
          <p:cNvPr id="6" name="Rectangle 3"/>
          <p:cNvSpPr>
            <a:spLocks noChangeArrowheads="1"/>
          </p:cNvSpPr>
          <p:nvPr/>
        </p:nvSpPr>
        <p:spPr bwMode="auto">
          <a:xfrm>
            <a:off x="15240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rgbClr val="FF0000"/>
                </a:solidFill>
                <a:latin typeface="Arial" charset="0"/>
              </a:rPr>
              <a:t>1</a:t>
            </a:r>
          </a:p>
        </p:txBody>
      </p:sp>
      <p:sp>
        <p:nvSpPr>
          <p:cNvPr id="7" name="Rectangle 4"/>
          <p:cNvSpPr>
            <a:spLocks noChangeArrowheads="1"/>
          </p:cNvSpPr>
          <p:nvPr/>
        </p:nvSpPr>
        <p:spPr bwMode="auto">
          <a:xfrm>
            <a:off x="9906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rgbClr val="FF0000"/>
                </a:solidFill>
                <a:latin typeface="Arial" charset="0"/>
              </a:rPr>
              <a:t>0</a:t>
            </a:r>
          </a:p>
        </p:txBody>
      </p:sp>
      <p:sp>
        <p:nvSpPr>
          <p:cNvPr id="8" name="Rectangle 6"/>
          <p:cNvSpPr>
            <a:spLocks noChangeArrowheads="1"/>
          </p:cNvSpPr>
          <p:nvPr/>
        </p:nvSpPr>
        <p:spPr bwMode="auto">
          <a:xfrm>
            <a:off x="9906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chemeClr val="tx1"/>
                </a:solidFill>
                <a:latin typeface="Arial" charset="0"/>
              </a:rPr>
              <a:t>1</a:t>
            </a:r>
          </a:p>
        </p:txBody>
      </p:sp>
      <p:sp>
        <p:nvSpPr>
          <p:cNvPr id="9" name="Rectangle 7"/>
          <p:cNvSpPr>
            <a:spLocks noChangeArrowheads="1"/>
          </p:cNvSpPr>
          <p:nvPr/>
        </p:nvSpPr>
        <p:spPr bwMode="auto">
          <a:xfrm>
            <a:off x="15240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chemeClr val="tx1"/>
                </a:solidFill>
                <a:latin typeface="Arial" charset="0"/>
              </a:rPr>
              <a:t>0</a:t>
            </a:r>
          </a:p>
        </p:txBody>
      </p:sp>
      <p:sp>
        <p:nvSpPr>
          <p:cNvPr id="10" name="Rectangle 8"/>
          <p:cNvSpPr>
            <a:spLocks noChangeArrowheads="1"/>
          </p:cNvSpPr>
          <p:nvPr/>
        </p:nvSpPr>
        <p:spPr bwMode="auto">
          <a:xfrm>
            <a:off x="20574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chemeClr val="tx1"/>
                </a:solidFill>
                <a:latin typeface="Arial" charset="0"/>
              </a:rPr>
              <a:t>1</a:t>
            </a:r>
          </a:p>
        </p:txBody>
      </p:sp>
      <p:sp>
        <p:nvSpPr>
          <p:cNvPr id="11" name="Rectangle 9"/>
          <p:cNvSpPr>
            <a:spLocks noChangeArrowheads="1"/>
          </p:cNvSpPr>
          <p:nvPr/>
        </p:nvSpPr>
        <p:spPr bwMode="auto">
          <a:xfrm>
            <a:off x="25908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chemeClr val="tx1"/>
                </a:solidFill>
                <a:latin typeface="Arial" charset="0"/>
              </a:rPr>
              <a:t>1</a:t>
            </a:r>
          </a:p>
        </p:txBody>
      </p:sp>
      <p:sp>
        <p:nvSpPr>
          <p:cNvPr id="12" name="Rectangle 10"/>
          <p:cNvSpPr>
            <a:spLocks noChangeArrowheads="1"/>
          </p:cNvSpPr>
          <p:nvPr/>
        </p:nvSpPr>
        <p:spPr bwMode="auto">
          <a:xfrm>
            <a:off x="457200" y="5257800"/>
            <a:ext cx="533400" cy="685800"/>
          </a:xfrm>
          <a:prstGeom prst="rect">
            <a:avLst/>
          </a:prstGeom>
          <a:gradFill rotWithShape="1">
            <a:gsLst>
              <a:gs pos="0">
                <a:schemeClr val="bg1"/>
              </a:gs>
              <a:gs pos="100000">
                <a:schemeClr val="bg1">
                  <a:gamma/>
                  <a:shade val="46275"/>
                  <a:invGamma/>
                </a:schemeClr>
              </a:gs>
            </a:gsLst>
            <a:lin ang="0" scaled="1"/>
          </a:gradFill>
          <a:ln w="9525">
            <a:noFill/>
            <a:miter lim="800000"/>
            <a:headEnd/>
            <a:tailEnd/>
          </a:ln>
          <a:effectLst/>
        </p:spPr>
        <p:txBody>
          <a:bodyPr wrap="none" anchor="ctr"/>
          <a:lstStyle/>
          <a:p>
            <a:pPr algn="ctr">
              <a:defRPr/>
            </a:pPr>
            <a:r>
              <a:rPr lang="en-US">
                <a:solidFill>
                  <a:schemeClr val="tx1"/>
                </a:solidFill>
                <a:latin typeface="Arial" charset="0"/>
              </a:rPr>
              <a:t>_</a:t>
            </a:r>
          </a:p>
        </p:txBody>
      </p:sp>
      <p:sp>
        <p:nvSpPr>
          <p:cNvPr id="13" name="Rectangle 11"/>
          <p:cNvSpPr>
            <a:spLocks noChangeArrowheads="1"/>
          </p:cNvSpPr>
          <p:nvPr/>
        </p:nvSpPr>
        <p:spPr bwMode="auto">
          <a:xfrm>
            <a:off x="3124200" y="5257800"/>
            <a:ext cx="533400" cy="685800"/>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algn="ctr" eaLnBrk="1" hangingPunct="1"/>
            <a:r>
              <a:rPr lang="en-US" altLang="en-US">
                <a:solidFill>
                  <a:schemeClr val="tx1"/>
                </a:solidFill>
                <a:latin typeface="Arial" charset="0"/>
              </a:rPr>
              <a:t>0</a:t>
            </a:r>
          </a:p>
        </p:txBody>
      </p:sp>
      <p:sp>
        <p:nvSpPr>
          <p:cNvPr id="14" name="Rectangle 12"/>
          <p:cNvSpPr>
            <a:spLocks noChangeArrowheads="1"/>
          </p:cNvSpPr>
          <p:nvPr/>
        </p:nvSpPr>
        <p:spPr bwMode="auto">
          <a:xfrm>
            <a:off x="3657600" y="5257800"/>
            <a:ext cx="533400" cy="685800"/>
          </a:xfrm>
          <a:prstGeom prst="rect">
            <a:avLst/>
          </a:prstGeom>
          <a:gradFill rotWithShape="1">
            <a:gsLst>
              <a:gs pos="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lgn="ctr">
              <a:defRPr/>
            </a:pPr>
            <a:r>
              <a:rPr lang="en-US">
                <a:solidFill>
                  <a:schemeClr val="tx1"/>
                </a:solidFill>
                <a:latin typeface="Arial" charset="0"/>
              </a:rPr>
              <a:t>_</a:t>
            </a:r>
          </a:p>
        </p:txBody>
      </p:sp>
      <p:sp>
        <p:nvSpPr>
          <p:cNvPr id="15" name="Line 13"/>
          <p:cNvSpPr>
            <a:spLocks noChangeShapeType="1"/>
          </p:cNvSpPr>
          <p:nvPr/>
        </p:nvSpPr>
        <p:spPr bwMode="auto">
          <a:xfrm>
            <a:off x="228600" y="5943600"/>
            <a:ext cx="4191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228600" y="5257800"/>
            <a:ext cx="4191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 name="Group 15"/>
          <p:cNvGrpSpPr>
            <a:grpSpLocks/>
          </p:cNvGrpSpPr>
          <p:nvPr/>
        </p:nvGrpSpPr>
        <p:grpSpPr bwMode="auto">
          <a:xfrm>
            <a:off x="381000" y="3200400"/>
            <a:ext cx="1809750" cy="2057400"/>
            <a:chOff x="1296" y="960"/>
            <a:chExt cx="1140" cy="1296"/>
          </a:xfrm>
        </p:grpSpPr>
        <p:sp>
          <p:nvSpPr>
            <p:cNvPr id="18"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19" name="AutoShape 17"/>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20" name="Text Box 18"/>
            <p:cNvSpPr txBox="1">
              <a:spLocks noChangeArrowheads="1"/>
            </p:cNvSpPr>
            <p:nvPr/>
          </p:nvSpPr>
          <p:spPr bwMode="auto">
            <a:xfrm>
              <a:off x="1728" y="1200"/>
              <a:ext cx="6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a:solidFill>
                    <a:schemeClr val="tx1"/>
                  </a:solidFill>
                  <a:latin typeface="Arial" charset="0"/>
                </a:rPr>
                <a:t>State: q</a:t>
              </a:r>
              <a:r>
                <a:rPr lang="en-US" altLang="en-US" baseline="-25000">
                  <a:solidFill>
                    <a:schemeClr val="tx1"/>
                  </a:solidFill>
                  <a:latin typeface="Arial" charset="0"/>
                </a:rPr>
                <a:t>0</a:t>
              </a:r>
            </a:p>
          </p:txBody>
        </p:sp>
      </p:grpSp>
      <p:grpSp>
        <p:nvGrpSpPr>
          <p:cNvPr id="21" name="Group 19"/>
          <p:cNvGrpSpPr>
            <a:grpSpLocks/>
          </p:cNvGrpSpPr>
          <p:nvPr/>
        </p:nvGrpSpPr>
        <p:grpSpPr bwMode="auto">
          <a:xfrm>
            <a:off x="914400" y="3200400"/>
            <a:ext cx="1809750" cy="2057400"/>
            <a:chOff x="1296" y="960"/>
            <a:chExt cx="1140" cy="1296"/>
          </a:xfrm>
        </p:grpSpPr>
        <p:sp>
          <p:nvSpPr>
            <p:cNvPr id="22"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23" name="AutoShape 21"/>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24" name="Text Box 22"/>
            <p:cNvSpPr txBox="1">
              <a:spLocks noChangeArrowheads="1"/>
            </p:cNvSpPr>
            <p:nvPr/>
          </p:nvSpPr>
          <p:spPr bwMode="auto">
            <a:xfrm>
              <a:off x="1728" y="1200"/>
              <a:ext cx="6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a:solidFill>
                    <a:schemeClr val="tx1"/>
                  </a:solidFill>
                  <a:latin typeface="Arial" charset="0"/>
                </a:rPr>
                <a:t>State: q</a:t>
              </a:r>
              <a:r>
                <a:rPr lang="en-US" altLang="en-US" baseline="-25000">
                  <a:solidFill>
                    <a:schemeClr val="tx1"/>
                  </a:solidFill>
                  <a:latin typeface="Arial" charset="0"/>
                </a:rPr>
                <a:t>3</a:t>
              </a:r>
            </a:p>
          </p:txBody>
        </p:sp>
      </p:grpSp>
      <p:grpSp>
        <p:nvGrpSpPr>
          <p:cNvPr id="25" name="Group 23"/>
          <p:cNvGrpSpPr>
            <a:grpSpLocks/>
          </p:cNvGrpSpPr>
          <p:nvPr/>
        </p:nvGrpSpPr>
        <p:grpSpPr bwMode="auto">
          <a:xfrm>
            <a:off x="914400" y="3200400"/>
            <a:ext cx="1809750" cy="2057400"/>
            <a:chOff x="1296" y="960"/>
            <a:chExt cx="1140" cy="1296"/>
          </a:xfrm>
        </p:grpSpPr>
        <p:sp>
          <p:nvSpPr>
            <p:cNvPr id="26"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27" name="AutoShape 25"/>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28" name="Text Box 26"/>
            <p:cNvSpPr txBox="1">
              <a:spLocks noChangeArrowheads="1"/>
            </p:cNvSpPr>
            <p:nvPr/>
          </p:nvSpPr>
          <p:spPr bwMode="auto">
            <a:xfrm>
              <a:off x="1728" y="1200"/>
              <a:ext cx="6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a:solidFill>
                    <a:schemeClr val="tx1"/>
                  </a:solidFill>
                  <a:latin typeface="Arial" charset="0"/>
                </a:rPr>
                <a:t>State: q</a:t>
              </a:r>
              <a:r>
                <a:rPr lang="en-US" altLang="en-US" baseline="-25000">
                  <a:solidFill>
                    <a:schemeClr val="tx1"/>
                  </a:solidFill>
                  <a:latin typeface="Arial" charset="0"/>
                </a:rPr>
                <a:t>2</a:t>
              </a:r>
            </a:p>
          </p:txBody>
        </p:sp>
      </p:grpSp>
      <p:grpSp>
        <p:nvGrpSpPr>
          <p:cNvPr id="29" name="Group 27"/>
          <p:cNvGrpSpPr>
            <a:grpSpLocks/>
          </p:cNvGrpSpPr>
          <p:nvPr/>
        </p:nvGrpSpPr>
        <p:grpSpPr bwMode="auto">
          <a:xfrm>
            <a:off x="1447800" y="3200400"/>
            <a:ext cx="1809750" cy="2057400"/>
            <a:chOff x="1296" y="960"/>
            <a:chExt cx="1140" cy="1296"/>
          </a:xfrm>
        </p:grpSpPr>
        <p:sp>
          <p:nvSpPr>
            <p:cNvPr id="30"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31" name="AutoShape 29"/>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32" name="Text Box 30"/>
            <p:cNvSpPr txBox="1">
              <a:spLocks noChangeArrowheads="1"/>
            </p:cNvSpPr>
            <p:nvPr/>
          </p:nvSpPr>
          <p:spPr bwMode="auto">
            <a:xfrm>
              <a:off x="1728" y="1200"/>
              <a:ext cx="6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dirty="0">
                  <a:solidFill>
                    <a:schemeClr val="tx1"/>
                  </a:solidFill>
                  <a:latin typeface="Arial" charset="0"/>
                </a:rPr>
                <a:t>State: </a:t>
              </a:r>
              <a:r>
                <a:rPr lang="en-US" altLang="en-US" dirty="0" smtClean="0">
                  <a:solidFill>
                    <a:schemeClr val="tx1"/>
                  </a:solidFill>
                  <a:latin typeface="Arial" charset="0"/>
                </a:rPr>
                <a:t>q</a:t>
              </a:r>
              <a:r>
                <a:rPr lang="en-US" altLang="en-US" baseline="-25000" dirty="0" smtClean="0">
                  <a:solidFill>
                    <a:schemeClr val="tx1"/>
                  </a:solidFill>
                  <a:latin typeface="Arial" charset="0"/>
                </a:rPr>
                <a:t>1</a:t>
              </a:r>
              <a:endParaRPr lang="en-US" altLang="en-US" baseline="-25000" dirty="0">
                <a:solidFill>
                  <a:schemeClr val="tx1"/>
                </a:solidFill>
                <a:latin typeface="Arial" charset="0"/>
              </a:endParaRPr>
            </a:p>
          </p:txBody>
        </p:sp>
      </p:grpSp>
      <p:grpSp>
        <p:nvGrpSpPr>
          <p:cNvPr id="37" name="Group 35"/>
          <p:cNvGrpSpPr>
            <a:grpSpLocks/>
          </p:cNvGrpSpPr>
          <p:nvPr/>
        </p:nvGrpSpPr>
        <p:grpSpPr bwMode="auto">
          <a:xfrm>
            <a:off x="914400" y="3200400"/>
            <a:ext cx="1809750" cy="2057400"/>
            <a:chOff x="1296" y="960"/>
            <a:chExt cx="1140" cy="1296"/>
          </a:xfrm>
        </p:grpSpPr>
        <p:sp>
          <p:nvSpPr>
            <p:cNvPr id="38"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39" name="AutoShape 37"/>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40" name="Text Box 38"/>
            <p:cNvSpPr txBox="1">
              <a:spLocks noChangeArrowheads="1"/>
            </p:cNvSpPr>
            <p:nvPr/>
          </p:nvSpPr>
          <p:spPr bwMode="auto">
            <a:xfrm>
              <a:off x="1728" y="1200"/>
              <a:ext cx="6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a:solidFill>
                    <a:srgbClr val="FF0000"/>
                  </a:solidFill>
                  <a:latin typeface="Arial" charset="0"/>
                </a:rPr>
                <a:t>State: q</a:t>
              </a:r>
              <a:r>
                <a:rPr lang="en-US" altLang="en-US" baseline="-25000">
                  <a:solidFill>
                    <a:srgbClr val="FF0000"/>
                  </a:solidFill>
                  <a:latin typeface="Arial" charset="0"/>
                </a:rPr>
                <a:t>2</a:t>
              </a:r>
            </a:p>
          </p:txBody>
        </p:sp>
      </p:grpSp>
      <p:grpSp>
        <p:nvGrpSpPr>
          <p:cNvPr id="41" name="Group 39"/>
          <p:cNvGrpSpPr>
            <a:grpSpLocks/>
          </p:cNvGrpSpPr>
          <p:nvPr/>
        </p:nvGrpSpPr>
        <p:grpSpPr bwMode="auto">
          <a:xfrm>
            <a:off x="914400" y="3200400"/>
            <a:ext cx="1809750" cy="2057400"/>
            <a:chOff x="1296" y="960"/>
            <a:chExt cx="1140" cy="1296"/>
          </a:xfrm>
        </p:grpSpPr>
        <p:sp>
          <p:nvSpPr>
            <p:cNvPr id="42" name="modem"/>
            <p:cNvSpPr>
              <a:spLocks noEditPoints="1" noChangeArrowheads="1"/>
            </p:cNvSpPr>
            <p:nvPr/>
          </p:nvSpPr>
          <p:spPr bwMode="auto">
            <a:xfrm>
              <a:off x="1296" y="960"/>
              <a:ext cx="1140"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98 w 21600"/>
                <a:gd name="T31" fmla="*/ 22388 h 21600"/>
                <a:gd name="T32" fmla="*/ 21202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15875">
              <a:solidFill>
                <a:srgbClr val="000000"/>
              </a:solidFill>
              <a:miter lim="800000"/>
              <a:headEnd/>
              <a:tailEnd/>
            </a:ln>
          </p:spPr>
          <p:txBody>
            <a:bodyPr/>
            <a:lstStyle/>
            <a:p>
              <a:endParaRPr lang="en-US"/>
            </a:p>
          </p:txBody>
        </p:sp>
        <p:sp>
          <p:nvSpPr>
            <p:cNvPr id="43" name="AutoShape 41"/>
            <p:cNvSpPr>
              <a:spLocks noChangeArrowheads="1"/>
            </p:cNvSpPr>
            <p:nvPr/>
          </p:nvSpPr>
          <p:spPr bwMode="auto">
            <a:xfrm>
              <a:off x="1680" y="1536"/>
              <a:ext cx="384" cy="720"/>
            </a:xfrm>
            <a:prstGeom prst="downArrow">
              <a:avLst>
                <a:gd name="adj1" fmla="val 50000"/>
                <a:gd name="adj2" fmla="val 46875"/>
              </a:avLst>
            </a:prstGeom>
            <a:solidFill>
              <a:srgbClr val="C0C0C0"/>
            </a:solidFill>
            <a:ln w="15875">
              <a:solidFill>
                <a:schemeClr val="tx1"/>
              </a:solidFill>
              <a:miter lim="800000"/>
              <a:headEnd/>
              <a:tailEnd/>
            </a:ln>
          </p:spPr>
          <p:txBody>
            <a:bodyPr vert="eaVert" wrap="none" anchor="ct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endParaRPr lang="en-US" altLang="en-US"/>
            </a:p>
          </p:txBody>
        </p:sp>
        <p:sp>
          <p:nvSpPr>
            <p:cNvPr id="44" name="Text Box 42"/>
            <p:cNvSpPr txBox="1">
              <a:spLocks noChangeArrowheads="1"/>
            </p:cNvSpPr>
            <p:nvPr/>
          </p:nvSpPr>
          <p:spPr bwMode="auto">
            <a:xfrm>
              <a:off x="1728" y="1200"/>
              <a:ext cx="6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eaLnBrk="0" fontAlgn="base" hangingPunct="0">
                <a:spcBef>
                  <a:spcPct val="0"/>
                </a:spcBef>
                <a:spcAft>
                  <a:spcPct val="0"/>
                </a:spcAft>
                <a:defRPr>
                  <a:solidFill>
                    <a:schemeClr val="bg1"/>
                  </a:solidFill>
                  <a:latin typeface="Calibri" pitchFamily="34" charset="0"/>
                </a:defRPr>
              </a:lvl6pPr>
              <a:lvl7pPr marL="2971800" indent="-228600" eaLnBrk="0" fontAlgn="base" hangingPunct="0">
                <a:spcBef>
                  <a:spcPct val="0"/>
                </a:spcBef>
                <a:spcAft>
                  <a:spcPct val="0"/>
                </a:spcAft>
                <a:defRPr>
                  <a:solidFill>
                    <a:schemeClr val="bg1"/>
                  </a:solidFill>
                  <a:latin typeface="Calibri" pitchFamily="34" charset="0"/>
                </a:defRPr>
              </a:lvl7pPr>
              <a:lvl8pPr marL="3429000" indent="-228600" eaLnBrk="0" fontAlgn="base" hangingPunct="0">
                <a:spcBef>
                  <a:spcPct val="0"/>
                </a:spcBef>
                <a:spcAft>
                  <a:spcPct val="0"/>
                </a:spcAft>
                <a:defRPr>
                  <a:solidFill>
                    <a:schemeClr val="bg1"/>
                  </a:solidFill>
                  <a:latin typeface="Calibri" pitchFamily="34" charset="0"/>
                </a:defRPr>
              </a:lvl8pPr>
              <a:lvl9pPr marL="3886200" indent="-228600" eaLnBrk="0" fontAlgn="base" hangingPunct="0">
                <a:spcBef>
                  <a:spcPct val="0"/>
                </a:spcBef>
                <a:spcAft>
                  <a:spcPct val="0"/>
                </a:spcAft>
                <a:defRPr>
                  <a:solidFill>
                    <a:schemeClr val="bg1"/>
                  </a:solidFill>
                  <a:latin typeface="Calibri" pitchFamily="34" charset="0"/>
                </a:defRPr>
              </a:lvl9pPr>
            </a:lstStyle>
            <a:p>
              <a:pPr eaLnBrk="1" hangingPunct="1"/>
              <a:r>
                <a:rPr lang="en-US" altLang="en-US">
                  <a:solidFill>
                    <a:srgbClr val="FF0000"/>
                  </a:solidFill>
                  <a:latin typeface="Arial" charset="0"/>
                </a:rPr>
                <a:t>State: q</a:t>
              </a:r>
              <a:r>
                <a:rPr lang="en-US" altLang="en-US" baseline="-25000">
                  <a:solidFill>
                    <a:srgbClr val="FF0000"/>
                  </a:solidFill>
                  <a:latin typeface="Arial" charset="0"/>
                </a:rPr>
                <a:t>3</a:t>
              </a:r>
            </a:p>
          </p:txBody>
        </p:sp>
      </p:grpSp>
      <p:graphicFrame>
        <p:nvGraphicFramePr>
          <p:cNvPr id="3" name="Table 2"/>
          <p:cNvGraphicFramePr>
            <a:graphicFrameLocks noGrp="1"/>
          </p:cNvGraphicFramePr>
          <p:nvPr>
            <p:extLst>
              <p:ext uri="{D42A27DB-BD31-4B8C-83A1-F6EECF244321}">
                <p14:modId xmlns:p14="http://schemas.microsoft.com/office/powerpoint/2010/main" val="3473090255"/>
              </p:ext>
            </p:extLst>
          </p:nvPr>
        </p:nvGraphicFramePr>
        <p:xfrm>
          <a:off x="5029200" y="1371600"/>
          <a:ext cx="3758243" cy="3750044"/>
        </p:xfrm>
        <a:graphic>
          <a:graphicData uri="http://schemas.openxmlformats.org/drawingml/2006/table">
            <a:tbl>
              <a:tblPr firstRow="1" bandRow="1">
                <a:tableStyleId>{5C22544A-7EE6-4342-B048-85BDC9FD1C3A}</a:tableStyleId>
              </a:tblPr>
              <a:tblGrid>
                <a:gridCol w="776168">
                  <a:extLst>
                    <a:ext uri="{9D8B030D-6E8A-4147-A177-3AD203B41FA5}">
                      <a16:colId xmlns:a16="http://schemas.microsoft.com/office/drawing/2014/main" val="20000"/>
                    </a:ext>
                  </a:extLst>
                </a:gridCol>
                <a:gridCol w="776168">
                  <a:extLst>
                    <a:ext uri="{9D8B030D-6E8A-4147-A177-3AD203B41FA5}">
                      <a16:colId xmlns:a16="http://schemas.microsoft.com/office/drawing/2014/main" val="20001"/>
                    </a:ext>
                  </a:extLst>
                </a:gridCol>
                <a:gridCol w="776168">
                  <a:extLst>
                    <a:ext uri="{9D8B030D-6E8A-4147-A177-3AD203B41FA5}">
                      <a16:colId xmlns:a16="http://schemas.microsoft.com/office/drawing/2014/main" val="20002"/>
                    </a:ext>
                  </a:extLst>
                </a:gridCol>
                <a:gridCol w="776168">
                  <a:extLst>
                    <a:ext uri="{9D8B030D-6E8A-4147-A177-3AD203B41FA5}">
                      <a16:colId xmlns:a16="http://schemas.microsoft.com/office/drawing/2014/main" val="20003"/>
                    </a:ext>
                  </a:extLst>
                </a:gridCol>
                <a:gridCol w="653571">
                  <a:extLst>
                    <a:ext uri="{9D8B030D-6E8A-4147-A177-3AD203B41FA5}">
                      <a16:colId xmlns:a16="http://schemas.microsoft.com/office/drawing/2014/main" val="20004"/>
                    </a:ext>
                  </a:extLst>
                </a:gridCol>
              </a:tblGrid>
              <a:tr h="458204">
                <a:tc>
                  <a:txBody>
                    <a:bodyPr/>
                    <a:lstStyle/>
                    <a:p>
                      <a:r>
                        <a:rPr lang="en-US" sz="1200" dirty="0" smtClean="0"/>
                        <a:t>Current state</a:t>
                      </a:r>
                      <a:endParaRPr lang="en-US" sz="1200" dirty="0"/>
                    </a:p>
                  </a:txBody>
                  <a:tcPr/>
                </a:tc>
                <a:tc>
                  <a:txBody>
                    <a:bodyPr/>
                    <a:lstStyle/>
                    <a:p>
                      <a:r>
                        <a:rPr lang="en-US" sz="1200" dirty="0" smtClean="0"/>
                        <a:t>Current symbol</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New</a:t>
                      </a:r>
                      <a:r>
                        <a:rPr lang="en-US" sz="1200" baseline="0" dirty="0" smtClean="0"/>
                        <a:t> symbol</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Move</a:t>
                      </a:r>
                      <a:r>
                        <a:rPr lang="en-US" sz="1200" baseline="0" dirty="0" smtClean="0"/>
                        <a:t> direction</a:t>
                      </a:r>
                      <a:endParaRPr lang="en-US" sz="1200" dirty="0"/>
                    </a:p>
                  </a:txBody>
                  <a:tcPr/>
                </a:tc>
                <a:tc>
                  <a:txBody>
                    <a:bodyPr/>
                    <a:lstStyle/>
                    <a:p>
                      <a:r>
                        <a:rPr lang="en-US" sz="1200" dirty="0" smtClean="0"/>
                        <a:t>New state</a:t>
                      </a:r>
                      <a:endParaRPr lang="en-US" sz="1200" dirty="0"/>
                    </a:p>
                  </a:txBody>
                  <a:tcPr/>
                </a:tc>
                <a:extLst>
                  <a:ext uri="{0D108BD9-81ED-4DB2-BD59-A6C34878D82A}">
                    <a16:rowId xmlns:a16="http://schemas.microsoft.com/office/drawing/2014/main" val="10000"/>
                  </a:ext>
                </a:extLst>
              </a:tr>
              <a:tr h="265346">
                <a:tc>
                  <a:txBody>
                    <a:bodyPr/>
                    <a:lstStyle/>
                    <a:p>
                      <a:r>
                        <a:rPr lang="en-US" sz="1200" dirty="0" smtClean="0"/>
                        <a:t>q0</a:t>
                      </a:r>
                      <a:endParaRPr lang="en-US" sz="1200" dirty="0"/>
                    </a:p>
                  </a:txBody>
                  <a:tcPr/>
                </a:tc>
                <a:tc>
                  <a:txBody>
                    <a:bodyPr/>
                    <a:lstStyle/>
                    <a:p>
                      <a:r>
                        <a:rPr lang="en-US" sz="1200" dirty="0" smtClean="0"/>
                        <a:t>0</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R</a:t>
                      </a:r>
                      <a:endParaRPr lang="en-US" sz="1200" dirty="0"/>
                    </a:p>
                  </a:txBody>
                  <a:tcPr/>
                </a:tc>
                <a:tc>
                  <a:txBody>
                    <a:bodyPr/>
                    <a:lstStyle/>
                    <a:p>
                      <a:r>
                        <a:rPr lang="en-US" sz="1200" dirty="0" smtClean="0"/>
                        <a:t>q2</a:t>
                      </a:r>
                      <a:endParaRPr lang="en-US" sz="1200" dirty="0"/>
                    </a:p>
                  </a:txBody>
                  <a:tcPr/>
                </a:tc>
                <a:extLst>
                  <a:ext uri="{0D108BD9-81ED-4DB2-BD59-A6C34878D82A}">
                    <a16:rowId xmlns:a16="http://schemas.microsoft.com/office/drawing/2014/main" val="10001"/>
                  </a:ext>
                </a:extLst>
              </a:tr>
              <a:tr h="265346">
                <a:tc>
                  <a:txBody>
                    <a:bodyPr/>
                    <a:lstStyle/>
                    <a:p>
                      <a:r>
                        <a:rPr lang="en-US" sz="1200" dirty="0" smtClean="0"/>
                        <a:t>q0</a:t>
                      </a:r>
                      <a:endParaRPr lang="en-US" sz="1200" dirty="0"/>
                    </a:p>
                  </a:txBody>
                  <a:tcPr/>
                </a:tc>
                <a:tc>
                  <a:txBody>
                    <a:bodyPr/>
                    <a:lstStyle/>
                    <a:p>
                      <a:r>
                        <a:rPr lang="en-US" sz="1200" dirty="0" smtClean="0"/>
                        <a:t>1</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R</a:t>
                      </a:r>
                      <a:endParaRPr lang="en-US" sz="1200" dirty="0"/>
                    </a:p>
                  </a:txBody>
                  <a:tcPr/>
                </a:tc>
                <a:tc>
                  <a:txBody>
                    <a:bodyPr/>
                    <a:lstStyle/>
                    <a:p>
                      <a:r>
                        <a:rPr lang="en-US" sz="1200" dirty="0" smtClean="0"/>
                        <a:t>q3</a:t>
                      </a:r>
                      <a:endParaRPr lang="en-US" sz="1200" dirty="0"/>
                    </a:p>
                  </a:txBody>
                  <a:tcPr/>
                </a:tc>
                <a:extLst>
                  <a:ext uri="{0D108BD9-81ED-4DB2-BD59-A6C34878D82A}">
                    <a16:rowId xmlns:a16="http://schemas.microsoft.com/office/drawing/2014/main" val="10002"/>
                  </a:ext>
                </a:extLst>
              </a:tr>
              <a:tr h="265346">
                <a:tc>
                  <a:txBody>
                    <a:bodyPr/>
                    <a:lstStyle/>
                    <a:p>
                      <a:r>
                        <a:rPr lang="en-US" sz="1200" dirty="0" smtClean="0"/>
                        <a:t>q0</a:t>
                      </a:r>
                      <a:endParaRPr lang="en-US" sz="1200" dirty="0"/>
                    </a:p>
                  </a:txBody>
                  <a:tcPr/>
                </a:tc>
                <a:tc>
                  <a:txBody>
                    <a:bodyPr/>
                    <a:lstStyle/>
                    <a:p>
                      <a:r>
                        <a:rPr lang="en-US" sz="1200" dirty="0" smtClean="0"/>
                        <a:t>_</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q0</a:t>
                      </a:r>
                      <a:endParaRPr lang="en-US" sz="1200" dirty="0"/>
                    </a:p>
                  </a:txBody>
                  <a:tcPr/>
                </a:tc>
                <a:extLst>
                  <a:ext uri="{0D108BD9-81ED-4DB2-BD59-A6C34878D82A}">
                    <a16:rowId xmlns:a16="http://schemas.microsoft.com/office/drawing/2014/main" val="10003"/>
                  </a:ext>
                </a:extLst>
              </a:tr>
              <a:tr h="265346">
                <a:tc>
                  <a:txBody>
                    <a:bodyPr/>
                    <a:lstStyle/>
                    <a:p>
                      <a:r>
                        <a:rPr lang="en-US" sz="1200" dirty="0" smtClean="0"/>
                        <a:t>q1</a:t>
                      </a:r>
                      <a:endParaRPr lang="en-US" sz="1200" dirty="0"/>
                    </a:p>
                  </a:txBody>
                  <a:tcPr/>
                </a:tc>
                <a:tc>
                  <a:txBody>
                    <a:bodyPr/>
                    <a:lstStyle/>
                    <a:p>
                      <a:r>
                        <a:rPr lang="en-US" sz="1200" dirty="0" smtClean="0"/>
                        <a:t>0</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R</a:t>
                      </a:r>
                      <a:endParaRPr lang="en-US" sz="1200" dirty="0"/>
                    </a:p>
                  </a:txBody>
                  <a:tcPr/>
                </a:tc>
                <a:tc>
                  <a:txBody>
                    <a:bodyPr/>
                    <a:lstStyle/>
                    <a:p>
                      <a:r>
                        <a:rPr lang="en-US" sz="1200" dirty="0" smtClean="0"/>
                        <a:t>q0</a:t>
                      </a:r>
                      <a:endParaRPr lang="en-US" sz="1200" dirty="0"/>
                    </a:p>
                  </a:txBody>
                  <a:tcPr/>
                </a:tc>
                <a:extLst>
                  <a:ext uri="{0D108BD9-81ED-4DB2-BD59-A6C34878D82A}">
                    <a16:rowId xmlns:a16="http://schemas.microsoft.com/office/drawing/2014/main" val="10004"/>
                  </a:ext>
                </a:extLst>
              </a:tr>
              <a:tr h="265346">
                <a:tc>
                  <a:txBody>
                    <a:bodyPr/>
                    <a:lstStyle/>
                    <a:p>
                      <a:r>
                        <a:rPr lang="en-US" sz="1200" dirty="0" smtClean="0"/>
                        <a:t>q1</a:t>
                      </a:r>
                      <a:endParaRPr lang="en-US" sz="1200" dirty="0"/>
                    </a:p>
                  </a:txBody>
                  <a:tcPr/>
                </a:tc>
                <a:tc>
                  <a:txBody>
                    <a:bodyPr/>
                    <a:lstStyle/>
                    <a:p>
                      <a:r>
                        <a:rPr lang="en-US" sz="1200" dirty="0" smtClean="0"/>
                        <a:t>1</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q2</a:t>
                      </a:r>
                      <a:endParaRPr lang="en-US" sz="1200" dirty="0"/>
                    </a:p>
                  </a:txBody>
                  <a:tcPr/>
                </a:tc>
                <a:extLst>
                  <a:ext uri="{0D108BD9-81ED-4DB2-BD59-A6C34878D82A}">
                    <a16:rowId xmlns:a16="http://schemas.microsoft.com/office/drawing/2014/main" val="10005"/>
                  </a:ext>
                </a:extLst>
              </a:tr>
              <a:tr h="265346">
                <a:tc>
                  <a:txBody>
                    <a:bodyPr/>
                    <a:lstStyle/>
                    <a:p>
                      <a:r>
                        <a:rPr lang="en-US" sz="1200" dirty="0" smtClean="0"/>
                        <a:t>q1</a:t>
                      </a:r>
                      <a:endParaRPr lang="en-US" sz="1200" dirty="0"/>
                    </a:p>
                  </a:txBody>
                  <a:tcPr/>
                </a:tc>
                <a:tc>
                  <a:txBody>
                    <a:bodyPr/>
                    <a:lstStyle/>
                    <a:p>
                      <a:r>
                        <a:rPr lang="en-US" sz="1200" dirty="0" smtClean="0"/>
                        <a:t>_</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_</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q0</a:t>
                      </a:r>
                      <a:endParaRPr lang="en-US" sz="1200" dirty="0"/>
                    </a:p>
                  </a:txBody>
                  <a:tcPr/>
                </a:tc>
                <a:extLst>
                  <a:ext uri="{0D108BD9-81ED-4DB2-BD59-A6C34878D82A}">
                    <a16:rowId xmlns:a16="http://schemas.microsoft.com/office/drawing/2014/main" val="10006"/>
                  </a:ext>
                </a:extLst>
              </a:tr>
              <a:tr h="265346">
                <a:tc>
                  <a:txBody>
                    <a:bodyPr/>
                    <a:lstStyle/>
                    <a:p>
                      <a:r>
                        <a:rPr lang="en-US" sz="1200" dirty="0" smtClean="0"/>
                        <a:t>q2</a:t>
                      </a:r>
                      <a:endParaRPr lang="en-US" sz="1200" dirty="0"/>
                    </a:p>
                  </a:txBody>
                  <a:tcPr/>
                </a:tc>
                <a:tc>
                  <a:txBody>
                    <a:bodyPr/>
                    <a:lstStyle/>
                    <a:p>
                      <a:r>
                        <a:rPr lang="en-US" sz="1200" dirty="0" smtClean="0"/>
                        <a:t>0</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R</a:t>
                      </a:r>
                      <a:endParaRPr lang="en-US" sz="1200" dirty="0"/>
                    </a:p>
                  </a:txBody>
                  <a:tcPr/>
                </a:tc>
                <a:tc>
                  <a:txBody>
                    <a:bodyPr/>
                    <a:lstStyle/>
                    <a:p>
                      <a:r>
                        <a:rPr lang="en-US" sz="1200" dirty="0" smtClean="0"/>
                        <a:t>q1</a:t>
                      </a:r>
                      <a:endParaRPr lang="en-US" sz="1200" dirty="0"/>
                    </a:p>
                  </a:txBody>
                  <a:tcPr/>
                </a:tc>
                <a:extLst>
                  <a:ext uri="{0D108BD9-81ED-4DB2-BD59-A6C34878D82A}">
                    <a16:rowId xmlns:a16="http://schemas.microsoft.com/office/drawing/2014/main" val="10007"/>
                  </a:ext>
                </a:extLst>
              </a:tr>
              <a:tr h="265346">
                <a:tc>
                  <a:txBody>
                    <a:bodyPr/>
                    <a:lstStyle/>
                    <a:p>
                      <a:r>
                        <a:rPr lang="en-US" sz="1200" dirty="0" smtClean="0"/>
                        <a:t>q2</a:t>
                      </a:r>
                      <a:endParaRPr lang="en-US" sz="1200" dirty="0"/>
                    </a:p>
                  </a:txBody>
                  <a:tcPr/>
                </a:tc>
                <a:tc>
                  <a:txBody>
                    <a:bodyPr/>
                    <a:lstStyle/>
                    <a:p>
                      <a:r>
                        <a:rPr lang="en-US" sz="1200" dirty="0" smtClean="0"/>
                        <a:t>1</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r>
                        <a:rPr lang="en-US" sz="1200" dirty="0" smtClean="0"/>
                        <a:t>HALT</a:t>
                      </a:r>
                      <a:endParaRPr lang="en-US" sz="1200" dirty="0"/>
                    </a:p>
                  </a:txBody>
                  <a:tcPr/>
                </a:tc>
                <a:extLst>
                  <a:ext uri="{0D108BD9-81ED-4DB2-BD59-A6C34878D82A}">
                    <a16:rowId xmlns:a16="http://schemas.microsoft.com/office/drawing/2014/main" val="10008"/>
                  </a:ext>
                </a:extLst>
              </a:tr>
              <a:tr h="265346">
                <a:tc>
                  <a:txBody>
                    <a:bodyPr/>
                    <a:lstStyle/>
                    <a:p>
                      <a:r>
                        <a:rPr lang="en-US" sz="1200" dirty="0" smtClean="0"/>
                        <a:t>q2</a:t>
                      </a:r>
                      <a:endParaRPr lang="en-US" sz="1200" dirty="0"/>
                    </a:p>
                  </a:txBody>
                  <a:tcPr/>
                </a:tc>
                <a:tc>
                  <a:txBody>
                    <a:bodyPr/>
                    <a:lstStyle/>
                    <a:p>
                      <a:r>
                        <a:rPr lang="en-US" sz="1200" dirty="0" smtClean="0"/>
                        <a:t>_</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_</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q1</a:t>
                      </a:r>
                      <a:endParaRPr lang="en-US" sz="1200" dirty="0"/>
                    </a:p>
                  </a:txBody>
                  <a:tcPr/>
                </a:tc>
                <a:extLst>
                  <a:ext uri="{0D108BD9-81ED-4DB2-BD59-A6C34878D82A}">
                    <a16:rowId xmlns:a16="http://schemas.microsoft.com/office/drawing/2014/main" val="10009"/>
                  </a:ext>
                </a:extLst>
              </a:tr>
              <a:tr h="265346">
                <a:tc>
                  <a:txBody>
                    <a:bodyPr/>
                    <a:lstStyle/>
                    <a:p>
                      <a:r>
                        <a:rPr lang="en-US" sz="1200" dirty="0" smtClean="0"/>
                        <a:t>q3</a:t>
                      </a:r>
                      <a:endParaRPr lang="en-US" sz="1200" dirty="0"/>
                    </a:p>
                  </a:txBody>
                  <a:tcPr/>
                </a:tc>
                <a:tc>
                  <a:txBody>
                    <a:bodyPr/>
                    <a:lstStyle/>
                    <a:p>
                      <a:r>
                        <a:rPr lang="en-US" sz="1200" dirty="0" smtClean="0"/>
                        <a:t>0</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R</a:t>
                      </a:r>
                      <a:endParaRPr lang="en-US" sz="1200" dirty="0"/>
                    </a:p>
                  </a:txBody>
                  <a:tcPr/>
                </a:tc>
                <a:tc>
                  <a:txBody>
                    <a:bodyPr/>
                    <a:lstStyle/>
                    <a:p>
                      <a:r>
                        <a:rPr lang="en-US" sz="1200" dirty="0" smtClean="0"/>
                        <a:t>q1</a:t>
                      </a:r>
                      <a:endParaRPr lang="en-US" sz="1200" dirty="0"/>
                    </a:p>
                  </a:txBody>
                  <a:tcPr/>
                </a:tc>
                <a:extLst>
                  <a:ext uri="{0D108BD9-81ED-4DB2-BD59-A6C34878D82A}">
                    <a16:rowId xmlns:a16="http://schemas.microsoft.com/office/drawing/2014/main" val="10010"/>
                  </a:ext>
                </a:extLst>
              </a:tr>
              <a:tr h="265346">
                <a:tc>
                  <a:txBody>
                    <a:bodyPr/>
                    <a:lstStyle/>
                    <a:p>
                      <a:r>
                        <a:rPr lang="en-US" sz="1200" dirty="0" smtClean="0"/>
                        <a:t>q3</a:t>
                      </a:r>
                      <a:endParaRPr lang="en-US" sz="1200" dirty="0"/>
                    </a:p>
                  </a:txBody>
                  <a:tcPr/>
                </a:tc>
                <a:tc>
                  <a:txBody>
                    <a:bodyPr/>
                    <a:lstStyle/>
                    <a:p>
                      <a:r>
                        <a:rPr lang="en-US" sz="1200" dirty="0" smtClean="0"/>
                        <a:t>1</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q3</a:t>
                      </a:r>
                      <a:endParaRPr lang="en-US" sz="1200" dirty="0"/>
                    </a:p>
                  </a:txBody>
                  <a:tcPr/>
                </a:tc>
                <a:extLst>
                  <a:ext uri="{0D108BD9-81ED-4DB2-BD59-A6C34878D82A}">
                    <a16:rowId xmlns:a16="http://schemas.microsoft.com/office/drawing/2014/main" val="10011"/>
                  </a:ext>
                </a:extLst>
              </a:tr>
              <a:tr h="265346">
                <a:tc>
                  <a:txBody>
                    <a:bodyPr/>
                    <a:lstStyle/>
                    <a:p>
                      <a:r>
                        <a:rPr lang="en-US" sz="1200" dirty="0" smtClean="0"/>
                        <a:t>q3</a:t>
                      </a:r>
                      <a:endParaRPr lang="en-US" sz="1200" dirty="0"/>
                    </a:p>
                  </a:txBody>
                  <a:tcPr/>
                </a:tc>
                <a:tc>
                  <a:txBody>
                    <a:bodyPr/>
                    <a:lstStyle/>
                    <a:p>
                      <a:r>
                        <a:rPr lang="en-US" sz="1200" dirty="0" smtClean="0"/>
                        <a:t>_</a:t>
                      </a:r>
                      <a:endParaRPr lang="en-US" sz="1200" dirty="0"/>
                    </a:p>
                  </a:txBody>
                  <a:tcPr>
                    <a:lnR w="12700" cap="flat" cmpd="sng" algn="ctr">
                      <a:solidFill>
                        <a:schemeClr val="tx1"/>
                      </a:solidFill>
                      <a:prstDash val="solid"/>
                      <a:round/>
                      <a:headEnd type="none" w="med" len="med"/>
                      <a:tailEnd type="none" w="med" len="med"/>
                    </a:lnR>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L</a:t>
                      </a:r>
                      <a:endParaRPr lang="en-US" sz="1200" dirty="0"/>
                    </a:p>
                  </a:txBody>
                  <a:tcPr/>
                </a:tc>
                <a:tc>
                  <a:txBody>
                    <a:bodyPr/>
                    <a:lstStyle/>
                    <a:p>
                      <a:r>
                        <a:rPr lang="en-US" sz="1200" dirty="0" smtClean="0"/>
                        <a:t>q2</a:t>
                      </a:r>
                      <a:endParaRPr lang="en-US" sz="1200"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485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0"/>
                            </p:stCondLst>
                            <p:childTnLst>
                              <p:par>
                                <p:cTn id="12" presetID="3" presetClass="emph" presetSubtype="2" fill="hold" nodeType="afterEffect">
                                  <p:stCondLst>
                                    <p:cond delay="0"/>
                                  </p:stCondLst>
                                  <p:childTnLst>
                                    <p:animClr clrSpc="rgb" dir="cw">
                                      <p:cBhvr override="childStyle">
                                        <p:cTn id="13" dur="2000" fill="hold"/>
                                        <p:tgtEl>
                                          <p:spTgt spid="7">
                                            <p:txEl>
                                              <p:pRg st="0" end="0"/>
                                            </p:txEl>
                                          </p:spTgt>
                                        </p:tgtEl>
                                        <p:attrNameLst>
                                          <p:attrName>style.color</p:attrName>
                                        </p:attrNameLst>
                                      </p:cBhvr>
                                      <p:to>
                                        <a:schemeClr val="tx1"/>
                                      </p:to>
                                    </p:animClr>
                                  </p:childTnLst>
                                </p:cTn>
                              </p:par>
                              <p:par>
                                <p:cTn id="14" presetID="0" presetClass="path" presetSubtype="0" accel="50000" decel="50000" fill="hold" nodeType="withEffect">
                                  <p:stCondLst>
                                    <p:cond delay="0"/>
                                  </p:stCondLst>
                                  <p:childTnLst>
                                    <p:animMotion origin="layout" path="M -1.66667E-6 2.77556E-17 L 0.05834 2.77556E-17 " pathEditMode="relative" ptsTypes="AA">
                                      <p:cBhvr>
                                        <p:cTn id="15" dur="2000" fill="hold"/>
                                        <p:tgtEl>
                                          <p:spTgt spid="17"/>
                                        </p:tgtEl>
                                        <p:attrNameLst>
                                          <p:attrName>ppt_x</p:attrName>
                                          <p:attrName>ppt_y</p:attrName>
                                        </p:attrNameLst>
                                      </p:cBhvr>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2000"/>
                                        <p:tgtEl>
                                          <p:spTgt spid="41"/>
                                        </p:tgtEl>
                                      </p:cBhvr>
                                    </p:animEffect>
                                    <p:set>
                                      <p:cBhvr>
                                        <p:cTn id="24" dur="1" fill="hold">
                                          <p:stCondLst>
                                            <p:cond delay="1999"/>
                                          </p:stCondLst>
                                        </p:cTn>
                                        <p:tgtEl>
                                          <p:spTgt spid="4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par>
                          <p:cTn id="35" fill="hold">
                            <p:stCondLst>
                              <p:cond delay="0"/>
                            </p:stCondLst>
                            <p:childTnLst>
                              <p:par>
                                <p:cTn id="36" presetID="3" presetClass="emph" presetSubtype="2" fill="hold" nodeType="afterEffect">
                                  <p:stCondLst>
                                    <p:cond delay="0"/>
                                  </p:stCondLst>
                                  <p:childTnLst>
                                    <p:animClr clrSpc="rgb" dir="cw">
                                      <p:cBhvr override="childStyle">
                                        <p:cTn id="37" dur="2000" fill="hold"/>
                                        <p:tgtEl>
                                          <p:spTgt spid="6">
                                            <p:txEl>
                                              <p:pRg st="0" end="0"/>
                                            </p:txEl>
                                          </p:spTgt>
                                        </p:tgtEl>
                                        <p:attrNameLst>
                                          <p:attrName>style.color</p:attrName>
                                        </p:attrNameLst>
                                      </p:cBhvr>
                                      <p:to>
                                        <a:schemeClr val="tx1"/>
                                      </p:to>
                                    </p:animClr>
                                  </p:childTnLst>
                                </p:cTn>
                              </p:par>
                              <p:par>
                                <p:cTn id="38" presetID="0" presetClass="path" presetSubtype="0" accel="50000" decel="50000" fill="hold" nodeType="withEffect">
                                  <p:stCondLst>
                                    <p:cond delay="0"/>
                                  </p:stCondLst>
                                  <p:childTnLst>
                                    <p:animMotion origin="layout" path="M -1.66667E-6 2.77556E-17 L 0.05834 2.77556E-17 " pathEditMode="relative" ptsTypes="AA">
                                      <p:cBhvr>
                                        <p:cTn id="39" dur="2000" fill="hold"/>
                                        <p:tgtEl>
                                          <p:spTgt spid="21"/>
                                        </p:tgtEl>
                                        <p:attrNameLst>
                                          <p:attrName>ppt_x</p:attrName>
                                          <p:attrName>ppt_y</p:attrName>
                                        </p:attrNameLst>
                                      </p:cBhvr>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2000"/>
                                        <p:tgtEl>
                                          <p:spTgt spid="33"/>
                                        </p:tgtEl>
                                      </p:cBhvr>
                                    </p:animEffect>
                                    <p:set>
                                      <p:cBhvr>
                                        <p:cTn id="48" dur="1" fill="hold">
                                          <p:stCondLst>
                                            <p:cond delay="1999"/>
                                          </p:stCondLst>
                                        </p:cTn>
                                        <p:tgtEl>
                                          <p:spTgt spid="3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1.66667E-6 2.77556E-17 L -0.05833 2.77556E-17 " pathEditMode="relative" ptsTypes="AA">
                                      <p:cBhvr>
                                        <p:cTn id="54" dur="2000" fill="hold"/>
                                        <p:tgtEl>
                                          <p:spTgt spid="29"/>
                                        </p:tgtEl>
                                        <p:attrNameLst>
                                          <p:attrName>ppt_x</p:attrName>
                                          <p:attrName>ppt_y</p:attrName>
                                        </p:attrNameLst>
                                      </p:cBhvr>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2000"/>
                                        <p:tgtEl>
                                          <p:spTgt spid="37"/>
                                        </p:tgtEl>
                                      </p:cBhvr>
                                    </p:animEffect>
                                    <p:set>
                                      <p:cBhvr>
                                        <p:cTn id="63" dur="1" fill="hold">
                                          <p:stCondLst>
                                            <p:cond delay="1999"/>
                                          </p:stCondLst>
                                        </p:cTn>
                                        <p:tgtEl>
                                          <p:spTgt spid="37"/>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animBg="1"/>
      <p:bldP spid="9"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E863A82-5F1C-4F70-BF33-B865AD4A0B65}" type="slidenum">
              <a:rPr lang="en-US" smtClean="0"/>
              <a:pPr>
                <a:defRPr/>
              </a:pPr>
              <a:t>249</a:t>
            </a:fld>
            <a:endParaRPr lang="en-US"/>
          </a:p>
        </p:txBody>
      </p:sp>
      <p:sp>
        <p:nvSpPr>
          <p:cNvPr id="5126" name="TextBox 3"/>
          <p:cNvSpPr txBox="1">
            <a:spLocks noChangeArrowheads="1"/>
          </p:cNvSpPr>
          <p:nvPr/>
        </p:nvSpPr>
        <p:spPr bwMode="auto">
          <a:xfrm>
            <a:off x="762000" y="1295400"/>
            <a:ext cx="283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0033A4"/>
                </a:solidFill>
                <a:latin typeface="Verdana" pitchFamily="34" charset="0"/>
              </a:rPr>
              <a:t>Formal Definition</a:t>
            </a:r>
          </a:p>
        </p:txBody>
      </p:sp>
      <p:pic>
        <p:nvPicPr>
          <p:cNvPr id="51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824038"/>
            <a:ext cx="34480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86013"/>
            <a:ext cx="8077200"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t>Turing Machines	</a:t>
            </a:r>
            <a:endParaRPr lang="en-US" altLang="en-US" dirty="0"/>
          </a:p>
        </p:txBody>
      </p:sp>
    </p:spTree>
    <p:extLst>
      <p:ext uri="{BB962C8B-B14F-4D97-AF65-F5344CB8AC3E}">
        <p14:creationId xmlns:p14="http://schemas.microsoft.com/office/powerpoint/2010/main" val="287093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r>
              <a:rPr lang="en-US" dirty="0" smtClean="0"/>
              <a:t>Finding the last element of an array:</a:t>
            </a:r>
          </a:p>
          <a:p>
            <a:pPr marL="0" indent="0">
              <a:buNone/>
            </a:pPr>
            <a:r>
              <a:rPr lang="en-US" dirty="0" smtClean="0"/>
              <a:t>if (</a:t>
            </a:r>
            <a:r>
              <a:rPr lang="en-US" dirty="0" err="1" smtClean="0"/>
              <a:t>array.length</a:t>
            </a:r>
            <a:r>
              <a:rPr lang="en-US" dirty="0" smtClean="0"/>
              <a:t> &gt; 0) {</a:t>
            </a:r>
          </a:p>
          <a:p>
            <a:pPr marL="0" indent="0">
              <a:buNone/>
            </a:pPr>
            <a:r>
              <a:rPr lang="en-US" dirty="0"/>
              <a:t>	</a:t>
            </a:r>
            <a:r>
              <a:rPr lang="en-US" dirty="0" smtClean="0"/>
              <a:t>return array[</a:t>
            </a:r>
            <a:r>
              <a:rPr lang="en-US" dirty="0" err="1" smtClean="0"/>
              <a:t>array.length</a:t>
            </a:r>
            <a:r>
              <a:rPr lang="en-US" dirty="0" smtClean="0"/>
              <a:t> – 1];</a:t>
            </a:r>
          </a:p>
          <a:p>
            <a:pPr marL="0" indent="0">
              <a:buNone/>
            </a:pPr>
            <a:r>
              <a:rPr lang="en-US" dirty="0"/>
              <a:t>}</a:t>
            </a:r>
          </a:p>
        </p:txBody>
      </p:sp>
      <p:sp>
        <p:nvSpPr>
          <p:cNvPr id="4" name="TextBox 3"/>
          <p:cNvSpPr txBox="1"/>
          <p:nvPr/>
        </p:nvSpPr>
        <p:spPr>
          <a:xfrm>
            <a:off x="3810000" y="6204465"/>
            <a:ext cx="2362200" cy="584775"/>
          </a:xfrm>
          <a:prstGeom prst="rect">
            <a:avLst/>
          </a:prstGeom>
          <a:noFill/>
        </p:spPr>
        <p:txBody>
          <a:bodyPr wrap="square" rtlCol="0">
            <a:spAutoFit/>
          </a:bodyPr>
          <a:lstStyle/>
          <a:p>
            <a:r>
              <a:rPr lang="en-US" sz="3200" dirty="0" smtClean="0"/>
              <a:t>O(1)</a:t>
            </a:r>
            <a:endParaRPr lang="en-US" sz="3200" baseline="30000" dirty="0"/>
          </a:p>
        </p:txBody>
      </p:sp>
    </p:spTree>
    <p:extLst>
      <p:ext uri="{BB962C8B-B14F-4D97-AF65-F5344CB8AC3E}">
        <p14:creationId xmlns:p14="http://schemas.microsoft.com/office/powerpoint/2010/main" val="17432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D5ECD77-4270-4CB3-9C37-DFB2E67FE013}" type="slidenum">
              <a:rPr lang="en-US" smtClean="0"/>
              <a:pPr>
                <a:defRPr/>
              </a:pPr>
              <a:t>250</a:t>
            </a:fld>
            <a:endParaRPr lang="en-US"/>
          </a:p>
        </p:txBody>
      </p:sp>
      <p:pic>
        <p:nvPicPr>
          <p:cNvPr id="61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514600"/>
            <a:ext cx="8267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290638"/>
            <a:ext cx="34480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Turing Machines	</a:t>
            </a:r>
            <a:endParaRPr lang="en-US" altLang="en-US" dirty="0"/>
          </a:p>
        </p:txBody>
      </p:sp>
    </p:spTree>
    <p:extLst>
      <p:ext uri="{BB962C8B-B14F-4D97-AF65-F5344CB8AC3E}">
        <p14:creationId xmlns:p14="http://schemas.microsoft.com/office/powerpoint/2010/main" val="131619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Turing Machines	</a:t>
            </a:r>
            <a:endParaRPr lang="en-US" altLang="en-US" dirty="0"/>
          </a:p>
        </p:txBody>
      </p:sp>
      <p:sp>
        <p:nvSpPr>
          <p:cNvPr id="3" name="TextBox 2"/>
          <p:cNvSpPr txBox="1"/>
          <p:nvPr/>
        </p:nvSpPr>
        <p:spPr>
          <a:xfrm>
            <a:off x="1181100" y="1295400"/>
            <a:ext cx="6781800" cy="2492990"/>
          </a:xfrm>
          <a:prstGeom prst="rect">
            <a:avLst/>
          </a:prstGeom>
          <a:noFill/>
        </p:spPr>
        <p:txBody>
          <a:bodyPr wrap="square" rtlCol="0">
            <a:spAutoFit/>
          </a:bodyPr>
          <a:lstStyle/>
          <a:p>
            <a:r>
              <a:rPr lang="en-US" sz="2200" dirty="0" smtClean="0"/>
              <a:t>Exercise:  Design a Turing machine which determines if the binary number on the input tape is an even number</a:t>
            </a:r>
          </a:p>
          <a:p>
            <a:endParaRPr lang="en-US" sz="2200" dirty="0" smtClean="0"/>
          </a:p>
          <a:p>
            <a:pPr marL="285750" indent="-285750">
              <a:buFontTx/>
              <a:buChar char="-"/>
            </a:pPr>
            <a:r>
              <a:rPr lang="en-US" dirty="0" smtClean="0"/>
              <a:t>Assume that the read/write head begins on the leftmost non-blank character</a:t>
            </a:r>
          </a:p>
          <a:p>
            <a:pPr marL="285750" indent="-285750">
              <a:buFontTx/>
              <a:buChar char="-"/>
            </a:pPr>
            <a:r>
              <a:rPr lang="en-US" dirty="0" smtClean="0"/>
              <a:t>If the number is even, the TM should halt with only a 1 on the tape, otherwise only a 0 (i.e. all other cells should be “_”, and the 0 or 1 can be anywhere on the tape)</a:t>
            </a:r>
          </a:p>
        </p:txBody>
      </p:sp>
      <p:graphicFrame>
        <p:nvGraphicFramePr>
          <p:cNvPr id="4" name="Object 17"/>
          <p:cNvGraphicFramePr>
            <a:graphicFrameLocks noChangeAspect="1"/>
          </p:cNvGraphicFramePr>
          <p:nvPr>
            <p:extLst>
              <p:ext uri="{D42A27DB-BD31-4B8C-83A1-F6EECF244321}">
                <p14:modId xmlns:p14="http://schemas.microsoft.com/office/powerpoint/2010/main" val="3736207907"/>
              </p:ext>
            </p:extLst>
          </p:nvPr>
        </p:nvGraphicFramePr>
        <p:xfrm>
          <a:off x="325438" y="4800600"/>
          <a:ext cx="3843337" cy="498475"/>
        </p:xfrm>
        <a:graphic>
          <a:graphicData uri="http://schemas.openxmlformats.org/presentationml/2006/ole">
            <mc:AlternateContent xmlns:mc="http://schemas.openxmlformats.org/markup-compatibility/2006">
              <mc:Choice xmlns:v="urn:schemas-microsoft-com:vml" Requires="v">
                <p:oleObj spid="_x0000_s3504" name="Equation" r:id="rId3" imgW="2247840" imgH="291960" progId="Equation.3">
                  <p:embed/>
                </p:oleObj>
              </mc:Choice>
              <mc:Fallback>
                <p:oleObj name="Equation" r:id="rId3" imgW="2247840" imgH="291960" progId="Equation.3">
                  <p:embed/>
                  <p:pic>
                    <p:nvPicPr>
                      <p:cNvPr id="0" name=""/>
                      <p:cNvPicPr>
                        <a:picLocks noChangeAspect="1" noChangeArrowheads="1"/>
                      </p:cNvPicPr>
                      <p:nvPr/>
                    </p:nvPicPr>
                    <p:blipFill>
                      <a:blip r:embed="rId4"/>
                      <a:srcRect/>
                      <a:stretch>
                        <a:fillRect/>
                      </a:stretch>
                    </p:blipFill>
                    <p:spPr bwMode="auto">
                      <a:xfrm>
                        <a:off x="325438" y="4800600"/>
                        <a:ext cx="3843337" cy="498475"/>
                      </a:xfrm>
                      <a:prstGeom prst="rect">
                        <a:avLst/>
                      </a:prstGeom>
                      <a:no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80761474"/>
              </p:ext>
            </p:extLst>
          </p:nvPr>
        </p:nvGraphicFramePr>
        <p:xfrm>
          <a:off x="304800" y="5469567"/>
          <a:ext cx="3908425" cy="498475"/>
        </p:xfrm>
        <a:graphic>
          <a:graphicData uri="http://schemas.openxmlformats.org/presentationml/2006/ole">
            <mc:AlternateContent xmlns:mc="http://schemas.openxmlformats.org/markup-compatibility/2006">
              <mc:Choice xmlns:v="urn:schemas-microsoft-com:vml" Requires="v">
                <p:oleObj spid="_x0000_s3505" name="Equation" r:id="rId5" imgW="2286000" imgH="291960" progId="Equation.3">
                  <p:embed/>
                </p:oleObj>
              </mc:Choice>
              <mc:Fallback>
                <p:oleObj name="Equation" r:id="rId5" imgW="2286000" imgH="291960" progId="Equation.3">
                  <p:embed/>
                  <p:pic>
                    <p:nvPicPr>
                      <p:cNvPr id="0" name="Object 17"/>
                      <p:cNvPicPr>
                        <a:picLocks noChangeAspect="1" noChangeArrowheads="1"/>
                      </p:cNvPicPr>
                      <p:nvPr/>
                    </p:nvPicPr>
                    <p:blipFill>
                      <a:blip r:embed="rId6"/>
                      <a:srcRect/>
                      <a:stretch>
                        <a:fillRect/>
                      </a:stretch>
                    </p:blipFill>
                    <p:spPr bwMode="auto">
                      <a:xfrm>
                        <a:off x="304800" y="5469567"/>
                        <a:ext cx="39084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9594655"/>
              </p:ext>
            </p:extLst>
          </p:nvPr>
        </p:nvGraphicFramePr>
        <p:xfrm>
          <a:off x="4779963" y="4800600"/>
          <a:ext cx="4191000" cy="498475"/>
        </p:xfrm>
        <a:graphic>
          <a:graphicData uri="http://schemas.openxmlformats.org/presentationml/2006/ole">
            <mc:AlternateContent xmlns:mc="http://schemas.openxmlformats.org/markup-compatibility/2006">
              <mc:Choice xmlns:v="urn:schemas-microsoft-com:vml" Requires="v">
                <p:oleObj spid="_x0000_s3506" name="Equation" r:id="rId7" imgW="2450880" imgH="291960" progId="Equation.3">
                  <p:embed/>
                </p:oleObj>
              </mc:Choice>
              <mc:Fallback>
                <p:oleObj name="Equation" r:id="rId7" imgW="2450880" imgH="291960" progId="Equation.3">
                  <p:embed/>
                  <p:pic>
                    <p:nvPicPr>
                      <p:cNvPr id="0" name="Object 17"/>
                      <p:cNvPicPr>
                        <a:picLocks noChangeAspect="1" noChangeArrowheads="1"/>
                      </p:cNvPicPr>
                      <p:nvPr/>
                    </p:nvPicPr>
                    <p:blipFill>
                      <a:blip r:embed="rId8"/>
                      <a:srcRect/>
                      <a:stretch>
                        <a:fillRect/>
                      </a:stretch>
                    </p:blipFill>
                    <p:spPr bwMode="auto">
                      <a:xfrm>
                        <a:off x="4779963" y="4800600"/>
                        <a:ext cx="4191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8661453"/>
              </p:ext>
            </p:extLst>
          </p:nvPr>
        </p:nvGraphicFramePr>
        <p:xfrm>
          <a:off x="4816475" y="5443538"/>
          <a:ext cx="4148138" cy="498475"/>
        </p:xfrm>
        <a:graphic>
          <a:graphicData uri="http://schemas.openxmlformats.org/presentationml/2006/ole">
            <mc:AlternateContent xmlns:mc="http://schemas.openxmlformats.org/markup-compatibility/2006">
              <mc:Choice xmlns:v="urn:schemas-microsoft-com:vml" Requires="v">
                <p:oleObj spid="_x0000_s3507" name="Equation" r:id="rId9" imgW="2425680" imgH="291960" progId="Equation.3">
                  <p:embed/>
                </p:oleObj>
              </mc:Choice>
              <mc:Fallback>
                <p:oleObj name="Equation" r:id="rId9" imgW="2425680" imgH="291960" progId="Equation.3">
                  <p:embed/>
                  <p:pic>
                    <p:nvPicPr>
                      <p:cNvPr id="0" name="Object 6"/>
                      <p:cNvPicPr>
                        <a:picLocks noChangeAspect="1" noChangeArrowheads="1"/>
                      </p:cNvPicPr>
                      <p:nvPr/>
                    </p:nvPicPr>
                    <p:blipFill>
                      <a:blip r:embed="rId10"/>
                      <a:srcRect/>
                      <a:stretch>
                        <a:fillRect/>
                      </a:stretch>
                    </p:blipFill>
                    <p:spPr bwMode="auto">
                      <a:xfrm>
                        <a:off x="4816475" y="5443538"/>
                        <a:ext cx="41481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ight Arrow 8"/>
          <p:cNvSpPr/>
          <p:nvPr/>
        </p:nvSpPr>
        <p:spPr>
          <a:xfrm>
            <a:off x="4343400" y="4876800"/>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43400" y="5562600"/>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1776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Turing Machines	</a:t>
            </a:r>
            <a:endParaRPr lang="en-US" altLang="en-US" dirty="0"/>
          </a:p>
        </p:txBody>
      </p:sp>
      <p:sp>
        <p:nvSpPr>
          <p:cNvPr id="3" name="TextBox 2"/>
          <p:cNvSpPr txBox="1"/>
          <p:nvPr/>
        </p:nvSpPr>
        <p:spPr>
          <a:xfrm>
            <a:off x="1181100" y="1295400"/>
            <a:ext cx="6781800" cy="3323987"/>
          </a:xfrm>
          <a:prstGeom prst="rect">
            <a:avLst/>
          </a:prstGeom>
          <a:noFill/>
        </p:spPr>
        <p:txBody>
          <a:bodyPr wrap="square" rtlCol="0">
            <a:spAutoFit/>
          </a:bodyPr>
          <a:lstStyle/>
          <a:p>
            <a:r>
              <a:rPr lang="en-US" sz="2200" dirty="0" smtClean="0"/>
              <a:t>Exercise:  Design a Turing machine which determines if the input tape contains a palindrome</a:t>
            </a:r>
          </a:p>
          <a:p>
            <a:endParaRPr lang="en-US" sz="2200" dirty="0" smtClean="0"/>
          </a:p>
          <a:p>
            <a:pPr marL="285750" indent="-285750">
              <a:buFontTx/>
              <a:buChar char="-"/>
            </a:pPr>
            <a:r>
              <a:rPr lang="en-US" dirty="0" smtClean="0"/>
              <a:t>A palindrome is a string that is the same backward and forward</a:t>
            </a:r>
          </a:p>
          <a:p>
            <a:pPr marL="742950" lvl="1" indent="-285750">
              <a:buFontTx/>
              <a:buChar char="-"/>
            </a:pPr>
            <a:r>
              <a:rPr lang="en-US" dirty="0" smtClean="0"/>
              <a:t>Palindromes:   0110, 101, 000111000</a:t>
            </a:r>
          </a:p>
          <a:p>
            <a:pPr marL="742950" lvl="1" indent="-285750">
              <a:buFontTx/>
              <a:buChar char="-"/>
            </a:pPr>
            <a:r>
              <a:rPr lang="en-US" dirty="0" smtClean="0"/>
              <a:t>Not palindromes:  0011, 101010, 11110000</a:t>
            </a:r>
            <a:endParaRPr lang="en-US" dirty="0"/>
          </a:p>
          <a:p>
            <a:pPr marL="285750" indent="-285750">
              <a:buFontTx/>
              <a:buChar char="-"/>
            </a:pPr>
            <a:r>
              <a:rPr lang="en-US" dirty="0" smtClean="0"/>
              <a:t>Assume that the read/write head begins on the leftmost non-blank character</a:t>
            </a:r>
          </a:p>
          <a:p>
            <a:pPr marL="285750" indent="-285750">
              <a:buFontTx/>
              <a:buChar char="-"/>
            </a:pPr>
            <a:r>
              <a:rPr lang="en-US" dirty="0" smtClean="0"/>
              <a:t>If the string is a palindrome the TM should halt with only a 1 on the tape, otherwise only a 0 (i.e. all other cells should be “_”, and the 0 or 1 can be anywhere on the tape)</a:t>
            </a:r>
          </a:p>
        </p:txBody>
      </p:sp>
      <p:graphicFrame>
        <p:nvGraphicFramePr>
          <p:cNvPr id="4" name="Object 17"/>
          <p:cNvGraphicFramePr>
            <a:graphicFrameLocks noChangeAspect="1"/>
          </p:cNvGraphicFramePr>
          <p:nvPr>
            <p:extLst>
              <p:ext uri="{D42A27DB-BD31-4B8C-83A1-F6EECF244321}">
                <p14:modId xmlns:p14="http://schemas.microsoft.com/office/powerpoint/2010/main" val="318791941"/>
              </p:ext>
            </p:extLst>
          </p:nvPr>
        </p:nvGraphicFramePr>
        <p:xfrm>
          <a:off x="325438" y="4800600"/>
          <a:ext cx="3843337" cy="498475"/>
        </p:xfrm>
        <a:graphic>
          <a:graphicData uri="http://schemas.openxmlformats.org/presentationml/2006/ole">
            <mc:AlternateContent xmlns:mc="http://schemas.openxmlformats.org/markup-compatibility/2006">
              <mc:Choice xmlns:v="urn:schemas-microsoft-com:vml" Requires="v">
                <p:oleObj spid="_x0000_s4506" name="Equation" r:id="rId3" imgW="2247840" imgH="291960" progId="Equation.3">
                  <p:embed/>
                </p:oleObj>
              </mc:Choice>
              <mc:Fallback>
                <p:oleObj name="Equation" r:id="rId3" imgW="2247840" imgH="291960" progId="Equation.3">
                  <p:embed/>
                  <p:pic>
                    <p:nvPicPr>
                      <p:cNvPr id="0" name=""/>
                      <p:cNvPicPr>
                        <a:picLocks noChangeAspect="1" noChangeArrowheads="1"/>
                      </p:cNvPicPr>
                      <p:nvPr/>
                    </p:nvPicPr>
                    <p:blipFill>
                      <a:blip r:embed="rId4"/>
                      <a:srcRect/>
                      <a:stretch>
                        <a:fillRect/>
                      </a:stretch>
                    </p:blipFill>
                    <p:spPr bwMode="auto">
                      <a:xfrm>
                        <a:off x="325438" y="4800600"/>
                        <a:ext cx="3843337" cy="498475"/>
                      </a:xfrm>
                      <a:prstGeom prst="rect">
                        <a:avLst/>
                      </a:prstGeom>
                      <a:no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27386032"/>
              </p:ext>
            </p:extLst>
          </p:nvPr>
        </p:nvGraphicFramePr>
        <p:xfrm>
          <a:off x="304800" y="5469567"/>
          <a:ext cx="3908425" cy="498475"/>
        </p:xfrm>
        <a:graphic>
          <a:graphicData uri="http://schemas.openxmlformats.org/presentationml/2006/ole">
            <mc:AlternateContent xmlns:mc="http://schemas.openxmlformats.org/markup-compatibility/2006">
              <mc:Choice xmlns:v="urn:schemas-microsoft-com:vml" Requires="v">
                <p:oleObj spid="_x0000_s4507" name="Equation" r:id="rId5" imgW="2286000" imgH="291960" progId="Equation.3">
                  <p:embed/>
                </p:oleObj>
              </mc:Choice>
              <mc:Fallback>
                <p:oleObj name="Equation" r:id="rId5" imgW="2286000" imgH="291960" progId="Equation.3">
                  <p:embed/>
                  <p:pic>
                    <p:nvPicPr>
                      <p:cNvPr id="0" name=""/>
                      <p:cNvPicPr>
                        <a:picLocks noChangeAspect="1" noChangeArrowheads="1"/>
                      </p:cNvPicPr>
                      <p:nvPr/>
                    </p:nvPicPr>
                    <p:blipFill>
                      <a:blip r:embed="rId6"/>
                      <a:srcRect/>
                      <a:stretch>
                        <a:fillRect/>
                      </a:stretch>
                    </p:blipFill>
                    <p:spPr bwMode="auto">
                      <a:xfrm>
                        <a:off x="304800" y="5469567"/>
                        <a:ext cx="39084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8563349"/>
              </p:ext>
            </p:extLst>
          </p:nvPr>
        </p:nvGraphicFramePr>
        <p:xfrm>
          <a:off x="4800600" y="4800600"/>
          <a:ext cx="4148138" cy="498475"/>
        </p:xfrm>
        <a:graphic>
          <a:graphicData uri="http://schemas.openxmlformats.org/presentationml/2006/ole">
            <mc:AlternateContent xmlns:mc="http://schemas.openxmlformats.org/markup-compatibility/2006">
              <mc:Choice xmlns:v="urn:schemas-microsoft-com:vml" Requires="v">
                <p:oleObj spid="_x0000_s4508" name="Equation" r:id="rId7" imgW="2425680" imgH="291960" progId="Equation.3">
                  <p:embed/>
                </p:oleObj>
              </mc:Choice>
              <mc:Fallback>
                <p:oleObj name="Equation" r:id="rId7" imgW="2425680" imgH="291960" progId="Equation.3">
                  <p:embed/>
                  <p:pic>
                    <p:nvPicPr>
                      <p:cNvPr id="0" name=""/>
                      <p:cNvPicPr>
                        <a:picLocks noChangeAspect="1" noChangeArrowheads="1"/>
                      </p:cNvPicPr>
                      <p:nvPr/>
                    </p:nvPicPr>
                    <p:blipFill>
                      <a:blip r:embed="rId8"/>
                      <a:srcRect/>
                      <a:stretch>
                        <a:fillRect/>
                      </a:stretch>
                    </p:blipFill>
                    <p:spPr bwMode="auto">
                      <a:xfrm>
                        <a:off x="4800600" y="4800600"/>
                        <a:ext cx="41481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04482646"/>
              </p:ext>
            </p:extLst>
          </p:nvPr>
        </p:nvGraphicFramePr>
        <p:xfrm>
          <a:off x="4794130" y="5443687"/>
          <a:ext cx="4192588" cy="498475"/>
        </p:xfrm>
        <a:graphic>
          <a:graphicData uri="http://schemas.openxmlformats.org/presentationml/2006/ole">
            <mc:AlternateContent xmlns:mc="http://schemas.openxmlformats.org/markup-compatibility/2006">
              <mc:Choice xmlns:v="urn:schemas-microsoft-com:vml" Requires="v">
                <p:oleObj spid="_x0000_s4509" name="Equation" r:id="rId9" imgW="2450880" imgH="291960" progId="Equation.3">
                  <p:embed/>
                </p:oleObj>
              </mc:Choice>
              <mc:Fallback>
                <p:oleObj name="Equation" r:id="rId9" imgW="2450880" imgH="291960" progId="Equation.3">
                  <p:embed/>
                  <p:pic>
                    <p:nvPicPr>
                      <p:cNvPr id="0" name=""/>
                      <p:cNvPicPr>
                        <a:picLocks noChangeAspect="1" noChangeArrowheads="1"/>
                      </p:cNvPicPr>
                      <p:nvPr/>
                    </p:nvPicPr>
                    <p:blipFill>
                      <a:blip r:embed="rId10"/>
                      <a:srcRect/>
                      <a:stretch>
                        <a:fillRect/>
                      </a:stretch>
                    </p:blipFill>
                    <p:spPr bwMode="auto">
                      <a:xfrm>
                        <a:off x="4794130" y="5443687"/>
                        <a:ext cx="41925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ight Arrow 8"/>
          <p:cNvSpPr/>
          <p:nvPr/>
        </p:nvSpPr>
        <p:spPr>
          <a:xfrm>
            <a:off x="4343400" y="4876800"/>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43400" y="5562600"/>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74035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Church-Turing Thesis</a:t>
            </a:r>
            <a:endParaRPr lang="en-US" dirty="0"/>
          </a:p>
        </p:txBody>
      </p:sp>
      <p:sp>
        <p:nvSpPr>
          <p:cNvPr id="3" name="TextBox 2"/>
          <p:cNvSpPr txBox="1"/>
          <p:nvPr/>
        </p:nvSpPr>
        <p:spPr>
          <a:xfrm>
            <a:off x="1295400" y="1447799"/>
            <a:ext cx="6281468" cy="1200329"/>
          </a:xfrm>
          <a:prstGeom prst="rect">
            <a:avLst/>
          </a:prstGeom>
          <a:noFill/>
        </p:spPr>
        <p:txBody>
          <a:bodyPr wrap="square" rtlCol="0">
            <a:spAutoFit/>
          </a:bodyPr>
          <a:lstStyle/>
          <a:p>
            <a:r>
              <a:rPr lang="en-US" sz="2400" dirty="0" smtClean="0"/>
              <a:t>Any mathematical problem solving that can be described by a mechanical procedure (algorithm) can be modeled by a Turing machine.</a:t>
            </a:r>
            <a:endParaRPr lang="en-US" sz="2400" dirty="0"/>
          </a:p>
        </p:txBody>
      </p:sp>
      <p:sp>
        <p:nvSpPr>
          <p:cNvPr id="5" name="Rectangle 4"/>
          <p:cNvSpPr>
            <a:spLocks noGrp="1" noChangeArrowheads="1"/>
          </p:cNvSpPr>
          <p:nvPr/>
        </p:nvSpPr>
        <p:spPr bwMode="auto">
          <a:xfrm>
            <a:off x="685800" y="2971800"/>
            <a:ext cx="8001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0" hangingPunct="0">
              <a:buNone/>
            </a:pPr>
            <a:r>
              <a:rPr lang="en-US" altLang="en-US" sz="2000" dirty="0" smtClean="0"/>
              <a:t>Support for the thesis:</a:t>
            </a:r>
          </a:p>
          <a:p>
            <a:pPr eaLnBrk="0" hangingPunct="0">
              <a:buFontTx/>
              <a:buChar char="-"/>
            </a:pPr>
            <a:r>
              <a:rPr lang="en-US" altLang="en-US" sz="2000" dirty="0" smtClean="0"/>
              <a:t>All </a:t>
            </a:r>
            <a:r>
              <a:rPr lang="en-US" altLang="en-US" sz="2000" dirty="0"/>
              <a:t>computers today perform only </a:t>
            </a:r>
            <a:r>
              <a:rPr lang="en-US" altLang="en-US" sz="2000" dirty="0" smtClean="0"/>
              <a:t>mechanical problem </a:t>
            </a:r>
            <a:r>
              <a:rPr lang="en-US" altLang="en-US" sz="2000" dirty="0"/>
              <a:t>solving. They are no more </a:t>
            </a:r>
            <a:r>
              <a:rPr lang="en-US" altLang="en-US" sz="2000" dirty="0" smtClean="0"/>
              <a:t>expressive than </a:t>
            </a:r>
            <a:r>
              <a:rPr lang="en-US" altLang="en-US" sz="2000" dirty="0"/>
              <a:t>a Turing </a:t>
            </a:r>
            <a:r>
              <a:rPr lang="en-US" altLang="en-US" sz="2000" dirty="0" smtClean="0"/>
              <a:t>machine.</a:t>
            </a:r>
          </a:p>
          <a:p>
            <a:pPr eaLnBrk="0" hangingPunct="0">
              <a:buFontTx/>
              <a:buChar char="-"/>
            </a:pPr>
            <a:r>
              <a:rPr lang="en-US" altLang="en-US" sz="2000" dirty="0" smtClean="0"/>
              <a:t>Turing’s </a:t>
            </a:r>
            <a:r>
              <a:rPr lang="en-US" altLang="en-US" sz="2000" dirty="0"/>
              <a:t>thesis is not a “theorem” there is no “proof” for the </a:t>
            </a:r>
            <a:r>
              <a:rPr lang="en-US" altLang="en-US" sz="2000" dirty="0" smtClean="0"/>
              <a:t>thesis.</a:t>
            </a:r>
          </a:p>
          <a:p>
            <a:pPr>
              <a:buFontTx/>
              <a:buChar char="-"/>
            </a:pPr>
            <a:r>
              <a:rPr lang="en-US" altLang="en-US" sz="2000" dirty="0" smtClean="0"/>
              <a:t>The </a:t>
            </a:r>
            <a:r>
              <a:rPr lang="en-US" altLang="en-US" sz="2000" dirty="0"/>
              <a:t>theorem may be refuted by showing at least one task that is performed by a digital computer which cannot be performed by a Turing </a:t>
            </a:r>
            <a:r>
              <a:rPr lang="en-US" altLang="en-US" sz="2000" dirty="0" smtClean="0"/>
              <a:t>machine.</a:t>
            </a:r>
          </a:p>
          <a:p>
            <a:pPr>
              <a:buFontTx/>
              <a:buChar char="-"/>
            </a:pPr>
            <a:r>
              <a:rPr lang="en-US" altLang="en-US" sz="2000" dirty="0" smtClean="0"/>
              <a:t>Many </a:t>
            </a:r>
            <a:r>
              <a:rPr lang="en-US" altLang="en-US" sz="2000" dirty="0"/>
              <a:t>contentions have been made to this end. However, </a:t>
            </a:r>
            <a:r>
              <a:rPr lang="en-US" altLang="en-US" sz="2000" dirty="0" smtClean="0"/>
              <a:t>to this point </a:t>
            </a:r>
            <a:r>
              <a:rPr lang="en-US" altLang="en-US" sz="2000" dirty="0"/>
              <a:t>there </a:t>
            </a:r>
            <a:r>
              <a:rPr lang="en-US" altLang="en-US" sz="2000" dirty="0" smtClean="0"/>
              <a:t>has not </a:t>
            </a:r>
            <a:r>
              <a:rPr lang="en-US" altLang="en-US" sz="2000" dirty="0"/>
              <a:t>been any conclusive evidence to refute Turing’s thesis.</a:t>
            </a:r>
          </a:p>
        </p:txBody>
      </p:sp>
    </p:spTree>
    <p:extLst>
      <p:ext uri="{BB962C8B-B14F-4D97-AF65-F5344CB8AC3E}">
        <p14:creationId xmlns:p14="http://schemas.microsoft.com/office/powerpoint/2010/main" val="265619030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Computability and the limits of computers</a:t>
            </a:r>
            <a:endParaRPr lang="en-US" dirty="0"/>
          </a:p>
        </p:txBody>
      </p:sp>
      <p:sp>
        <p:nvSpPr>
          <p:cNvPr id="3" name="Content Placeholder 2"/>
          <p:cNvSpPr>
            <a:spLocks noGrp="1"/>
          </p:cNvSpPr>
          <p:nvPr>
            <p:ph idx="1"/>
          </p:nvPr>
        </p:nvSpPr>
        <p:spPr>
          <a:noFill/>
        </p:spPr>
        <p:txBody>
          <a:bodyPr/>
          <a:lstStyle/>
          <a:p>
            <a:r>
              <a:rPr lang="en-US" dirty="0" smtClean="0"/>
              <a:t>Universal TM</a:t>
            </a:r>
          </a:p>
          <a:p>
            <a:r>
              <a:rPr lang="en-US" dirty="0" err="1" smtClean="0"/>
              <a:t>Uncomputability</a:t>
            </a:r>
            <a:endParaRPr lang="en-US" dirty="0" smtClean="0"/>
          </a:p>
          <a:p>
            <a:pPr lvl="1"/>
            <a:r>
              <a:rPr lang="en-US" dirty="0" smtClean="0"/>
              <a:t>There exist problems which are </a:t>
            </a:r>
            <a:r>
              <a:rPr lang="en-US" dirty="0" err="1" smtClean="0"/>
              <a:t>uncomputable</a:t>
            </a:r>
            <a:r>
              <a:rPr lang="en-US" dirty="0" smtClean="0"/>
              <a:t>, meaning that no TM can solve them in a finite amount of time</a:t>
            </a:r>
          </a:p>
          <a:p>
            <a:pPr lvl="1"/>
            <a:r>
              <a:rPr lang="en-US" dirty="0" smtClean="0"/>
              <a:t>Logical paradox:  deciding the halting problem</a:t>
            </a:r>
          </a:p>
          <a:p>
            <a:pPr lvl="2"/>
            <a:r>
              <a:rPr lang="en-US" dirty="0"/>
              <a:t>https://www.youtube.com/watch?v=92WHN-pAFCs</a:t>
            </a:r>
            <a:endParaRPr lang="en-US" dirty="0" smtClean="0"/>
          </a:p>
          <a:p>
            <a:pPr lvl="1"/>
            <a:r>
              <a:rPr lang="en-US" dirty="0" smtClean="0"/>
              <a:t>Counting argument:  too many functions to compute, not enough programs</a:t>
            </a:r>
            <a:endParaRPr lang="en-US" dirty="0"/>
          </a:p>
        </p:txBody>
      </p:sp>
    </p:spTree>
    <p:extLst>
      <p:ext uri="{BB962C8B-B14F-4D97-AF65-F5344CB8AC3E}">
        <p14:creationId xmlns:p14="http://schemas.microsoft.com/office/powerpoint/2010/main" val="198085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 examples</a:t>
            </a:r>
            <a:endParaRPr lang="en-US" dirty="0"/>
          </a:p>
        </p:txBody>
      </p:sp>
      <p:sp>
        <p:nvSpPr>
          <p:cNvPr id="3" name="Content Placeholder 2"/>
          <p:cNvSpPr>
            <a:spLocks noGrp="1"/>
          </p:cNvSpPr>
          <p:nvPr>
            <p:ph idx="1"/>
          </p:nvPr>
        </p:nvSpPr>
        <p:spPr>
          <a:xfrm>
            <a:off x="457200" y="1905000"/>
            <a:ext cx="8229600" cy="4876800"/>
          </a:xfrm>
        </p:spPr>
        <p:txBody>
          <a:bodyPr>
            <a:normAutofit fontScale="55000" lnSpcReduction="20000"/>
          </a:bodyPr>
          <a:lstStyle/>
          <a:p>
            <a:pPr marL="0" indent="0">
              <a:buNone/>
            </a:pPr>
            <a:r>
              <a:rPr lang="en-US" dirty="0" smtClean="0"/>
              <a:t>void Foo2(</a:t>
            </a:r>
            <a:r>
              <a:rPr lang="en-US" dirty="0" err="1" smtClean="0"/>
              <a:t>int</a:t>
            </a:r>
            <a:r>
              <a:rPr lang="en-US" dirty="0" smtClean="0"/>
              <a:t>[] array1, </a:t>
            </a:r>
            <a:r>
              <a:rPr lang="en-US" dirty="0" err="1" smtClean="0"/>
              <a:t>int</a:t>
            </a:r>
            <a:r>
              <a:rPr lang="en-US" dirty="0" smtClean="0"/>
              <a:t>[] array2)</a:t>
            </a:r>
          </a:p>
          <a:p>
            <a:pPr marL="0" indent="0">
              <a:buNone/>
            </a:pPr>
            <a:r>
              <a:rPr lang="en-US" dirty="0" smtClean="0"/>
              <a:t>{</a:t>
            </a:r>
          </a:p>
          <a:p>
            <a:pPr marL="0" indent="0">
              <a:buNone/>
            </a:pPr>
            <a:r>
              <a:rPr lang="en-US" dirty="0" smtClean="0"/>
              <a:t>	for (</a:t>
            </a:r>
            <a:r>
              <a:rPr lang="en-US" dirty="0" err="1" smtClean="0"/>
              <a:t>int</a:t>
            </a:r>
            <a:r>
              <a:rPr lang="en-US" dirty="0" smtClean="0"/>
              <a:t> </a:t>
            </a:r>
            <a:r>
              <a:rPr lang="en-US" dirty="0" err="1" smtClean="0"/>
              <a:t>i</a:t>
            </a:r>
            <a:r>
              <a:rPr lang="en-US" dirty="0" smtClean="0"/>
              <a:t>=0; </a:t>
            </a:r>
            <a:r>
              <a:rPr lang="en-US" dirty="0" err="1" smtClean="0"/>
              <a:t>i</a:t>
            </a:r>
            <a:r>
              <a:rPr lang="en-US" dirty="0" smtClean="0"/>
              <a:t>&lt;array1.length; </a:t>
            </a:r>
            <a:r>
              <a:rPr lang="en-US" dirty="0" err="1" smtClean="0"/>
              <a:t>i</a:t>
            </a:r>
            <a:r>
              <a:rPr lang="en-US" dirty="0" smtClean="0"/>
              <a:t>++) {</a:t>
            </a:r>
          </a:p>
          <a:p>
            <a:pPr marL="0" indent="0">
              <a:buNone/>
            </a:pPr>
            <a:r>
              <a:rPr lang="en-US" dirty="0"/>
              <a:t>	</a:t>
            </a:r>
            <a:r>
              <a:rPr lang="en-US" dirty="0" smtClean="0"/>
              <a:t>	if (array1[</a:t>
            </a:r>
            <a:r>
              <a:rPr lang="en-US" dirty="0" err="1" smtClean="0"/>
              <a:t>i</a:t>
            </a:r>
            <a:r>
              <a:rPr lang="en-US" dirty="0" smtClean="0"/>
              <a:t>] &lt; array2[</a:t>
            </a:r>
            <a:r>
              <a:rPr lang="en-US" dirty="0" err="1" smtClean="0"/>
              <a:t>i</a:t>
            </a:r>
            <a:r>
              <a:rPr lang="en-US" dirty="0" smtClean="0"/>
              <a:t>]) {</a:t>
            </a:r>
          </a:p>
          <a:p>
            <a:pPr marL="0" indent="0">
              <a:buNone/>
            </a:pPr>
            <a:r>
              <a:rPr lang="en-US" dirty="0" smtClean="0"/>
              <a:t>			for (</a:t>
            </a:r>
            <a:r>
              <a:rPr lang="en-US" dirty="0" err="1" smtClean="0"/>
              <a:t>int</a:t>
            </a:r>
            <a:r>
              <a:rPr lang="en-US" dirty="0" smtClean="0"/>
              <a:t> j=0; j&lt;array2.length; </a:t>
            </a:r>
            <a:r>
              <a:rPr lang="en-US" dirty="0" err="1" smtClean="0"/>
              <a:t>j++</a:t>
            </a:r>
            <a:r>
              <a:rPr lang="en-US" dirty="0" smtClean="0"/>
              <a:t>) {</a:t>
            </a:r>
          </a:p>
          <a:p>
            <a:pPr marL="0" indent="0">
              <a:buNone/>
            </a:pPr>
            <a:r>
              <a:rPr lang="en-US" dirty="0" smtClean="0"/>
              <a:t>				array1[</a:t>
            </a:r>
            <a:r>
              <a:rPr lang="en-US" dirty="0" err="1" smtClean="0"/>
              <a:t>i</a:t>
            </a:r>
            <a:r>
              <a:rPr lang="en-US" dirty="0" smtClean="0"/>
              <a:t>] = array1[</a:t>
            </a:r>
            <a:r>
              <a:rPr lang="en-US" dirty="0" err="1" smtClean="0"/>
              <a:t>i</a:t>
            </a:r>
            <a:r>
              <a:rPr lang="en-US" dirty="0" smtClean="0"/>
              <a:t>] + array2[j];</a:t>
            </a:r>
            <a:endParaRPr lang="en-US" dirty="0"/>
          </a:p>
          <a:p>
            <a:pPr marL="0" indent="0">
              <a:buNone/>
            </a:pPr>
            <a:r>
              <a:rPr lang="en-US" dirty="0" smtClean="0"/>
              <a:t>			}</a:t>
            </a:r>
            <a:endParaRPr lang="en-US" dirty="0"/>
          </a:p>
          <a:p>
            <a:pPr marL="0" indent="0">
              <a:buNone/>
            </a:pPr>
            <a:r>
              <a:rPr lang="en-US" dirty="0" smtClean="0"/>
              <a:t>		}</a:t>
            </a:r>
          </a:p>
          <a:p>
            <a:pPr marL="0" indent="0">
              <a:buNone/>
            </a:pPr>
            <a:r>
              <a:rPr lang="en-US" dirty="0"/>
              <a:t>	</a:t>
            </a:r>
            <a:r>
              <a:rPr lang="en-US" dirty="0" smtClean="0"/>
              <a:t>	if (array2[</a:t>
            </a:r>
            <a:r>
              <a:rPr lang="en-US" dirty="0" err="1" smtClean="0"/>
              <a:t>i</a:t>
            </a:r>
            <a:r>
              <a:rPr lang="en-US" dirty="0" smtClean="0"/>
              <a:t>] &lt; 100) {</a:t>
            </a:r>
          </a:p>
          <a:p>
            <a:pPr marL="0" indent="0">
              <a:buNone/>
            </a:pPr>
            <a:r>
              <a:rPr lang="en-US" dirty="0" smtClean="0"/>
              <a:t>			for (</a:t>
            </a:r>
            <a:r>
              <a:rPr lang="en-US" dirty="0" err="1" smtClean="0"/>
              <a:t>int</a:t>
            </a:r>
            <a:r>
              <a:rPr lang="en-US" dirty="0" smtClean="0"/>
              <a:t> j=0; j&lt;array2.length; </a:t>
            </a:r>
            <a:r>
              <a:rPr lang="en-US" dirty="0" err="1" smtClean="0"/>
              <a:t>j++</a:t>
            </a:r>
            <a:r>
              <a:rPr lang="en-US" dirty="0" smtClean="0"/>
              <a:t>) {</a:t>
            </a:r>
          </a:p>
          <a:p>
            <a:pPr marL="0" indent="0">
              <a:buNone/>
            </a:pPr>
            <a:r>
              <a:rPr lang="en-US" dirty="0" smtClean="0"/>
              <a:t>				if (array[</a:t>
            </a:r>
            <a:r>
              <a:rPr lang="en-US" dirty="0" err="1" smtClean="0"/>
              <a:t>i</a:t>
            </a:r>
            <a:r>
              <a:rPr lang="en-US" dirty="0" smtClean="0"/>
              <a:t>] &gt; array[j]) {</a:t>
            </a:r>
          </a:p>
          <a:p>
            <a:pPr marL="0" indent="0">
              <a:buNone/>
            </a:pPr>
            <a:r>
              <a:rPr lang="en-US" dirty="0" smtClean="0"/>
              <a:t>					array[</a:t>
            </a:r>
            <a:r>
              <a:rPr lang="en-US" dirty="0" err="1" smtClean="0"/>
              <a:t>i</a:t>
            </a:r>
            <a:r>
              <a:rPr lang="en-US" dirty="0" smtClean="0"/>
              <a:t>] = array[j];</a:t>
            </a:r>
            <a:endParaRPr lang="en-US" dirty="0"/>
          </a:p>
          <a:p>
            <a:pPr marL="0" indent="0">
              <a:buNone/>
            </a:pPr>
            <a:r>
              <a:rPr lang="en-US" dirty="0" smtClean="0"/>
              <a:t>				}</a:t>
            </a:r>
            <a:endParaRPr lang="en-US" dirty="0"/>
          </a:p>
          <a:p>
            <a:pPr marL="0" indent="0">
              <a:buNone/>
            </a:pPr>
            <a:r>
              <a:rPr lang="en-US" dirty="0" smtClean="0"/>
              <a:t>			}</a:t>
            </a:r>
          </a:p>
          <a:p>
            <a:pPr marL="0" indent="0">
              <a:buNone/>
            </a:pPr>
            <a:r>
              <a:rPr lang="en-US" dirty="0"/>
              <a:t>	</a:t>
            </a:r>
            <a:r>
              <a:rPr lang="en-US" dirty="0" smtClean="0"/>
              <a:t>	}</a:t>
            </a:r>
            <a:endParaRPr lang="en-US" dirty="0"/>
          </a:p>
          <a:p>
            <a:pPr marL="0" indent="0">
              <a:buNone/>
            </a:pPr>
            <a:r>
              <a:rPr lang="en-US" dirty="0" smtClean="0"/>
              <a:t>	}</a:t>
            </a:r>
            <a:endParaRPr lang="en-US" dirty="0"/>
          </a:p>
          <a:p>
            <a:pPr marL="0" indent="0">
              <a:buNone/>
            </a:pPr>
            <a:r>
              <a:rPr lang="en-US" dirty="0" smtClean="0"/>
              <a:t>}</a:t>
            </a:r>
            <a:endParaRPr lang="en-US" dirty="0"/>
          </a:p>
        </p:txBody>
      </p:sp>
      <p:sp>
        <p:nvSpPr>
          <p:cNvPr id="5" name="TextBox 4"/>
          <p:cNvSpPr txBox="1"/>
          <p:nvPr/>
        </p:nvSpPr>
        <p:spPr>
          <a:xfrm>
            <a:off x="3810000" y="6204465"/>
            <a:ext cx="2362200" cy="584775"/>
          </a:xfrm>
          <a:prstGeom prst="rect">
            <a:avLst/>
          </a:prstGeom>
          <a:noFill/>
        </p:spPr>
        <p:txBody>
          <a:bodyPr wrap="square" rtlCol="0">
            <a:spAutoFit/>
          </a:bodyPr>
          <a:lstStyle/>
          <a:p>
            <a:r>
              <a:rPr lang="en-US" sz="3200" dirty="0" smtClean="0"/>
              <a:t>O(n*m)</a:t>
            </a:r>
            <a:endParaRPr lang="en-US" sz="3200" baseline="30000" dirty="0"/>
          </a:p>
        </p:txBody>
      </p:sp>
      <p:sp>
        <p:nvSpPr>
          <p:cNvPr id="6" name="TextBox 5"/>
          <p:cNvSpPr txBox="1"/>
          <p:nvPr/>
        </p:nvSpPr>
        <p:spPr>
          <a:xfrm>
            <a:off x="533400" y="1392128"/>
            <a:ext cx="3525965" cy="369332"/>
          </a:xfrm>
          <a:prstGeom prst="rect">
            <a:avLst/>
          </a:prstGeom>
          <a:noFill/>
        </p:spPr>
        <p:txBody>
          <a:bodyPr wrap="none" rtlCol="0">
            <a:spAutoFit/>
          </a:bodyPr>
          <a:lstStyle/>
          <a:p>
            <a:r>
              <a:rPr lang="en-US" dirty="0" smtClean="0"/>
              <a:t>n : array1 length,  m : array 2 length</a:t>
            </a:r>
            <a:endParaRPr lang="en-US" dirty="0"/>
          </a:p>
        </p:txBody>
      </p:sp>
    </p:spTree>
    <p:extLst>
      <p:ext uri="{BB962C8B-B14F-4D97-AF65-F5344CB8AC3E}">
        <p14:creationId xmlns:p14="http://schemas.microsoft.com/office/powerpoint/2010/main" val="2640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 examples</a:t>
            </a:r>
            <a:endParaRPr lang="en-US" dirty="0"/>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pPr marL="0" indent="0">
              <a:buNone/>
            </a:pPr>
            <a:r>
              <a:rPr lang="en-US" b="1" dirty="0"/>
              <a:t>Multiplying two square matrices</a:t>
            </a:r>
          </a:p>
          <a:p>
            <a:pPr marL="0" indent="0">
              <a:buNone/>
            </a:pPr>
            <a:endParaRPr lang="en-US" dirty="0" smtClean="0"/>
          </a:p>
          <a:p>
            <a:pPr marL="0" indent="0">
              <a:buNone/>
            </a:pPr>
            <a:r>
              <a:rPr lang="en-US" dirty="0" smtClean="0"/>
              <a:t>for </a:t>
            </a:r>
            <a:r>
              <a:rPr lang="en-US" dirty="0"/>
              <a:t>(</a:t>
            </a:r>
            <a:r>
              <a:rPr lang="en-US" dirty="0" err="1"/>
              <a:t>int</a:t>
            </a:r>
            <a:r>
              <a:rPr lang="en-US" dirty="0"/>
              <a:t> </a:t>
            </a:r>
            <a:r>
              <a:rPr lang="en-US" dirty="0" err="1"/>
              <a:t>i</a:t>
            </a:r>
            <a:r>
              <a:rPr lang="en-US" dirty="0"/>
              <a:t> = 0; </a:t>
            </a:r>
            <a:r>
              <a:rPr lang="en-US" dirty="0" err="1"/>
              <a:t>i</a:t>
            </a:r>
            <a:r>
              <a:rPr lang="en-US" dirty="0"/>
              <a:t> &lt; n; </a:t>
            </a:r>
            <a:r>
              <a:rPr lang="en-US" dirty="0" err="1"/>
              <a:t>i</a:t>
            </a:r>
            <a:r>
              <a:rPr lang="en-US" dirty="0"/>
              <a:t>++) {</a:t>
            </a:r>
            <a:br>
              <a:rPr lang="en-US" dirty="0"/>
            </a:br>
            <a:r>
              <a:rPr lang="en-US" dirty="0"/>
              <a:t>    for (</a:t>
            </a:r>
            <a:r>
              <a:rPr lang="en-US" dirty="0" err="1"/>
              <a:t>int</a:t>
            </a:r>
            <a:r>
              <a:rPr lang="en-US" dirty="0"/>
              <a:t> j = 0; j &lt; n; </a:t>
            </a:r>
            <a:r>
              <a:rPr lang="en-US" dirty="0" err="1"/>
              <a:t>j++</a:t>
            </a:r>
            <a:r>
              <a:rPr lang="en-US" dirty="0"/>
              <a:t>) {</a:t>
            </a:r>
            <a:br>
              <a:rPr lang="en-US" dirty="0"/>
            </a:br>
            <a:r>
              <a:rPr lang="en-US" dirty="0"/>
              <a:t>        double sum = 0;</a:t>
            </a:r>
            <a:br>
              <a:rPr lang="en-US" dirty="0"/>
            </a:br>
            <a:r>
              <a:rPr lang="en-US" dirty="0"/>
              <a:t>        for (</a:t>
            </a:r>
            <a:r>
              <a:rPr lang="en-US" dirty="0" err="1"/>
              <a:t>int</a:t>
            </a:r>
            <a:r>
              <a:rPr lang="en-US" dirty="0"/>
              <a:t> k = 0; k &lt; n; k++) {</a:t>
            </a:r>
            <a:br>
              <a:rPr lang="en-US" dirty="0"/>
            </a:br>
            <a:r>
              <a:rPr lang="en-US" dirty="0"/>
              <a:t>            sum += a[</a:t>
            </a:r>
            <a:r>
              <a:rPr lang="en-US" dirty="0" err="1"/>
              <a:t>i</a:t>
            </a:r>
            <a:r>
              <a:rPr lang="en-US" dirty="0"/>
              <a:t>][k] * b[k][j];</a:t>
            </a:r>
            <a:br>
              <a:rPr lang="en-US" dirty="0"/>
            </a:br>
            <a:r>
              <a:rPr lang="en-US" dirty="0"/>
              <a:t>        }</a:t>
            </a:r>
            <a:br>
              <a:rPr lang="en-US" dirty="0"/>
            </a:br>
            <a:r>
              <a:rPr lang="en-US" dirty="0"/>
              <a:t>        c[</a:t>
            </a:r>
            <a:r>
              <a:rPr lang="en-US" dirty="0" err="1"/>
              <a:t>i</a:t>
            </a:r>
            <a:r>
              <a:rPr lang="en-US" dirty="0"/>
              <a:t>][j] = sum;</a:t>
            </a:r>
            <a:br>
              <a:rPr lang="en-US" dirty="0"/>
            </a:br>
            <a:r>
              <a:rPr lang="en-US" dirty="0"/>
              <a:t>    }</a:t>
            </a:r>
            <a:br>
              <a:rPr lang="en-US" dirty="0"/>
            </a:br>
            <a:r>
              <a:rPr lang="en-US" dirty="0"/>
              <a:t>}</a:t>
            </a:r>
          </a:p>
        </p:txBody>
      </p:sp>
      <p:sp>
        <p:nvSpPr>
          <p:cNvPr id="4" name="TextBox 3"/>
          <p:cNvSpPr txBox="1"/>
          <p:nvPr/>
        </p:nvSpPr>
        <p:spPr>
          <a:xfrm>
            <a:off x="3657600" y="6096000"/>
            <a:ext cx="1676400" cy="584775"/>
          </a:xfrm>
          <a:prstGeom prst="rect">
            <a:avLst/>
          </a:prstGeom>
          <a:noFill/>
        </p:spPr>
        <p:txBody>
          <a:bodyPr wrap="square" rtlCol="0">
            <a:spAutoFit/>
          </a:bodyPr>
          <a:lstStyle/>
          <a:p>
            <a:r>
              <a:rPr lang="en-US" sz="3200" dirty="0" smtClean="0"/>
              <a:t>O(n</a:t>
            </a:r>
            <a:r>
              <a:rPr lang="en-US" sz="3200" baseline="30000" dirty="0" smtClean="0"/>
              <a:t>3</a:t>
            </a:r>
            <a:r>
              <a:rPr lang="en-US" sz="3200" dirty="0" smtClean="0"/>
              <a:t>)</a:t>
            </a:r>
            <a:endParaRPr lang="en-US" sz="3200" dirty="0"/>
          </a:p>
        </p:txBody>
      </p:sp>
    </p:spTree>
    <p:extLst>
      <p:ext uri="{BB962C8B-B14F-4D97-AF65-F5344CB8AC3E}">
        <p14:creationId xmlns:p14="http://schemas.microsoft.com/office/powerpoint/2010/main" val="26178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 examples</a:t>
            </a:r>
            <a:endParaRPr lang="en-US" dirty="0"/>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b="1" dirty="0" smtClean="0"/>
              <a:t>Interesting loop…</a:t>
            </a:r>
          </a:p>
          <a:p>
            <a:pPr marL="0" indent="0">
              <a:buNone/>
            </a:pPr>
            <a:r>
              <a:rPr lang="en-US" dirty="0" smtClean="0"/>
              <a:t>for (</a:t>
            </a:r>
            <a:r>
              <a:rPr lang="en-US" dirty="0" err="1" smtClean="0"/>
              <a:t>int</a:t>
            </a:r>
            <a:r>
              <a:rPr lang="en-US" dirty="0" smtClean="0"/>
              <a:t> </a:t>
            </a:r>
            <a:r>
              <a:rPr lang="en-US" dirty="0" err="1" smtClean="0"/>
              <a:t>i</a:t>
            </a:r>
            <a:r>
              <a:rPr lang="en-US" dirty="0" smtClean="0"/>
              <a:t>=0; </a:t>
            </a:r>
            <a:r>
              <a:rPr lang="en-US" dirty="0" err="1" smtClean="0"/>
              <a:t>i</a:t>
            </a:r>
            <a:r>
              <a:rPr lang="en-US" dirty="0" smtClean="0"/>
              <a:t>&lt;n; </a:t>
            </a:r>
            <a:r>
              <a:rPr lang="en-US" dirty="0" err="1" smtClean="0"/>
              <a:t>i</a:t>
            </a:r>
            <a:r>
              <a:rPr lang="en-US" dirty="0" smtClean="0"/>
              <a:t> = </a:t>
            </a:r>
            <a:r>
              <a:rPr lang="en-US" dirty="0" err="1" smtClean="0"/>
              <a:t>i</a:t>
            </a:r>
            <a:r>
              <a:rPr lang="en-US" dirty="0" smtClean="0"/>
              <a:t>*2) {</a:t>
            </a:r>
          </a:p>
          <a:p>
            <a:pPr marL="0" indent="0">
              <a:buNone/>
            </a:pPr>
            <a:r>
              <a:rPr lang="en-US" dirty="0" smtClean="0"/>
              <a:t>	for (</a:t>
            </a:r>
            <a:r>
              <a:rPr lang="en-US" dirty="0" err="1" smtClean="0"/>
              <a:t>int</a:t>
            </a:r>
            <a:r>
              <a:rPr lang="en-US" dirty="0" smtClean="0"/>
              <a:t> j=0; j&lt;n; </a:t>
            </a:r>
            <a:r>
              <a:rPr lang="en-US" dirty="0" err="1" smtClean="0"/>
              <a:t>j++</a:t>
            </a:r>
            <a:r>
              <a:rPr lang="en-US" dirty="0" smtClean="0"/>
              <a:t>) {</a:t>
            </a:r>
          </a:p>
          <a:p>
            <a:pPr marL="0" indent="0">
              <a:buNone/>
            </a:pPr>
            <a:r>
              <a:rPr lang="en-US" dirty="0" smtClean="0"/>
              <a:t>		count = count + 1;</a:t>
            </a:r>
            <a:endParaRPr lang="en-US" dirty="0"/>
          </a:p>
          <a:p>
            <a:pPr marL="0" indent="0">
              <a:buNone/>
            </a:pPr>
            <a:r>
              <a:rPr lang="en-US" dirty="0" smtClean="0"/>
              <a:t>	}</a:t>
            </a:r>
            <a:endParaRPr lang="en-US" dirty="0"/>
          </a:p>
          <a:p>
            <a:pPr marL="0" indent="0">
              <a:buNone/>
            </a:pPr>
            <a:r>
              <a:rPr lang="en-US" dirty="0" smtClean="0"/>
              <a:t>}</a:t>
            </a:r>
            <a:endParaRPr lang="en-US" dirty="0"/>
          </a:p>
          <a:p>
            <a:pPr marL="0" indent="0">
              <a:buNone/>
            </a:pPr>
            <a:endParaRPr lang="en-US" dirty="0" smtClean="0"/>
          </a:p>
        </p:txBody>
      </p:sp>
      <p:sp>
        <p:nvSpPr>
          <p:cNvPr id="4" name="TextBox 3"/>
          <p:cNvSpPr txBox="1"/>
          <p:nvPr/>
        </p:nvSpPr>
        <p:spPr>
          <a:xfrm>
            <a:off x="1676400" y="6204466"/>
            <a:ext cx="2971800" cy="584775"/>
          </a:xfrm>
          <a:prstGeom prst="rect">
            <a:avLst/>
          </a:prstGeom>
          <a:noFill/>
        </p:spPr>
        <p:txBody>
          <a:bodyPr wrap="square" rtlCol="0">
            <a:spAutoFit/>
          </a:bodyPr>
          <a:lstStyle/>
          <a:p>
            <a:r>
              <a:rPr lang="en-US" sz="3200" dirty="0" smtClean="0"/>
              <a:t>O(n*log(n))</a:t>
            </a:r>
            <a:endParaRPr lang="en-US" sz="3200" baseline="30000" dirty="0"/>
          </a:p>
        </p:txBody>
      </p:sp>
    </p:spTree>
    <p:extLst>
      <p:ext uri="{BB962C8B-B14F-4D97-AF65-F5344CB8AC3E}">
        <p14:creationId xmlns:p14="http://schemas.microsoft.com/office/powerpoint/2010/main" val="25220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Asymptotic growth comparisons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0428018"/>
              </p:ext>
            </p:extLst>
          </p:nvPr>
        </p:nvGraphicFramePr>
        <p:xfrm>
          <a:off x="304800" y="914400"/>
          <a:ext cx="8686800" cy="5928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218440">
                <a:tc>
                  <a:txBody>
                    <a:bodyPr/>
                    <a:lstStyle/>
                    <a:p>
                      <a:r>
                        <a:rPr lang="en-US" b="1" dirty="0" smtClean="0"/>
                        <a:t>Class</a:t>
                      </a:r>
                      <a:endParaRPr lang="en-US" b="1" dirty="0"/>
                    </a:p>
                  </a:txBody>
                  <a:tcPr/>
                </a:tc>
                <a:tc>
                  <a:txBody>
                    <a:bodyPr/>
                    <a:lstStyle/>
                    <a:p>
                      <a:r>
                        <a:rPr lang="en-US" b="1" dirty="0" smtClean="0"/>
                        <a:t>Example</a:t>
                      </a:r>
                      <a:endParaRPr lang="en-US" b="1" dirty="0"/>
                    </a:p>
                  </a:txBody>
                  <a:tcPr/>
                </a:tc>
                <a:tc>
                  <a:txBody>
                    <a:bodyPr/>
                    <a:lstStyle/>
                    <a:p>
                      <a:r>
                        <a:rPr lang="en-US" b="1" dirty="0" smtClean="0"/>
                        <a:t>Description/example</a:t>
                      </a:r>
                      <a:endParaRPr lang="en-US" b="1" dirty="0"/>
                    </a:p>
                  </a:txBody>
                  <a:tcPr/>
                </a:tc>
                <a:extLst>
                  <a:ext uri="{0D108BD9-81ED-4DB2-BD59-A6C34878D82A}">
                    <a16:rowId xmlns:a16="http://schemas.microsoft.com/office/drawing/2014/main" val="10000"/>
                  </a:ext>
                </a:extLst>
              </a:tr>
              <a:tr h="370840">
                <a:tc>
                  <a:txBody>
                    <a:bodyPr/>
                    <a:lstStyle/>
                    <a:p>
                      <a:r>
                        <a:rPr lang="en-US" b="1" dirty="0" smtClean="0"/>
                        <a:t>Constant</a:t>
                      </a:r>
                      <a:endParaRPr lang="en-US" b="1" dirty="0"/>
                    </a:p>
                  </a:txBody>
                  <a:tcPr/>
                </a:tc>
                <a:tc>
                  <a:txBody>
                    <a:bodyPr/>
                    <a:lstStyle/>
                    <a:p>
                      <a:r>
                        <a:rPr lang="en-US" b="1" dirty="0" smtClean="0"/>
                        <a:t>1</a:t>
                      </a:r>
                      <a:endParaRPr lang="en-US" b="1" dirty="0"/>
                    </a:p>
                  </a:txBody>
                  <a:tcPr/>
                </a:tc>
                <a:tc>
                  <a:txBody>
                    <a:bodyPr/>
                    <a:lstStyle/>
                    <a:p>
                      <a:r>
                        <a:rPr lang="en-US" b="1" dirty="0" smtClean="0"/>
                        <a:t>Fixed # of operations regardless of input</a:t>
                      </a:r>
                      <a:endParaRPr lang="en-US" b="1" dirty="0"/>
                    </a:p>
                  </a:txBody>
                  <a:tcPr/>
                </a:tc>
                <a:extLst>
                  <a:ext uri="{0D108BD9-81ED-4DB2-BD59-A6C34878D82A}">
                    <a16:rowId xmlns:a16="http://schemas.microsoft.com/office/drawing/2014/main" val="10001"/>
                  </a:ext>
                </a:extLst>
              </a:tr>
              <a:tr h="370840">
                <a:tc>
                  <a:txBody>
                    <a:bodyPr/>
                    <a:lstStyle/>
                    <a:p>
                      <a:r>
                        <a:rPr lang="en-US" dirty="0" smtClean="0"/>
                        <a:t>Log logarithmic</a:t>
                      </a:r>
                      <a:endParaRPr lang="en-US" dirty="0"/>
                    </a:p>
                  </a:txBody>
                  <a:tcPr/>
                </a:tc>
                <a:tc>
                  <a:txBody>
                    <a:bodyPr/>
                    <a:lstStyle/>
                    <a:p>
                      <a:r>
                        <a:rPr lang="en-US" dirty="0" smtClean="0"/>
                        <a:t>log(log(n))</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b="1" dirty="0" smtClean="0"/>
                        <a:t>Logarithmic</a:t>
                      </a:r>
                      <a:endParaRPr lang="en-US" b="1" dirty="0"/>
                    </a:p>
                  </a:txBody>
                  <a:tcPr/>
                </a:tc>
                <a:tc>
                  <a:txBody>
                    <a:bodyPr/>
                    <a:lstStyle/>
                    <a:p>
                      <a:r>
                        <a:rPr lang="en-US" b="1" dirty="0" smtClean="0"/>
                        <a:t>log(n)</a:t>
                      </a:r>
                      <a:endParaRPr lang="en-US" b="1" dirty="0"/>
                    </a:p>
                  </a:txBody>
                  <a:tcPr/>
                </a:tc>
                <a:tc>
                  <a:txBody>
                    <a:bodyPr/>
                    <a:lstStyle/>
                    <a:p>
                      <a:r>
                        <a:rPr lang="en-US" b="1" dirty="0" smtClean="0"/>
                        <a:t>Cutting problem by a fraction each iteration</a:t>
                      </a:r>
                      <a:endParaRPr lang="en-US" b="1" dirty="0"/>
                    </a:p>
                  </a:txBody>
                  <a:tcPr/>
                </a:tc>
                <a:extLst>
                  <a:ext uri="{0D108BD9-81ED-4DB2-BD59-A6C34878D82A}">
                    <a16:rowId xmlns:a16="http://schemas.microsoft.com/office/drawing/2014/main" val="10003"/>
                  </a:ext>
                </a:extLst>
              </a:tr>
              <a:tr h="370840">
                <a:tc>
                  <a:txBody>
                    <a:bodyPr/>
                    <a:lstStyle/>
                    <a:p>
                      <a:r>
                        <a:rPr lang="en-US" dirty="0" smtClean="0"/>
                        <a:t>Poly-logarithmic</a:t>
                      </a:r>
                      <a:endParaRPr lang="en-US" dirty="0"/>
                    </a:p>
                  </a:txBody>
                  <a:tcPr/>
                </a:tc>
                <a:tc>
                  <a:txBody>
                    <a:bodyPr/>
                    <a:lstStyle/>
                    <a:p>
                      <a:r>
                        <a:rPr lang="en-US" dirty="0" smtClean="0"/>
                        <a:t>(log(n))</a:t>
                      </a:r>
                      <a:r>
                        <a:rPr lang="en-US" baseline="30000" dirty="0" smtClean="0"/>
                        <a:t>c</a:t>
                      </a:r>
                      <a:endParaRPr lang="en-US" baseline="30000"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smtClean="0"/>
                        <a:t>Fractional power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a:t>
                      </a:r>
                      <a:r>
                        <a:rPr lang="en-US" baseline="30000" dirty="0" err="1" smtClean="0"/>
                        <a:t>c</a:t>
                      </a:r>
                      <a:r>
                        <a:rPr lang="en-US" dirty="0" smtClean="0"/>
                        <a:t>, 0&lt;c&lt;1</a:t>
                      </a:r>
                      <a:endParaRPr lang="en-US" dirty="0"/>
                    </a:p>
                  </a:txBody>
                  <a:tcPr/>
                </a:tc>
                <a:tc>
                  <a:txBody>
                    <a:bodyPr/>
                    <a:lstStyle/>
                    <a:p>
                      <a:r>
                        <a:rPr lang="en-US" dirty="0" smtClean="0"/>
                        <a:t>E.g. square root</a:t>
                      </a:r>
                      <a:endParaRPr lang="en-US" dirty="0"/>
                    </a:p>
                  </a:txBody>
                  <a:tcPr/>
                </a:tc>
                <a:extLst>
                  <a:ext uri="{0D108BD9-81ED-4DB2-BD59-A6C34878D82A}">
                    <a16:rowId xmlns:a16="http://schemas.microsoft.com/office/drawing/2014/main" val="10005"/>
                  </a:ext>
                </a:extLst>
              </a:tr>
              <a:tr h="370840">
                <a:tc>
                  <a:txBody>
                    <a:bodyPr/>
                    <a:lstStyle/>
                    <a:p>
                      <a:r>
                        <a:rPr lang="en-US" b="1" dirty="0" smtClean="0"/>
                        <a:t>Linear</a:t>
                      </a:r>
                      <a:endParaRPr lang="en-US" b="1" dirty="0"/>
                    </a:p>
                  </a:txBody>
                  <a:tcPr/>
                </a:tc>
                <a:tc>
                  <a:txBody>
                    <a:bodyPr/>
                    <a:lstStyle/>
                    <a:p>
                      <a:r>
                        <a:rPr lang="en-US" b="1" dirty="0" smtClean="0"/>
                        <a:t>n</a:t>
                      </a:r>
                      <a:endParaRPr lang="en-US" b="1" dirty="0"/>
                    </a:p>
                  </a:txBody>
                  <a:tcPr/>
                </a:tc>
                <a:tc>
                  <a:txBody>
                    <a:bodyPr/>
                    <a:lstStyle/>
                    <a:p>
                      <a:r>
                        <a:rPr lang="en-US" b="1" dirty="0" smtClean="0"/>
                        <a:t>Visits each element of the</a:t>
                      </a:r>
                      <a:r>
                        <a:rPr lang="en-US" b="1" baseline="0" dirty="0" smtClean="0"/>
                        <a:t> input</a:t>
                      </a:r>
                      <a:endParaRPr lang="en-US" b="1" dirty="0"/>
                    </a:p>
                  </a:txBody>
                  <a:tcPr/>
                </a:tc>
                <a:extLst>
                  <a:ext uri="{0D108BD9-81ED-4DB2-BD59-A6C34878D82A}">
                    <a16:rowId xmlns:a16="http://schemas.microsoft.com/office/drawing/2014/main" val="10006"/>
                  </a:ext>
                </a:extLst>
              </a:tr>
              <a:tr h="370840">
                <a:tc>
                  <a:txBody>
                    <a:bodyPr/>
                    <a:lstStyle/>
                    <a:p>
                      <a:r>
                        <a:rPr lang="en-US" dirty="0" err="1" smtClean="0"/>
                        <a:t>Linearithmic</a:t>
                      </a:r>
                      <a:endParaRPr lang="en-US" dirty="0"/>
                    </a:p>
                  </a:txBody>
                  <a:tcPr/>
                </a:tc>
                <a:tc>
                  <a:txBody>
                    <a:bodyPr/>
                    <a:lstStyle/>
                    <a:p>
                      <a:r>
                        <a:rPr lang="en-US" dirty="0" smtClean="0"/>
                        <a:t>n log(n)</a:t>
                      </a:r>
                      <a:endParaRPr lang="en-US" dirty="0"/>
                    </a:p>
                  </a:txBody>
                  <a:tcPr/>
                </a:tc>
                <a:tc>
                  <a:txBody>
                    <a:bodyPr/>
                    <a:lstStyle/>
                    <a:p>
                      <a:r>
                        <a:rPr lang="en-US" dirty="0" smtClean="0"/>
                        <a:t>Breaking whole problem into pieces, then reassembling</a:t>
                      </a:r>
                      <a:endParaRPr lang="en-US" dirty="0"/>
                    </a:p>
                  </a:txBody>
                  <a:tcPr/>
                </a:tc>
                <a:extLst>
                  <a:ext uri="{0D108BD9-81ED-4DB2-BD59-A6C34878D82A}">
                    <a16:rowId xmlns:a16="http://schemas.microsoft.com/office/drawing/2014/main" val="10007"/>
                  </a:ext>
                </a:extLst>
              </a:tr>
              <a:tr h="370840">
                <a:tc>
                  <a:txBody>
                    <a:bodyPr/>
                    <a:lstStyle/>
                    <a:p>
                      <a:r>
                        <a:rPr lang="en-US" b="1" dirty="0" smtClean="0"/>
                        <a:t>Quadratic</a:t>
                      </a:r>
                      <a:endParaRPr lang="en-US" b="1" dirty="0"/>
                    </a:p>
                  </a:txBody>
                  <a:tcPr/>
                </a:tc>
                <a:tc>
                  <a:txBody>
                    <a:bodyPr/>
                    <a:lstStyle/>
                    <a:p>
                      <a:r>
                        <a:rPr lang="en-US" b="1" dirty="0" smtClean="0"/>
                        <a:t>n</a:t>
                      </a:r>
                      <a:r>
                        <a:rPr lang="en-US" b="1" baseline="30000" dirty="0" smtClean="0"/>
                        <a:t>2</a:t>
                      </a:r>
                      <a:endParaRPr lang="en-US" b="1" baseline="30000" dirty="0"/>
                    </a:p>
                  </a:txBody>
                  <a:tcPr/>
                </a:tc>
                <a:tc>
                  <a:txBody>
                    <a:bodyPr/>
                    <a:lstStyle/>
                    <a:p>
                      <a:r>
                        <a:rPr lang="en-US" b="1" dirty="0" smtClean="0"/>
                        <a:t>Visits each pair of</a:t>
                      </a:r>
                      <a:r>
                        <a:rPr lang="en-US" b="1" baseline="0" dirty="0" smtClean="0"/>
                        <a:t> input elements</a:t>
                      </a:r>
                      <a:endParaRPr lang="en-US" b="1" dirty="0"/>
                    </a:p>
                  </a:txBody>
                  <a:tcPr/>
                </a:tc>
                <a:extLst>
                  <a:ext uri="{0D108BD9-81ED-4DB2-BD59-A6C34878D82A}">
                    <a16:rowId xmlns:a16="http://schemas.microsoft.com/office/drawing/2014/main" val="10008"/>
                  </a:ext>
                </a:extLst>
              </a:tr>
              <a:tr h="370840">
                <a:tc>
                  <a:txBody>
                    <a:bodyPr/>
                    <a:lstStyle/>
                    <a:p>
                      <a:r>
                        <a:rPr lang="en-US" dirty="0" smtClean="0"/>
                        <a:t>Cubic</a:t>
                      </a:r>
                      <a:endParaRPr lang="en-US" dirty="0"/>
                    </a:p>
                  </a:txBody>
                  <a:tcPr/>
                </a:tc>
                <a:tc>
                  <a:txBody>
                    <a:bodyPr/>
                    <a:lstStyle/>
                    <a:p>
                      <a:r>
                        <a:rPr lang="en-US" dirty="0" smtClean="0"/>
                        <a:t>n</a:t>
                      </a:r>
                      <a:r>
                        <a:rPr lang="en-US" baseline="30000" dirty="0" smtClean="0"/>
                        <a:t>3</a:t>
                      </a:r>
                      <a:endParaRPr lang="en-US" baseline="30000" dirty="0"/>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b="1" dirty="0" smtClean="0"/>
                        <a:t>Polynomial</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n</a:t>
                      </a:r>
                      <a:r>
                        <a:rPr lang="en-US" b="1" baseline="30000" dirty="0" err="1" smtClean="0"/>
                        <a:t>c</a:t>
                      </a:r>
                      <a:r>
                        <a:rPr lang="en-US" b="1" dirty="0" smtClean="0"/>
                        <a:t>, c &gt;=</a:t>
                      </a:r>
                      <a:r>
                        <a:rPr lang="en-US" b="1" baseline="0" dirty="0" smtClean="0"/>
                        <a:t> 1</a:t>
                      </a:r>
                      <a:endParaRPr lang="en-US" b="1" dirty="0"/>
                    </a:p>
                  </a:txBody>
                  <a:tcPr/>
                </a:tc>
                <a:tc>
                  <a:txBody>
                    <a:bodyPr/>
                    <a:lstStyle/>
                    <a:p>
                      <a:endParaRPr lang="en-US" dirty="0"/>
                    </a:p>
                  </a:txBody>
                  <a:tcPr/>
                </a:tc>
                <a:extLst>
                  <a:ext uri="{0D108BD9-81ED-4DB2-BD59-A6C34878D82A}">
                    <a16:rowId xmlns:a16="http://schemas.microsoft.com/office/drawing/2014/main" val="10010"/>
                  </a:ext>
                </a:extLst>
              </a:tr>
              <a:tr h="370840">
                <a:tc>
                  <a:txBody>
                    <a:bodyPr/>
                    <a:lstStyle/>
                    <a:p>
                      <a:r>
                        <a:rPr lang="en-US" dirty="0" err="1" smtClean="0"/>
                        <a:t>Quasipolynomial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a:t>
                      </a:r>
                      <a:r>
                        <a:rPr lang="en-US" baseline="30000" dirty="0" err="1" smtClean="0"/>
                        <a:t>log</a:t>
                      </a:r>
                      <a:r>
                        <a:rPr lang="en-US" baseline="30000" dirty="0" smtClean="0"/>
                        <a:t>(n)</a:t>
                      </a:r>
                      <a:endParaRPr lang="en-US" dirty="0"/>
                    </a:p>
                  </a:txBody>
                  <a:tcPr/>
                </a:tc>
                <a:tc>
                  <a:txBody>
                    <a:bodyPr/>
                    <a:lstStyle/>
                    <a:p>
                      <a:endParaRPr lang="en-US" dirty="0"/>
                    </a:p>
                  </a:txBody>
                  <a:tcPr/>
                </a:tc>
                <a:extLst>
                  <a:ext uri="{0D108BD9-81ED-4DB2-BD59-A6C34878D82A}">
                    <a16:rowId xmlns:a16="http://schemas.microsoft.com/office/drawing/2014/main" val="10011"/>
                  </a:ext>
                </a:extLst>
              </a:tr>
              <a:tr h="370840">
                <a:tc>
                  <a:txBody>
                    <a:bodyPr/>
                    <a:lstStyle/>
                    <a:p>
                      <a:r>
                        <a:rPr lang="en-US" b="1" dirty="0" smtClean="0"/>
                        <a:t>Exponential</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c</a:t>
                      </a:r>
                      <a:r>
                        <a:rPr lang="en-US" b="1" baseline="30000" dirty="0" err="1" smtClean="0"/>
                        <a:t>n</a:t>
                      </a:r>
                      <a:r>
                        <a:rPr lang="en-US" b="1" dirty="0" smtClean="0"/>
                        <a:t>, c &gt; 1</a:t>
                      </a:r>
                      <a:endParaRPr lang="en-US" b="1" dirty="0"/>
                    </a:p>
                  </a:txBody>
                  <a:tcPr/>
                </a:tc>
                <a:tc>
                  <a:txBody>
                    <a:bodyPr/>
                    <a:lstStyle/>
                    <a:p>
                      <a:r>
                        <a:rPr lang="en-US" b="1" dirty="0" smtClean="0"/>
                        <a:t>Brute force</a:t>
                      </a:r>
                      <a:r>
                        <a:rPr lang="en-US" b="1" baseline="0" dirty="0" smtClean="0"/>
                        <a:t> search through subsets of input</a:t>
                      </a:r>
                      <a:endParaRPr lang="en-US" b="1" dirty="0"/>
                    </a:p>
                  </a:txBody>
                  <a:tcPr/>
                </a:tc>
                <a:extLst>
                  <a:ext uri="{0D108BD9-81ED-4DB2-BD59-A6C34878D82A}">
                    <a16:rowId xmlns:a16="http://schemas.microsoft.com/office/drawing/2014/main" val="10012"/>
                  </a:ext>
                </a:extLst>
              </a:tr>
              <a:tr h="370840">
                <a:tc>
                  <a:txBody>
                    <a:bodyPr/>
                    <a:lstStyle/>
                    <a:p>
                      <a:r>
                        <a:rPr lang="en-US" dirty="0" smtClean="0"/>
                        <a:t>Factorial</a:t>
                      </a:r>
                      <a:endParaRPr lang="en-US" dirty="0"/>
                    </a:p>
                  </a:txBody>
                  <a:tcPr/>
                </a:tc>
                <a:tc>
                  <a:txBody>
                    <a:bodyPr/>
                    <a:lstStyle/>
                    <a:p>
                      <a:r>
                        <a:rPr lang="en-US" dirty="0" smtClean="0"/>
                        <a:t>n!</a:t>
                      </a:r>
                      <a:endParaRPr lang="en-US" dirty="0"/>
                    </a:p>
                  </a:txBody>
                  <a:tcPr/>
                </a:tc>
                <a:tc>
                  <a:txBody>
                    <a:bodyPr/>
                    <a:lstStyle/>
                    <a:p>
                      <a:r>
                        <a:rPr lang="en-US" dirty="0" smtClean="0"/>
                        <a:t>Brute force search through permutations of input</a:t>
                      </a:r>
                      <a:endParaRPr lang="en-US" dirty="0"/>
                    </a:p>
                  </a:txBody>
                  <a:tcPr/>
                </a:tc>
                <a:extLst>
                  <a:ext uri="{0D108BD9-81ED-4DB2-BD59-A6C34878D82A}">
                    <a16:rowId xmlns:a16="http://schemas.microsoft.com/office/drawing/2014/main" val="10013"/>
                  </a:ext>
                </a:extLst>
              </a:tr>
              <a:tr h="370840">
                <a:tc>
                  <a:txBody>
                    <a:bodyPr/>
                    <a:lstStyle/>
                    <a:p>
                      <a:r>
                        <a:rPr lang="en-US" dirty="0" smtClean="0"/>
                        <a:t>N-to-the-n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a:t>
                      </a:r>
                      <a:r>
                        <a:rPr lang="en-US" baseline="30000" dirty="0" err="1" smtClean="0"/>
                        <a:t>n</a:t>
                      </a:r>
                      <a:endParaRPr lang="en-US" baseline="30000" dirty="0" smtClean="0"/>
                    </a:p>
                  </a:txBody>
                  <a:tcPr/>
                </a:tc>
                <a:tc>
                  <a:txBody>
                    <a:bodyPr/>
                    <a:lstStyle/>
                    <a:p>
                      <a:endParaRPr lang="en-US" dirty="0"/>
                    </a:p>
                  </a:txBody>
                  <a:tcPr/>
                </a:tc>
                <a:extLst>
                  <a:ext uri="{0D108BD9-81ED-4DB2-BD59-A6C34878D82A}">
                    <a16:rowId xmlns:a16="http://schemas.microsoft.com/office/drawing/2014/main" val="10014"/>
                  </a:ext>
                </a:extLst>
              </a:tr>
              <a:tr h="370840">
                <a:tc>
                  <a:txBody>
                    <a:bodyPr/>
                    <a:lstStyle/>
                    <a:p>
                      <a:r>
                        <a:rPr lang="en-US" dirty="0" smtClean="0"/>
                        <a:t>Double exponential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2</a:t>
                      </a:r>
                      <a:r>
                        <a:rPr lang="en-US" baseline="60000" dirty="0" smtClean="0"/>
                        <a:t>n</a:t>
                      </a:r>
                    </a:p>
                  </a:txBody>
                  <a:tcPr/>
                </a:tc>
                <a:tc>
                  <a:txBody>
                    <a:bodyPr/>
                    <a:lstStyle/>
                    <a:p>
                      <a:endParaRPr lang="en-US"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61468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B9B654EE-0C2F-4667-8C0C-003C974F524F}" type="slidenum">
              <a:rPr lang="en-US" altLang="en-US"/>
              <a:pPr/>
              <a:t>3</a:t>
            </a:fld>
            <a:endParaRPr lang="en-US" altLang="en-US" dirty="0"/>
          </a:p>
        </p:txBody>
      </p:sp>
      <p:sp>
        <p:nvSpPr>
          <p:cNvPr id="8194" name="Text Box 2"/>
          <p:cNvSpPr txBox="1">
            <a:spLocks noChangeArrowheads="1"/>
          </p:cNvSpPr>
          <p:nvPr/>
        </p:nvSpPr>
        <p:spPr bwMode="auto">
          <a:xfrm>
            <a:off x="6400800" y="4267200"/>
            <a:ext cx="2743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400" dirty="0">
                <a:solidFill>
                  <a:srgbClr val="000099"/>
                </a:solidFill>
                <a:latin typeface="Courier New" pitchFamily="49" charset="0"/>
              </a:rPr>
              <a:t>sterilize(</a:t>
            </a:r>
            <a:r>
              <a:rPr lang="en-AU" altLang="en-US" sz="1400" dirty="0" err="1">
                <a:solidFill>
                  <a:srgbClr val="000099"/>
                </a:solidFill>
                <a:latin typeface="Courier New" pitchFamily="49" charset="0"/>
              </a:rPr>
              <a:t>saw,alcoh</a:t>
            </a:r>
            <a:r>
              <a:rPr lang="en-US" altLang="en-US" sz="1400" dirty="0" err="1">
                <a:solidFill>
                  <a:srgbClr val="000099"/>
                </a:solidFill>
                <a:latin typeface="Courier New" pitchFamily="49" charset="0"/>
              </a:rPr>
              <a:t>ol</a:t>
            </a:r>
            <a:r>
              <a:rPr lang="en-AU" altLang="en-US" sz="1400" dirty="0">
                <a:solidFill>
                  <a:srgbClr val="000099"/>
                </a:solidFill>
                <a:latin typeface="Courier New" pitchFamily="49" charset="0"/>
              </a:rPr>
              <a:t>);</a:t>
            </a:r>
          </a:p>
          <a:p>
            <a:pPr algn="l"/>
            <a:r>
              <a:rPr lang="en-AU" altLang="en-US" sz="1400" dirty="0" err="1">
                <a:solidFill>
                  <a:srgbClr val="000099"/>
                </a:solidFill>
                <a:latin typeface="Courier New" pitchFamily="49" charset="0"/>
              </a:rPr>
              <a:t>raise_hammer</a:t>
            </a:r>
            <a:r>
              <a:rPr lang="en-AU" altLang="en-US" sz="1400" dirty="0">
                <a:solidFill>
                  <a:srgbClr val="000099"/>
                </a:solidFill>
                <a:latin typeface="Courier New" pitchFamily="49" charset="0"/>
              </a:rPr>
              <a:t>();</a:t>
            </a:r>
          </a:p>
          <a:p>
            <a:pPr algn="l"/>
            <a:r>
              <a:rPr lang="en-AU" altLang="en-US" sz="1400" dirty="0">
                <a:solidFill>
                  <a:srgbClr val="000099"/>
                </a:solidFill>
                <a:latin typeface="Courier New" pitchFamily="49" charset="0"/>
              </a:rPr>
              <a:t>lower hammer(fast);</a:t>
            </a:r>
          </a:p>
          <a:p>
            <a:pPr algn="l"/>
            <a:r>
              <a:rPr lang="en-AU" altLang="en-US" sz="1400" dirty="0">
                <a:solidFill>
                  <a:srgbClr val="000099"/>
                </a:solidFill>
                <a:latin typeface="Courier New" pitchFamily="49" charset="0"/>
              </a:rPr>
              <a:t>start(saw);</a:t>
            </a:r>
          </a:p>
          <a:p>
            <a:pPr algn="l"/>
            <a:r>
              <a:rPr lang="en-AU" altLang="en-US" sz="1400" i="1" dirty="0">
                <a:solidFill>
                  <a:srgbClr val="000099"/>
                </a:solidFill>
                <a:latin typeface="Courier New" pitchFamily="49" charset="0"/>
              </a:rPr>
              <a:t>/* etc. etc. */</a:t>
            </a:r>
            <a:endParaRPr lang="en-AU" altLang="en-US" sz="1400" b="0" dirty="0">
              <a:solidFill>
                <a:srgbClr val="000099"/>
              </a:solidFill>
              <a:latin typeface="Courier New" pitchFamily="49" charset="0"/>
            </a:endParaRPr>
          </a:p>
        </p:txBody>
      </p:sp>
      <p:sp>
        <p:nvSpPr>
          <p:cNvPr id="8195" name="Rectangle 3"/>
          <p:cNvSpPr>
            <a:spLocks noGrp="1" noChangeArrowheads="1"/>
          </p:cNvSpPr>
          <p:nvPr>
            <p:ph type="title"/>
          </p:nvPr>
        </p:nvSpPr>
        <p:spPr>
          <a:xfrm>
            <a:off x="685800" y="228600"/>
            <a:ext cx="7772400" cy="1143000"/>
          </a:xfrm>
        </p:spPr>
        <p:txBody>
          <a:bodyPr/>
          <a:lstStyle/>
          <a:p>
            <a:r>
              <a:rPr lang="en-AU" altLang="en-US" dirty="0"/>
              <a:t>The Problem-solving </a:t>
            </a:r>
            <a:r>
              <a:rPr lang="en-AU" altLang="en-US" u="sng" dirty="0">
                <a:solidFill>
                  <a:srgbClr val="CC0000"/>
                </a:solidFill>
              </a:rPr>
              <a:t>Process</a:t>
            </a:r>
            <a:endParaRPr lang="en-AU" altLang="en-US" dirty="0"/>
          </a:p>
        </p:txBody>
      </p:sp>
      <p:cxnSp>
        <p:nvCxnSpPr>
          <p:cNvPr id="8196" name="AutoShape 4"/>
          <p:cNvCxnSpPr>
            <a:cxnSpLocks noChangeShapeType="1"/>
            <a:stCxn id="8204" idx="2"/>
            <a:endCxn id="8205" idx="0"/>
          </p:cNvCxnSpPr>
          <p:nvPr/>
        </p:nvCxnSpPr>
        <p:spPr bwMode="auto">
          <a:xfrm>
            <a:off x="3352800" y="4124325"/>
            <a:ext cx="533400" cy="4381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 name="AutoShape 5"/>
          <p:cNvCxnSpPr>
            <a:cxnSpLocks noChangeShapeType="1"/>
            <a:stCxn id="8205" idx="2"/>
            <a:endCxn id="8202" idx="0"/>
          </p:cNvCxnSpPr>
          <p:nvPr/>
        </p:nvCxnSpPr>
        <p:spPr bwMode="auto">
          <a:xfrm>
            <a:off x="3886200" y="5191125"/>
            <a:ext cx="628650" cy="4381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8" name="Oval 6"/>
          <p:cNvSpPr>
            <a:spLocks noChangeArrowheads="1"/>
          </p:cNvSpPr>
          <p:nvPr/>
        </p:nvSpPr>
        <p:spPr bwMode="auto">
          <a:xfrm>
            <a:off x="1447800" y="1828800"/>
            <a:ext cx="1905000" cy="533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99" name="AutoShape 7"/>
          <p:cNvCxnSpPr>
            <a:cxnSpLocks noChangeShapeType="1"/>
            <a:stCxn id="8198" idx="4"/>
            <a:endCxn id="8203" idx="0"/>
          </p:cNvCxnSpPr>
          <p:nvPr/>
        </p:nvCxnSpPr>
        <p:spPr bwMode="auto">
          <a:xfrm>
            <a:off x="2400300" y="2362200"/>
            <a:ext cx="457200" cy="666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0" name="AutoShape 8"/>
          <p:cNvCxnSpPr>
            <a:cxnSpLocks noChangeShapeType="1"/>
            <a:stCxn id="8205" idx="1"/>
            <a:endCxn id="8204" idx="1"/>
          </p:cNvCxnSpPr>
          <p:nvPr/>
        </p:nvCxnSpPr>
        <p:spPr bwMode="auto">
          <a:xfrm rot="10800000">
            <a:off x="2505075" y="3810000"/>
            <a:ext cx="533400" cy="1066800"/>
          </a:xfrm>
          <a:prstGeom prst="curvedConnector3">
            <a:avLst>
              <a:gd name="adj1" fmla="val 14106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8768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AutoShape 10"/>
          <p:cNvSpPr>
            <a:spLocks noChangeArrowheads="1"/>
          </p:cNvSpPr>
          <p:nvPr/>
        </p:nvSpPr>
        <p:spPr bwMode="auto">
          <a:xfrm>
            <a:off x="3581400" y="5638800"/>
            <a:ext cx="1676400" cy="762000"/>
          </a:xfrm>
          <a:prstGeom prst="cube">
            <a:avLst>
              <a:gd name="adj"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Oval 11"/>
          <p:cNvSpPr>
            <a:spLocks noChangeArrowheads="1"/>
          </p:cNvSpPr>
          <p:nvPr/>
        </p:nvSpPr>
        <p:spPr bwMode="auto">
          <a:xfrm>
            <a:off x="1981200" y="2438400"/>
            <a:ext cx="1752600" cy="6096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AutoShape 12"/>
          <p:cNvSpPr>
            <a:spLocks noChangeArrowheads="1"/>
          </p:cNvSpPr>
          <p:nvPr/>
        </p:nvSpPr>
        <p:spPr bwMode="auto">
          <a:xfrm>
            <a:off x="2514600" y="3505200"/>
            <a:ext cx="1676400" cy="609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Rectangle 13"/>
          <p:cNvSpPr>
            <a:spLocks noChangeArrowheads="1"/>
          </p:cNvSpPr>
          <p:nvPr/>
        </p:nvSpPr>
        <p:spPr bwMode="auto">
          <a:xfrm>
            <a:off x="3048000" y="4572000"/>
            <a:ext cx="16764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Text Box 14"/>
          <p:cNvSpPr txBox="1">
            <a:spLocks noChangeArrowheads="1"/>
          </p:cNvSpPr>
          <p:nvPr/>
        </p:nvSpPr>
        <p:spPr bwMode="auto">
          <a:xfrm>
            <a:off x="2209800" y="24066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800" dirty="0">
                <a:solidFill>
                  <a:schemeClr val="tx1"/>
                </a:solidFill>
              </a:rPr>
              <a:t>Problem specification</a:t>
            </a:r>
          </a:p>
        </p:txBody>
      </p:sp>
      <p:sp>
        <p:nvSpPr>
          <p:cNvPr id="8207" name="Text Box 15"/>
          <p:cNvSpPr txBox="1">
            <a:spLocks noChangeArrowheads="1"/>
          </p:cNvSpPr>
          <p:nvPr/>
        </p:nvSpPr>
        <p:spPr bwMode="auto">
          <a:xfrm>
            <a:off x="2667000" y="35814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dirty="0">
                <a:solidFill>
                  <a:srgbClr val="000099"/>
                </a:solidFill>
              </a:rPr>
              <a:t>Algorithm</a:t>
            </a:r>
          </a:p>
        </p:txBody>
      </p:sp>
      <p:sp>
        <p:nvSpPr>
          <p:cNvPr id="8208" name="Text Box 16"/>
          <p:cNvSpPr txBox="1">
            <a:spLocks noChangeArrowheads="1"/>
          </p:cNvSpPr>
          <p:nvPr/>
        </p:nvSpPr>
        <p:spPr bwMode="auto">
          <a:xfrm>
            <a:off x="3276600" y="4648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dirty="0">
                <a:solidFill>
                  <a:schemeClr val="tx1"/>
                </a:solidFill>
              </a:rPr>
              <a:t>Program</a:t>
            </a:r>
            <a:endParaRPr lang="en-AU" altLang="en-US" sz="2000" b="0" dirty="0">
              <a:solidFill>
                <a:schemeClr val="tx1"/>
              </a:solidFill>
            </a:endParaRPr>
          </a:p>
        </p:txBody>
      </p:sp>
      <p:sp>
        <p:nvSpPr>
          <p:cNvPr id="8209" name="Text Box 17"/>
          <p:cNvSpPr txBox="1">
            <a:spLocks noChangeArrowheads="1"/>
          </p:cNvSpPr>
          <p:nvPr/>
        </p:nvSpPr>
        <p:spPr bwMode="auto">
          <a:xfrm>
            <a:off x="3810000" y="5791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800" dirty="0">
                <a:solidFill>
                  <a:schemeClr val="tx1"/>
                </a:solidFill>
              </a:rPr>
              <a:t>Executable (solution)</a:t>
            </a:r>
          </a:p>
        </p:txBody>
      </p:sp>
      <p:cxnSp>
        <p:nvCxnSpPr>
          <p:cNvPr id="8210" name="AutoShape 18"/>
          <p:cNvCxnSpPr>
            <a:cxnSpLocks noChangeShapeType="1"/>
            <a:stCxn id="8203" idx="4"/>
            <a:endCxn id="8204" idx="0"/>
          </p:cNvCxnSpPr>
          <p:nvPr/>
        </p:nvCxnSpPr>
        <p:spPr bwMode="auto">
          <a:xfrm>
            <a:off x="2857500" y="3057525"/>
            <a:ext cx="495300" cy="4381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AutoShape 19"/>
          <p:cNvCxnSpPr>
            <a:cxnSpLocks noChangeShapeType="1"/>
            <a:stCxn id="8204" idx="3"/>
            <a:endCxn id="8203" idx="6"/>
          </p:cNvCxnSpPr>
          <p:nvPr/>
        </p:nvCxnSpPr>
        <p:spPr bwMode="auto">
          <a:xfrm flipH="1" flipV="1">
            <a:off x="3743325" y="2743200"/>
            <a:ext cx="457200" cy="1066800"/>
          </a:xfrm>
          <a:prstGeom prst="curvedConnector3">
            <a:avLst>
              <a:gd name="adj1" fmla="val -4791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2" name="AutoShape 20"/>
          <p:cNvCxnSpPr>
            <a:cxnSpLocks noChangeShapeType="1"/>
            <a:stCxn id="8202" idx="5"/>
            <a:endCxn id="8204" idx="3"/>
          </p:cNvCxnSpPr>
          <p:nvPr/>
        </p:nvCxnSpPr>
        <p:spPr bwMode="auto">
          <a:xfrm flipH="1" flipV="1">
            <a:off x="4200525" y="3810000"/>
            <a:ext cx="1066800" cy="2114550"/>
          </a:xfrm>
          <a:prstGeom prst="curvedConnector3">
            <a:avLst>
              <a:gd name="adj1" fmla="val -4270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3" name="AutoShape 21"/>
          <p:cNvCxnSpPr>
            <a:cxnSpLocks noChangeShapeType="1"/>
            <a:stCxn id="8202" idx="5"/>
            <a:endCxn id="8198" idx="6"/>
          </p:cNvCxnSpPr>
          <p:nvPr/>
        </p:nvCxnSpPr>
        <p:spPr bwMode="auto">
          <a:xfrm flipH="1" flipV="1">
            <a:off x="3352800" y="2095500"/>
            <a:ext cx="1914525" cy="3829050"/>
          </a:xfrm>
          <a:prstGeom prst="curvedConnector3">
            <a:avLst>
              <a:gd name="adj1" fmla="val -1144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22"/>
          <p:cNvCxnSpPr>
            <a:cxnSpLocks noChangeShapeType="1"/>
            <a:stCxn id="8205" idx="3"/>
            <a:endCxn id="8203" idx="6"/>
          </p:cNvCxnSpPr>
          <p:nvPr/>
        </p:nvCxnSpPr>
        <p:spPr bwMode="auto">
          <a:xfrm flipH="1" flipV="1">
            <a:off x="3743325" y="2743200"/>
            <a:ext cx="990600" cy="2133600"/>
          </a:xfrm>
          <a:prstGeom prst="curvedConnector3">
            <a:avLst>
              <a:gd name="adj1" fmla="val -2211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23"/>
          <p:cNvCxnSpPr>
            <a:cxnSpLocks noChangeShapeType="1"/>
            <a:stCxn id="8202" idx="2"/>
            <a:endCxn id="8203" idx="2"/>
          </p:cNvCxnSpPr>
          <p:nvPr/>
        </p:nvCxnSpPr>
        <p:spPr bwMode="auto">
          <a:xfrm rot="10800000">
            <a:off x="1971675" y="2743200"/>
            <a:ext cx="1600200" cy="3371850"/>
          </a:xfrm>
          <a:prstGeom prst="curvedConnector3">
            <a:avLst>
              <a:gd name="adj1" fmla="val 13779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6" name="AutoShape 24"/>
          <p:cNvCxnSpPr>
            <a:cxnSpLocks noChangeShapeType="1"/>
            <a:stCxn id="8205" idx="1"/>
            <a:endCxn id="8198" idx="2"/>
          </p:cNvCxnSpPr>
          <p:nvPr/>
        </p:nvCxnSpPr>
        <p:spPr bwMode="auto">
          <a:xfrm rot="10800000">
            <a:off x="1447800" y="2095500"/>
            <a:ext cx="1590675" cy="2781300"/>
          </a:xfrm>
          <a:prstGeom prst="curvedConnector3">
            <a:avLst>
              <a:gd name="adj1" fmla="val 11437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7" name="AutoShape 25"/>
          <p:cNvCxnSpPr>
            <a:cxnSpLocks noChangeShapeType="1"/>
            <a:stCxn id="8203" idx="2"/>
            <a:endCxn id="8198" idx="2"/>
          </p:cNvCxnSpPr>
          <p:nvPr/>
        </p:nvCxnSpPr>
        <p:spPr bwMode="auto">
          <a:xfrm rot="10800000">
            <a:off x="1447800" y="2095500"/>
            <a:ext cx="523875" cy="647700"/>
          </a:xfrm>
          <a:prstGeom prst="curvedConnector3">
            <a:avLst>
              <a:gd name="adj1" fmla="val 14363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8" name="AutoShape 26"/>
          <p:cNvCxnSpPr>
            <a:cxnSpLocks noChangeShapeType="1"/>
            <a:stCxn id="8202" idx="5"/>
            <a:endCxn id="8205" idx="3"/>
          </p:cNvCxnSpPr>
          <p:nvPr/>
        </p:nvCxnSpPr>
        <p:spPr bwMode="auto">
          <a:xfrm flipH="1" flipV="1">
            <a:off x="4733925" y="4876800"/>
            <a:ext cx="533400" cy="1047750"/>
          </a:xfrm>
          <a:prstGeom prst="curvedConnector3">
            <a:avLst>
              <a:gd name="adj1" fmla="val -4106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9" name="AutoShape 27"/>
          <p:cNvCxnSpPr>
            <a:cxnSpLocks noChangeShapeType="1"/>
            <a:stCxn id="8204" idx="1"/>
            <a:endCxn id="8198" idx="2"/>
          </p:cNvCxnSpPr>
          <p:nvPr/>
        </p:nvCxnSpPr>
        <p:spPr bwMode="auto">
          <a:xfrm rot="10800000">
            <a:off x="1447800" y="2095500"/>
            <a:ext cx="1057275" cy="1714500"/>
          </a:xfrm>
          <a:prstGeom prst="curvedConnector3">
            <a:avLst>
              <a:gd name="adj1" fmla="val 12162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0" name="Text Box 28"/>
          <p:cNvSpPr txBox="1">
            <a:spLocks noChangeArrowheads="1"/>
          </p:cNvSpPr>
          <p:nvPr/>
        </p:nvSpPr>
        <p:spPr bwMode="auto">
          <a:xfrm>
            <a:off x="3135429" y="2098675"/>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dirty="0">
                <a:solidFill>
                  <a:srgbClr val="CC0000"/>
                </a:solidFill>
              </a:rPr>
              <a:t>Analysis</a:t>
            </a:r>
            <a:endParaRPr lang="en-AU" altLang="en-US" sz="2000" b="0" dirty="0">
              <a:solidFill>
                <a:srgbClr val="CC0000"/>
              </a:solidFill>
            </a:endParaRPr>
          </a:p>
        </p:txBody>
      </p:sp>
      <p:sp>
        <p:nvSpPr>
          <p:cNvPr id="8221" name="Text Box 29"/>
          <p:cNvSpPr txBox="1">
            <a:spLocks noChangeArrowheads="1"/>
          </p:cNvSpPr>
          <p:nvPr/>
        </p:nvSpPr>
        <p:spPr bwMode="auto">
          <a:xfrm>
            <a:off x="3260725" y="3032125"/>
            <a:ext cx="108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dirty="0">
                <a:solidFill>
                  <a:srgbClr val="CC0000"/>
                </a:solidFill>
              </a:rPr>
              <a:t>Design</a:t>
            </a:r>
          </a:p>
        </p:txBody>
      </p:sp>
      <p:sp>
        <p:nvSpPr>
          <p:cNvPr id="8222" name="Text Box 30"/>
          <p:cNvSpPr txBox="1">
            <a:spLocks noChangeArrowheads="1"/>
          </p:cNvSpPr>
          <p:nvPr/>
        </p:nvSpPr>
        <p:spPr bwMode="auto">
          <a:xfrm>
            <a:off x="3733800" y="4114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solidFill>
                  <a:srgbClr val="CC0000"/>
                </a:solidFill>
              </a:rPr>
              <a:t>Implementation</a:t>
            </a:r>
          </a:p>
        </p:txBody>
      </p:sp>
      <p:sp>
        <p:nvSpPr>
          <p:cNvPr id="8223" name="Text Box 31"/>
          <p:cNvSpPr txBox="1">
            <a:spLocks noChangeArrowheads="1"/>
          </p:cNvSpPr>
          <p:nvPr/>
        </p:nvSpPr>
        <p:spPr bwMode="auto">
          <a:xfrm>
            <a:off x="4267200" y="51816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solidFill>
                  <a:srgbClr val="CC0000"/>
                </a:solidFill>
              </a:rPr>
              <a:t>Compilation</a:t>
            </a:r>
          </a:p>
        </p:txBody>
      </p:sp>
      <p:sp>
        <p:nvSpPr>
          <p:cNvPr id="8224" name="Text Box 32"/>
          <p:cNvSpPr txBox="1">
            <a:spLocks noChangeArrowheads="1"/>
          </p:cNvSpPr>
          <p:nvPr/>
        </p:nvSpPr>
        <p:spPr bwMode="auto">
          <a:xfrm>
            <a:off x="6324600" y="1371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b="0">
                <a:solidFill>
                  <a:srgbClr val="000099"/>
                </a:solidFill>
                <a:latin typeface="Comic Sans MS" pitchFamily="66" charset="0"/>
              </a:rPr>
              <a:t>"</a:t>
            </a:r>
            <a:r>
              <a:rPr lang="en-AU" altLang="en-US" sz="1800" b="0">
                <a:solidFill>
                  <a:srgbClr val="000099"/>
                </a:solidFill>
                <a:latin typeface="Comic Sans MS" pitchFamily="66" charset="0"/>
              </a:rPr>
              <a:t>Doctor</a:t>
            </a:r>
            <a:r>
              <a:rPr lang="en-AU" altLang="en-US" sz="1600" b="0">
                <a:solidFill>
                  <a:srgbClr val="000099"/>
                </a:solidFill>
                <a:latin typeface="Comic Sans MS" pitchFamily="66" charset="0"/>
              </a:rPr>
              <a:t>, my head hurts"</a:t>
            </a:r>
          </a:p>
        </p:txBody>
      </p:sp>
      <p:sp>
        <p:nvSpPr>
          <p:cNvPr id="8225" name="Text Box 33"/>
          <p:cNvSpPr txBox="1">
            <a:spLocks noChangeArrowheads="1"/>
          </p:cNvSpPr>
          <p:nvPr/>
        </p:nvSpPr>
        <p:spPr bwMode="auto">
          <a:xfrm>
            <a:off x="6477000" y="19050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800" i="1">
                <a:solidFill>
                  <a:srgbClr val="000099"/>
                </a:solidFill>
              </a:rPr>
              <a:t>Patient   has   elevated pressure   in   anterior parietal   lobe.</a:t>
            </a:r>
            <a:endParaRPr lang="en-AU" altLang="en-US" sz="2400" b="0">
              <a:solidFill>
                <a:srgbClr val="000099"/>
              </a:solidFill>
            </a:endParaRPr>
          </a:p>
        </p:txBody>
      </p:sp>
      <p:sp>
        <p:nvSpPr>
          <p:cNvPr id="8226" name="Text Box 34"/>
          <p:cNvSpPr txBox="1">
            <a:spLocks noChangeArrowheads="1"/>
          </p:cNvSpPr>
          <p:nvPr/>
        </p:nvSpPr>
        <p:spPr bwMode="auto">
          <a:xfrm>
            <a:off x="6477000" y="2971800"/>
            <a:ext cx="22860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dirty="0">
                <a:solidFill>
                  <a:srgbClr val="000099"/>
                </a:solidFill>
              </a:rPr>
              <a:t>1. Sterilize cranial saw</a:t>
            </a:r>
          </a:p>
          <a:p>
            <a:pPr algn="l"/>
            <a:r>
              <a:rPr lang="en-AU" altLang="en-US" sz="1600" dirty="0">
                <a:solidFill>
                  <a:srgbClr val="000099"/>
                </a:solidFill>
              </a:rPr>
              <a:t>2. </a:t>
            </a:r>
            <a:r>
              <a:rPr lang="en-AU" altLang="en-US" sz="1600" dirty="0" smtClean="0">
                <a:solidFill>
                  <a:srgbClr val="000099"/>
                </a:solidFill>
              </a:rPr>
              <a:t>Anaesthetize </a:t>
            </a:r>
            <a:r>
              <a:rPr lang="en-AU" altLang="en-US" sz="1600" dirty="0">
                <a:solidFill>
                  <a:srgbClr val="000099"/>
                </a:solidFill>
              </a:rPr>
              <a:t>patient</a:t>
            </a:r>
          </a:p>
          <a:p>
            <a:pPr algn="l"/>
            <a:r>
              <a:rPr lang="en-AU" altLang="en-US" sz="1600" dirty="0">
                <a:solidFill>
                  <a:srgbClr val="000099"/>
                </a:solidFill>
              </a:rPr>
              <a:t>3. </a:t>
            </a:r>
            <a:r>
              <a:rPr lang="en-AU" altLang="en-US" sz="1800" dirty="0">
                <a:solidFill>
                  <a:srgbClr val="000099"/>
                </a:solidFill>
              </a:rPr>
              <a:t>Remove</a:t>
            </a:r>
            <a:r>
              <a:rPr lang="en-AU" altLang="en-US" sz="1600" dirty="0">
                <a:solidFill>
                  <a:srgbClr val="000099"/>
                </a:solidFill>
              </a:rPr>
              <a:t> top of skull</a:t>
            </a:r>
          </a:p>
          <a:p>
            <a:pPr algn="l"/>
            <a:r>
              <a:rPr lang="en-AU" altLang="en-US" sz="1600" dirty="0">
                <a:solidFill>
                  <a:srgbClr val="000099"/>
                </a:solidFill>
              </a:rPr>
              <a:t>4. Get the big spoon...</a:t>
            </a:r>
          </a:p>
          <a:p>
            <a:pPr algn="l"/>
            <a:r>
              <a:rPr lang="en-AU" altLang="en-US" sz="1600" dirty="0">
                <a:solidFill>
                  <a:srgbClr val="000099"/>
                </a:solidFill>
              </a:rPr>
              <a:t>5. </a:t>
            </a:r>
            <a:r>
              <a:rPr lang="en-AU" altLang="en-US" sz="1600" i="1" dirty="0">
                <a:solidFill>
                  <a:srgbClr val="000099"/>
                </a:solidFill>
              </a:rPr>
              <a:t>etc., etc.</a:t>
            </a:r>
            <a:endParaRPr lang="en-AU" altLang="en-US" sz="1600" b="0" dirty="0">
              <a:solidFill>
                <a:srgbClr val="000099"/>
              </a:solidFill>
            </a:endParaRPr>
          </a:p>
        </p:txBody>
      </p:sp>
      <p:sp>
        <p:nvSpPr>
          <p:cNvPr id="8227" name="Text Box 35"/>
          <p:cNvSpPr txBox="1">
            <a:spLocks noChangeArrowheads="1"/>
          </p:cNvSpPr>
          <p:nvPr/>
        </p:nvSpPr>
        <p:spPr bwMode="auto">
          <a:xfrm>
            <a:off x="6324600" y="5410200"/>
            <a:ext cx="2438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200">
                <a:solidFill>
                  <a:srgbClr val="000099"/>
                </a:solidFill>
              </a:rPr>
              <a:t>010011101011001010101010100101010101010011001010101010100101101001110101010101001001011101001111010101011111010101000110100001101...</a:t>
            </a:r>
            <a:endParaRPr lang="en-AU" altLang="en-US" sz="2400" b="0">
              <a:solidFill>
                <a:srgbClr val="000099"/>
              </a:solidFill>
            </a:endParaRPr>
          </a:p>
        </p:txBody>
      </p:sp>
      <p:cxnSp>
        <p:nvCxnSpPr>
          <p:cNvPr id="8228" name="AutoShape 36"/>
          <p:cNvCxnSpPr>
            <a:cxnSpLocks noChangeShapeType="1"/>
          </p:cNvCxnSpPr>
          <p:nvPr/>
        </p:nvCxnSpPr>
        <p:spPr bwMode="auto">
          <a:xfrm>
            <a:off x="2286000" y="2209800"/>
            <a:ext cx="342900" cy="2857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0541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3478757"/>
              </p:ext>
            </p:extLst>
          </p:nvPr>
        </p:nvGraphicFramePr>
        <p:xfrm>
          <a:off x="2438400" y="1341439"/>
          <a:ext cx="3886200" cy="4525961"/>
        </p:xfrm>
        <a:graphic>
          <a:graphicData uri="http://schemas.openxmlformats.org/drawingml/2006/table">
            <a:tbl>
              <a:tblPr/>
              <a:tblGrid>
                <a:gridCol w="484925">
                  <a:extLst>
                    <a:ext uri="{9D8B030D-6E8A-4147-A177-3AD203B41FA5}">
                      <a16:colId xmlns:a16="http://schemas.microsoft.com/office/drawing/2014/main" val="20000"/>
                    </a:ext>
                  </a:extLst>
                </a:gridCol>
                <a:gridCol w="484925">
                  <a:extLst>
                    <a:ext uri="{9D8B030D-6E8A-4147-A177-3AD203B41FA5}">
                      <a16:colId xmlns:a16="http://schemas.microsoft.com/office/drawing/2014/main" val="20001"/>
                    </a:ext>
                  </a:extLst>
                </a:gridCol>
                <a:gridCol w="63035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150865">
                <a:tc>
                  <a:txBody>
                    <a:bodyPr/>
                    <a:lstStyle/>
                    <a:p>
                      <a:r>
                        <a:rPr lang="en-US" sz="700" b="0" i="0" u="none" strike="noStrike" dirty="0" smtClean="0">
                          <a:solidFill>
                            <a:srgbClr val="000000"/>
                          </a:solidFill>
                          <a:effectLst/>
                          <a:latin typeface="MathJax_Math-italic"/>
                        </a:rPr>
                        <a:t>T</a:t>
                      </a:r>
                      <a:r>
                        <a:rPr lang="en-US" sz="700" b="0" i="0" u="none" strike="noStrike" dirty="0" smtClean="0">
                          <a:solidFill>
                            <a:srgbClr val="000000"/>
                          </a:solidFill>
                          <a:effectLst/>
                          <a:latin typeface="MathJax_Main"/>
                        </a:rPr>
                        <a:t>(</a:t>
                      </a:r>
                      <a:r>
                        <a:rPr lang="en-US" sz="700" b="0" i="0" u="none" strike="noStrike" dirty="0" smtClean="0">
                          <a:solidFill>
                            <a:srgbClr val="000000"/>
                          </a:solidFill>
                          <a:effectLst/>
                          <a:latin typeface="MathJax_Math-italic"/>
                        </a:rPr>
                        <a:t>n</a:t>
                      </a:r>
                      <a:r>
                        <a:rPr lang="en-US" sz="700" b="0" i="0" u="none" strike="noStrike" dirty="0" smtClean="0">
                          <a:solidFill>
                            <a:srgbClr val="000000"/>
                          </a:solidFill>
                          <a:effectLst/>
                          <a:latin typeface="MathJax_Main"/>
                        </a:rPr>
                        <a:t>)</a:t>
                      </a:r>
                      <a:endParaRPr lang="en-US" sz="700" dirty="0">
                        <a:solidFill>
                          <a:srgbClr val="000000"/>
                        </a:solidFill>
                        <a:effectLst/>
                        <a:latin typeface="Computer Modern Sans"/>
                      </a:endParaRP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a:solidFill>
                            <a:srgbClr val="000000"/>
                          </a:solidFill>
                          <a:effectLst/>
                          <a:latin typeface="Computer Modern Sans"/>
                        </a:rPr>
                        <a:t>10</a:t>
                      </a: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a:solidFill>
                            <a:srgbClr val="000000"/>
                          </a:solidFill>
                          <a:effectLst/>
                          <a:latin typeface="Computer Modern Sans"/>
                        </a:rPr>
                        <a:t>20</a:t>
                      </a: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a:solidFill>
                            <a:srgbClr val="000000"/>
                          </a:solidFill>
                          <a:effectLst/>
                          <a:latin typeface="Computer Modern Sans"/>
                        </a:rPr>
                        <a:t>50</a:t>
                      </a: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a:solidFill>
                            <a:srgbClr val="000000"/>
                          </a:solidFill>
                          <a:effectLst/>
                          <a:latin typeface="Computer Modern Sans"/>
                        </a:rPr>
                        <a:t>100</a:t>
                      </a: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dirty="0" smtClean="0">
                          <a:solidFill>
                            <a:srgbClr val="000000"/>
                          </a:solidFill>
                          <a:effectLst/>
                          <a:latin typeface="Computer Modern Sans"/>
                        </a:rPr>
                        <a:t>1,000</a:t>
                      </a:r>
                      <a:endParaRPr lang="en-US" sz="700" dirty="0">
                        <a:solidFill>
                          <a:srgbClr val="000000"/>
                        </a:solidFill>
                        <a:effectLst/>
                        <a:latin typeface="Computer Modern Sans"/>
                      </a:endParaRP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tc>
                  <a:txBody>
                    <a:bodyPr/>
                    <a:lstStyle/>
                    <a:p>
                      <a:r>
                        <a:rPr lang="en-US" sz="700" dirty="0" smtClean="0">
                          <a:solidFill>
                            <a:srgbClr val="000000"/>
                          </a:solidFill>
                          <a:effectLst/>
                          <a:latin typeface="Computer Modern Sans"/>
                        </a:rPr>
                        <a:t>1,000,000</a:t>
                      </a:r>
                      <a:endParaRPr lang="en-US" sz="700" dirty="0">
                        <a:solidFill>
                          <a:srgbClr val="000000"/>
                        </a:solidFill>
                        <a:effectLst/>
                        <a:latin typeface="Computer Modern Sans"/>
                      </a:endParaRPr>
                    </a:p>
                  </a:txBody>
                  <a:tcPr marL="37716" marR="37716" marT="18858" marB="1885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AFFFF"/>
                    </a:solidFill>
                  </a:tcPr>
                </a:tc>
                <a:extLst>
                  <a:ext uri="{0D108BD9-81ED-4DB2-BD59-A6C34878D82A}">
                    <a16:rowId xmlns:a16="http://schemas.microsoft.com/office/drawing/2014/main" val="10000"/>
                  </a:ext>
                </a:extLst>
              </a:tr>
              <a:tr h="264014">
                <a:tc>
                  <a:txBody>
                    <a:bodyPr/>
                    <a:lstStyle/>
                    <a:p>
                      <a:pPr fontAlgn="t"/>
                      <a:r>
                        <a:rPr lang="en-US" sz="700">
                          <a:solidFill>
                            <a:srgbClr val="000000"/>
                          </a:solidFill>
                          <a:effectLst/>
                        </a:rPr>
                        <a:t>1</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1"/>
                  </a:ext>
                </a:extLst>
              </a:tr>
              <a:tr h="264014">
                <a:tc>
                  <a:txBody>
                    <a:bodyPr/>
                    <a:lstStyle/>
                    <a:p>
                      <a:pPr fontAlgn="t"/>
                      <a:r>
                        <a:rPr lang="en-US" sz="700" b="0" i="0" u="none" strike="noStrike" dirty="0" smtClean="0">
                          <a:solidFill>
                            <a:srgbClr val="000000"/>
                          </a:solidFill>
                          <a:effectLst/>
                        </a:rPr>
                        <a:t>log(⁡n)</a:t>
                      </a:r>
                      <a:endParaRPr lang="en-US" sz="7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3.32</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4.32</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5.64</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6.64</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9.97</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19.9</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2"/>
                  </a:ext>
                </a:extLst>
              </a:tr>
              <a:tr h="264014">
                <a:tc>
                  <a:txBody>
                    <a:bodyPr/>
                    <a:lstStyle/>
                    <a:p>
                      <a:pPr fontAlgn="t"/>
                      <a:r>
                        <a:rPr lang="en-US" sz="700" b="0" i="0" u="none" strike="noStrike" dirty="0" smtClean="0">
                          <a:solidFill>
                            <a:srgbClr val="000000"/>
                          </a:solidFill>
                          <a:effectLst/>
                        </a:rPr>
                        <a:t>N</a:t>
                      </a:r>
                      <a:endParaRPr lang="en-US" sz="7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20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50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100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a:t>
                      </a:r>
                      <a:br>
                        <a:rPr lang="en-US" sz="700">
                          <a:solidFill>
                            <a:srgbClr val="000000"/>
                          </a:solidFill>
                          <a:effectLst/>
                        </a:rPr>
                      </a:br>
                      <a:r>
                        <a:rPr lang="en-US" sz="700">
                          <a:solidFill>
                            <a:srgbClr val="000000"/>
                          </a:solidFill>
                          <a:effectLst/>
                        </a:rPr>
                        <a:t>second</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3"/>
                  </a:ext>
                </a:extLst>
              </a:tr>
              <a:tr h="264014">
                <a:tc>
                  <a:txBody>
                    <a:bodyPr/>
                    <a:lstStyle/>
                    <a:p>
                      <a:pPr fontAlgn="t"/>
                      <a:r>
                        <a:rPr lang="en-US" sz="700" b="0" i="0" u="none" strike="noStrike" dirty="0" err="1" smtClean="0">
                          <a:solidFill>
                            <a:srgbClr val="000000"/>
                          </a:solidFill>
                          <a:effectLst/>
                        </a:rPr>
                        <a:t>nlog</a:t>
                      </a:r>
                      <a:r>
                        <a:rPr lang="en-US" sz="700" b="0" i="0" u="none" strike="noStrike" dirty="0" smtClean="0">
                          <a:solidFill>
                            <a:srgbClr val="000000"/>
                          </a:solidFill>
                          <a:effectLst/>
                        </a:rPr>
                        <a:t>⁡(n)</a:t>
                      </a:r>
                      <a:endParaRPr lang="en-US" sz="7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dirty="0">
                          <a:solidFill>
                            <a:srgbClr val="000000"/>
                          </a:solidFill>
                          <a:effectLst/>
                        </a:rPr>
                        <a:t>33.2</a:t>
                      </a:r>
                      <a:br>
                        <a:rPr lang="el-GR" sz="700" dirty="0">
                          <a:solidFill>
                            <a:srgbClr val="000000"/>
                          </a:solidFill>
                          <a:effectLst/>
                        </a:rPr>
                      </a:br>
                      <a:r>
                        <a:rPr lang="el-GR" sz="700" dirty="0">
                          <a:solidFill>
                            <a:srgbClr val="000000"/>
                          </a:solidFill>
                          <a:effectLst/>
                        </a:rPr>
                        <a:t>μ</a:t>
                      </a:r>
                      <a:r>
                        <a:rPr lang="en-US" sz="700" dirty="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86.4</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282</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664</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9.97</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19.9</a:t>
                      </a:r>
                      <a:br>
                        <a:rPr lang="en-US" sz="700">
                          <a:solidFill>
                            <a:srgbClr val="000000"/>
                          </a:solidFill>
                          <a:effectLst/>
                        </a:rPr>
                      </a:br>
                      <a:r>
                        <a:rPr lang="en-US" sz="700">
                          <a:solidFill>
                            <a:srgbClr val="000000"/>
                          </a:solidFill>
                          <a:effectLst/>
                        </a:rPr>
                        <a:t>seconds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4"/>
                  </a:ext>
                </a:extLst>
              </a:tr>
              <a:tr h="264014">
                <a:tc>
                  <a:txBody>
                    <a:bodyPr/>
                    <a:lstStyle/>
                    <a:p>
                      <a:pPr fontAlgn="t"/>
                      <a:r>
                        <a:rPr lang="en-US" sz="700" b="0" i="0" u="none" strike="noStrike" dirty="0" smtClean="0">
                          <a:solidFill>
                            <a:srgbClr val="000000"/>
                          </a:solidFill>
                          <a:effectLst/>
                        </a:rPr>
                        <a:t>n</a:t>
                      </a:r>
                      <a:r>
                        <a:rPr lang="en-US" sz="700" b="0" i="0" u="none" strike="noStrike" baseline="30000" dirty="0" smtClean="0">
                          <a:solidFill>
                            <a:srgbClr val="000000"/>
                          </a:solidFill>
                          <a:effectLst/>
                        </a:rPr>
                        <a:t>2</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100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400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2.5</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a:t>
                      </a:r>
                      <a:br>
                        <a:rPr lang="en-US" sz="700">
                          <a:solidFill>
                            <a:srgbClr val="000000"/>
                          </a:solidFill>
                          <a:effectLst/>
                        </a:rPr>
                      </a:br>
                      <a:r>
                        <a:rPr lang="en-US" sz="700">
                          <a:solidFill>
                            <a:srgbClr val="000000"/>
                          </a:solidFill>
                          <a:effectLst/>
                        </a:rPr>
                        <a:t>second</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11.57</a:t>
                      </a:r>
                      <a:br>
                        <a:rPr lang="en-US" sz="700">
                          <a:solidFill>
                            <a:srgbClr val="000000"/>
                          </a:solidFill>
                          <a:effectLst/>
                        </a:rPr>
                      </a:br>
                      <a:r>
                        <a:rPr lang="en-US" sz="700">
                          <a:solidFill>
                            <a:srgbClr val="000000"/>
                          </a:solidFill>
                          <a:effectLst/>
                        </a:rPr>
                        <a:t>days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5"/>
                  </a:ext>
                </a:extLst>
              </a:tr>
              <a:tr h="264014">
                <a:tc>
                  <a:txBody>
                    <a:bodyPr/>
                    <a:lstStyle/>
                    <a:p>
                      <a:pPr fontAlgn="t"/>
                      <a:r>
                        <a:rPr lang="en-US" sz="700" b="0" i="0" u="none" strike="noStrike" dirty="0" smtClean="0">
                          <a:solidFill>
                            <a:srgbClr val="000000"/>
                          </a:solidFill>
                          <a:effectLst/>
                        </a:rPr>
                        <a:t>1000n</a:t>
                      </a:r>
                      <a:r>
                        <a:rPr lang="en-US" sz="700" b="0" i="0" u="none" strike="noStrike" baseline="30000" dirty="0" smtClean="0">
                          <a:solidFill>
                            <a:srgbClr val="000000"/>
                          </a:solidFill>
                          <a:effectLst/>
                        </a:rPr>
                        <a:t>2</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100</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400</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2.5</a:t>
                      </a:r>
                      <a:br>
                        <a:rPr lang="en-US" sz="700">
                          <a:solidFill>
                            <a:srgbClr val="000000"/>
                          </a:solidFill>
                          <a:effectLst/>
                        </a:rPr>
                      </a:br>
                      <a:r>
                        <a:rPr lang="en-US" sz="700">
                          <a:solidFill>
                            <a:srgbClr val="000000"/>
                          </a:solidFill>
                          <a:effectLst/>
                        </a:rPr>
                        <a:t>seconds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a:t>
                      </a:r>
                      <a:br>
                        <a:rPr lang="en-US" sz="700">
                          <a:solidFill>
                            <a:srgbClr val="000000"/>
                          </a:solidFill>
                          <a:effectLst/>
                        </a:rPr>
                      </a:br>
                      <a:r>
                        <a:rPr lang="en-US" sz="700">
                          <a:solidFill>
                            <a:srgbClr val="000000"/>
                          </a:solidFill>
                          <a:effectLst/>
                        </a:rPr>
                        <a:t>seconds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16.7</a:t>
                      </a:r>
                      <a:br>
                        <a:rPr lang="en-US" sz="700">
                          <a:solidFill>
                            <a:srgbClr val="000000"/>
                          </a:solidFill>
                          <a:effectLst/>
                        </a:rPr>
                      </a:br>
                      <a:r>
                        <a:rPr lang="en-US" sz="700">
                          <a:solidFill>
                            <a:srgbClr val="000000"/>
                          </a:solidFill>
                          <a:effectLst/>
                        </a:rPr>
                        <a:t>minutes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31.7</a:t>
                      </a:r>
                      <a:br>
                        <a:rPr lang="en-US" sz="700">
                          <a:solidFill>
                            <a:srgbClr val="000000"/>
                          </a:solidFill>
                          <a:effectLst/>
                        </a:rPr>
                      </a:br>
                      <a:r>
                        <a:rPr lang="en-US" sz="700">
                          <a:solidFill>
                            <a:srgbClr val="000000"/>
                          </a:solidFill>
                          <a:effectLst/>
                        </a:rPr>
                        <a:t>years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6"/>
                  </a:ext>
                </a:extLst>
              </a:tr>
              <a:tr h="264014">
                <a:tc>
                  <a:txBody>
                    <a:bodyPr/>
                    <a:lstStyle/>
                    <a:p>
                      <a:pPr fontAlgn="t"/>
                      <a:r>
                        <a:rPr lang="en-US" sz="700" b="0" i="0" u="none" strike="noStrike" dirty="0" smtClean="0">
                          <a:solidFill>
                            <a:srgbClr val="000000"/>
                          </a:solidFill>
                          <a:effectLst/>
                        </a:rPr>
                        <a:t>n</a:t>
                      </a:r>
                      <a:r>
                        <a:rPr lang="en-US" sz="700" b="0" i="0" u="none" strike="noStrike" baseline="30000" dirty="0" smtClean="0">
                          <a:solidFill>
                            <a:srgbClr val="000000"/>
                          </a:solidFill>
                          <a:effectLst/>
                        </a:rPr>
                        <a:t>3</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8</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125</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a:t>
                      </a:r>
                      <a:br>
                        <a:rPr lang="en-US" sz="700">
                          <a:solidFill>
                            <a:srgbClr val="000000"/>
                          </a:solidFill>
                          <a:effectLst/>
                        </a:rPr>
                      </a:br>
                      <a:r>
                        <a:rPr lang="en-US" sz="700">
                          <a:solidFill>
                            <a:srgbClr val="000000"/>
                          </a:solidFill>
                          <a:effectLst/>
                        </a:rPr>
                        <a:t>second</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16.7</a:t>
                      </a:r>
                      <a:br>
                        <a:rPr lang="en-US" sz="700">
                          <a:solidFill>
                            <a:srgbClr val="000000"/>
                          </a:solidFill>
                          <a:effectLst/>
                        </a:rPr>
                      </a:br>
                      <a:r>
                        <a:rPr lang="en-US" sz="700">
                          <a:solidFill>
                            <a:srgbClr val="000000"/>
                          </a:solidFill>
                          <a:effectLst/>
                        </a:rPr>
                        <a:t>minutes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317</a:t>
                      </a:r>
                      <a:br>
                        <a:rPr lang="en-US" sz="700">
                          <a:solidFill>
                            <a:srgbClr val="000000"/>
                          </a:solidFill>
                          <a:effectLst/>
                        </a:rPr>
                      </a:br>
                      <a:r>
                        <a:rPr lang="en-US" sz="700">
                          <a:solidFill>
                            <a:srgbClr val="000000"/>
                          </a:solidFill>
                          <a:effectLst/>
                        </a:rPr>
                        <a:t>centuries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7"/>
                  </a:ext>
                </a:extLst>
              </a:tr>
              <a:tr h="26401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700" b="0" i="0" u="none" strike="noStrike" dirty="0" err="1" smtClean="0">
                          <a:solidFill>
                            <a:srgbClr val="000000"/>
                          </a:solidFill>
                          <a:effectLst/>
                        </a:rPr>
                        <a:t>n</a:t>
                      </a:r>
                      <a:r>
                        <a:rPr lang="en-US" sz="700" b="0" i="0" u="none" strike="noStrike" baseline="30000" dirty="0" err="1" smtClean="0">
                          <a:solidFill>
                            <a:srgbClr val="000000"/>
                          </a:solidFill>
                          <a:effectLst/>
                        </a:rPr>
                        <a:t>log</a:t>
                      </a:r>
                      <a:r>
                        <a:rPr lang="en-US" sz="700" b="0" i="0" u="none" strike="noStrike" baseline="30000" dirty="0" smtClean="0">
                          <a:solidFill>
                            <a:srgbClr val="000000"/>
                          </a:solidFill>
                          <a:effectLst/>
                        </a:rPr>
                        <a:t>(n)</a:t>
                      </a:r>
                      <a:endParaRPr lang="en-US" sz="700" baseline="30000" dirty="0" smtClean="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2.1</a:t>
                      </a:r>
                      <a:br>
                        <a:rPr lang="en-US" sz="700">
                          <a:solidFill>
                            <a:srgbClr val="000000"/>
                          </a:solidFill>
                          <a:effectLst/>
                        </a:rPr>
                      </a:br>
                      <a:r>
                        <a:rPr lang="en-US" sz="700">
                          <a:solidFill>
                            <a:srgbClr val="000000"/>
                          </a:solidFill>
                          <a:effectLst/>
                        </a:rPr>
                        <a:t>ms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420</a:t>
                      </a:r>
                      <a:br>
                        <a:rPr lang="en-US" sz="700">
                          <a:solidFill>
                            <a:srgbClr val="000000"/>
                          </a:solidFill>
                          <a:effectLst/>
                        </a:rPr>
                      </a:br>
                      <a:r>
                        <a:rPr lang="en-US" sz="700">
                          <a:solidFill>
                            <a:srgbClr val="000000"/>
                          </a:solidFill>
                          <a:effectLst/>
                        </a:rPr>
                        <a:t>ms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1.08</a:t>
                      </a:r>
                      <a:br>
                        <a:rPr lang="en-US" sz="700">
                          <a:solidFill>
                            <a:srgbClr val="000000"/>
                          </a:solidFill>
                          <a:effectLst/>
                        </a:rPr>
                      </a:br>
                      <a:r>
                        <a:rPr lang="en-US" sz="700">
                          <a:solidFill>
                            <a:srgbClr val="000000"/>
                          </a:solidFill>
                          <a:effectLst/>
                        </a:rPr>
                        <a:t>hours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224</a:t>
                      </a:r>
                      <a:br>
                        <a:rPr lang="en-US" sz="700">
                          <a:solidFill>
                            <a:srgbClr val="000000"/>
                          </a:solidFill>
                          <a:effectLst/>
                        </a:rPr>
                      </a:br>
                      <a:r>
                        <a:rPr lang="en-US" sz="700">
                          <a:solidFill>
                            <a:srgbClr val="000000"/>
                          </a:solidFill>
                          <a:effectLst/>
                        </a:rPr>
                        <a:t>days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2.5×10</a:t>
                      </a:r>
                      <a:r>
                        <a:rPr lang="en-US" sz="700" baseline="30000">
                          <a:solidFill>
                            <a:srgbClr val="000000"/>
                          </a:solidFill>
                          <a:effectLst/>
                        </a:rPr>
                        <a:t>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1.23×10</a:t>
                      </a:r>
                      <a:r>
                        <a:rPr lang="en-US" sz="700" baseline="30000">
                          <a:solidFill>
                            <a:srgbClr val="000000"/>
                          </a:solidFill>
                          <a:effectLst/>
                        </a:rPr>
                        <a:t>97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8"/>
                  </a:ext>
                </a:extLst>
              </a:tr>
              <a:tr h="377164">
                <a:tc>
                  <a:txBody>
                    <a:bodyPr/>
                    <a:lstStyle/>
                    <a:p>
                      <a:pPr fontAlgn="t"/>
                      <a:r>
                        <a:rPr lang="en-US" sz="700" b="0" i="0" u="none" strike="noStrike" dirty="0" smtClean="0">
                          <a:solidFill>
                            <a:srgbClr val="000000"/>
                          </a:solidFill>
                          <a:effectLst/>
                        </a:rPr>
                        <a:t>1.01</a:t>
                      </a:r>
                      <a:r>
                        <a:rPr lang="en-US" sz="700" b="0" i="0" u="none" strike="noStrike" baseline="30000" dirty="0" smtClean="0">
                          <a:solidFill>
                            <a:srgbClr val="000000"/>
                          </a:solidFill>
                          <a:effectLst/>
                        </a:rPr>
                        <a:t>n</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1.10</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1.22</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1.64</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l-GR" sz="700">
                          <a:solidFill>
                            <a:srgbClr val="000000"/>
                          </a:solidFill>
                          <a:effectLst/>
                        </a:rPr>
                        <a:t>2.7</a:t>
                      </a:r>
                      <a:br>
                        <a:rPr lang="el-GR" sz="700">
                          <a:solidFill>
                            <a:srgbClr val="000000"/>
                          </a:solidFill>
                          <a:effectLst/>
                        </a:rPr>
                      </a:br>
                      <a:r>
                        <a:rPr lang="el-GR" sz="700">
                          <a:solidFill>
                            <a:srgbClr val="000000"/>
                          </a:solidFill>
                          <a:effectLst/>
                        </a:rPr>
                        <a:t>μ</a:t>
                      </a:r>
                      <a:r>
                        <a:rPr lang="en-US" sz="700">
                          <a:solidFill>
                            <a:srgbClr val="000000"/>
                          </a:solidFill>
                          <a:effectLst/>
                        </a:rPr>
                        <a:t>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20.9</a:t>
                      </a:r>
                      <a:br>
                        <a:rPr lang="en-US" sz="700">
                          <a:solidFill>
                            <a:srgbClr val="000000"/>
                          </a:solidFill>
                          <a:effectLst/>
                        </a:rPr>
                      </a:br>
                      <a:r>
                        <a:rPr lang="en-US" sz="700">
                          <a:solidFill>
                            <a:srgbClr val="000000"/>
                          </a:solidFill>
                          <a:effectLst/>
                        </a:rPr>
                        <a:t>ms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7.49×10</a:t>
                      </a:r>
                      <a:r>
                        <a:rPr lang="en-US" sz="700" baseline="30000">
                          <a:solidFill>
                            <a:srgbClr val="000000"/>
                          </a:solidFill>
                          <a:effectLst/>
                        </a:rPr>
                        <a:t>4298</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09"/>
                  </a:ext>
                </a:extLst>
              </a:tr>
              <a:tr h="377164">
                <a:tc>
                  <a:txBody>
                    <a:bodyPr/>
                    <a:lstStyle/>
                    <a:p>
                      <a:pPr fontAlgn="t"/>
                      <a:r>
                        <a:rPr lang="en-US" sz="700" b="0" i="0" u="none" strike="noStrike" dirty="0" smtClean="0">
                          <a:solidFill>
                            <a:srgbClr val="000000"/>
                          </a:solidFill>
                          <a:effectLst/>
                        </a:rPr>
                        <a:t>0.000001×2</a:t>
                      </a:r>
                      <a:r>
                        <a:rPr lang="en-US" sz="700" b="0" i="0" u="none" strike="noStrike" baseline="30000" dirty="0" smtClean="0">
                          <a:solidFill>
                            <a:srgbClr val="000000"/>
                          </a:solidFill>
                          <a:effectLst/>
                        </a:rPr>
                        <a:t>n</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1.02</a:t>
                      </a:r>
                      <a:br>
                        <a:rPr lang="en-US" sz="700">
                          <a:solidFill>
                            <a:srgbClr val="000000"/>
                          </a:solidFill>
                          <a:effectLst/>
                        </a:rPr>
                      </a:br>
                      <a:r>
                        <a:rPr lang="en-US" sz="700">
                          <a:solidFill>
                            <a:srgbClr val="000000"/>
                          </a:solidFill>
                          <a:effectLst/>
                        </a:rPr>
                        <a:t>ns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1.05</a:t>
                      </a:r>
                      <a:br>
                        <a:rPr lang="en-US" sz="700">
                          <a:solidFill>
                            <a:srgbClr val="000000"/>
                          </a:solidFill>
                          <a:effectLst/>
                        </a:rPr>
                      </a:br>
                      <a:r>
                        <a:rPr lang="en-US" sz="700">
                          <a:solidFill>
                            <a:srgbClr val="000000"/>
                          </a:solidFill>
                          <a:effectLst/>
                        </a:rPr>
                        <a:t>msec</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18.8</a:t>
                      </a:r>
                      <a:br>
                        <a:rPr lang="en-US" sz="700">
                          <a:solidFill>
                            <a:srgbClr val="000000"/>
                          </a:solidFill>
                          <a:effectLst/>
                        </a:rPr>
                      </a:br>
                      <a:r>
                        <a:rPr lang="en-US" sz="700">
                          <a:solidFill>
                            <a:srgbClr val="000000"/>
                          </a:solidFill>
                          <a:effectLst/>
                        </a:rPr>
                        <a:t>minutes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40.2</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3.40×10</a:t>
                      </a:r>
                      <a:r>
                        <a:rPr lang="en-US" sz="700" baseline="30000">
                          <a:solidFill>
                            <a:srgbClr val="000000"/>
                          </a:solidFill>
                          <a:effectLst/>
                        </a:rPr>
                        <a:t>272</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3.14×10</a:t>
                      </a:r>
                      <a:r>
                        <a:rPr lang="en-US" sz="700" baseline="30000">
                          <a:solidFill>
                            <a:srgbClr val="000000"/>
                          </a:solidFill>
                          <a:effectLst/>
                        </a:rPr>
                        <a:t>301001</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10"/>
                  </a:ext>
                </a:extLst>
              </a:tr>
              <a:tr h="377164">
                <a:tc>
                  <a:txBody>
                    <a:bodyPr/>
                    <a:lstStyle/>
                    <a:p>
                      <a:pPr fontAlgn="t"/>
                      <a:r>
                        <a:rPr lang="en-US" sz="700" b="0" i="0" u="none" strike="noStrike" dirty="0" smtClean="0">
                          <a:solidFill>
                            <a:srgbClr val="000000"/>
                          </a:solidFill>
                          <a:effectLst/>
                        </a:rPr>
                        <a:t>2</a:t>
                      </a:r>
                      <a:r>
                        <a:rPr lang="en-US" sz="700" b="0" i="0" u="none" strike="noStrike" baseline="30000" dirty="0" smtClean="0">
                          <a:solidFill>
                            <a:srgbClr val="000000"/>
                          </a:solidFill>
                          <a:effectLst/>
                        </a:rPr>
                        <a:t>n</a:t>
                      </a:r>
                      <a:endParaRPr lang="en-US" sz="700" baseline="300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1.02</a:t>
                      </a:r>
                      <a:br>
                        <a:rPr lang="en-US" sz="700">
                          <a:solidFill>
                            <a:srgbClr val="000000"/>
                          </a:solidFill>
                          <a:effectLst/>
                        </a:rPr>
                      </a:br>
                      <a:r>
                        <a:rPr lang="en-US" sz="700">
                          <a:solidFill>
                            <a:srgbClr val="000000"/>
                          </a:solidFill>
                          <a:effectLst/>
                        </a:rPr>
                        <a:t>ms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1.05</a:t>
                      </a:r>
                      <a:br>
                        <a:rPr lang="en-US" sz="700">
                          <a:solidFill>
                            <a:srgbClr val="000000"/>
                          </a:solidFill>
                          <a:effectLst/>
                        </a:rPr>
                      </a:br>
                      <a:r>
                        <a:rPr lang="en-US" sz="700">
                          <a:solidFill>
                            <a:srgbClr val="000000"/>
                          </a:solidFill>
                          <a:effectLst/>
                        </a:rPr>
                        <a:t>seconds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35.7</a:t>
                      </a:r>
                      <a:br>
                        <a:rPr lang="en-US" sz="700">
                          <a:solidFill>
                            <a:srgbClr val="000000"/>
                          </a:solidFill>
                          <a:effectLst/>
                        </a:rPr>
                      </a:br>
                      <a:r>
                        <a:rPr lang="en-US" sz="700">
                          <a:solidFill>
                            <a:srgbClr val="000000"/>
                          </a:solidFill>
                          <a:effectLst/>
                        </a:rPr>
                        <a:t>years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4.02×10</a:t>
                      </a:r>
                      <a:r>
                        <a:rPr lang="en-US" sz="700" baseline="30000">
                          <a:solidFill>
                            <a:srgbClr val="000000"/>
                          </a:solidFill>
                          <a:effectLst/>
                        </a:rPr>
                        <a:t>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3.40×10</a:t>
                      </a:r>
                      <a:r>
                        <a:rPr lang="en-US" sz="700" baseline="30000">
                          <a:solidFill>
                            <a:srgbClr val="000000"/>
                          </a:solidFill>
                          <a:effectLst/>
                        </a:rPr>
                        <a:t>278</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3.14×10</a:t>
                      </a:r>
                      <a:r>
                        <a:rPr lang="en-US" sz="700" baseline="30000">
                          <a:solidFill>
                            <a:srgbClr val="000000"/>
                          </a:solidFill>
                          <a:effectLst/>
                        </a:rPr>
                        <a:t>301007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11"/>
                  </a:ext>
                </a:extLst>
              </a:tr>
              <a:tr h="377164">
                <a:tc>
                  <a:txBody>
                    <a:bodyPr/>
                    <a:lstStyle/>
                    <a:p>
                      <a:pPr fontAlgn="t"/>
                      <a:r>
                        <a:rPr lang="en-US" sz="700" b="0" i="0" u="none" strike="noStrike" dirty="0" smtClean="0">
                          <a:solidFill>
                            <a:srgbClr val="000000"/>
                          </a:solidFill>
                          <a:effectLst/>
                        </a:rPr>
                        <a:t>n</a:t>
                      </a:r>
                      <a:r>
                        <a:rPr lang="en-US" sz="700" b="0" i="0" u="none" strike="noStrike" dirty="0">
                          <a:solidFill>
                            <a:srgbClr val="000000"/>
                          </a:solidFill>
                          <a:effectLst/>
                        </a:rPr>
                        <a:t>!</a:t>
                      </a:r>
                      <a:endParaRPr lang="en-US" sz="700" dirty="0">
                        <a:solidFill>
                          <a:srgbClr val="000000"/>
                        </a:solidFill>
                        <a:effectLst/>
                      </a:endParaRP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3.63</a:t>
                      </a:r>
                      <a:br>
                        <a:rPr lang="en-US" sz="700">
                          <a:solidFill>
                            <a:srgbClr val="000000"/>
                          </a:solidFill>
                          <a:effectLst/>
                        </a:rPr>
                      </a:br>
                      <a:r>
                        <a:rPr lang="en-US" sz="700">
                          <a:solidFill>
                            <a:srgbClr val="000000"/>
                          </a:solidFill>
                          <a:effectLst/>
                        </a:rPr>
                        <a:t>seconds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771</a:t>
                      </a:r>
                      <a:br>
                        <a:rPr lang="en-US" sz="700">
                          <a:solidFill>
                            <a:srgbClr val="000000"/>
                          </a:solidFill>
                          <a:effectLst/>
                        </a:rPr>
                      </a:br>
                      <a:r>
                        <a:rPr lang="en-US" sz="700">
                          <a:solidFill>
                            <a:srgbClr val="000000"/>
                          </a:solidFill>
                          <a:effectLst/>
                        </a:rPr>
                        <a:t>centuries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9.64×10</a:t>
                      </a:r>
                      <a:r>
                        <a:rPr lang="en-US" sz="700" baseline="30000">
                          <a:solidFill>
                            <a:srgbClr val="000000"/>
                          </a:solidFill>
                          <a:effectLst/>
                        </a:rPr>
                        <a:t>41</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2.96×10</a:t>
                      </a:r>
                      <a:r>
                        <a:rPr lang="en-US" sz="700" baseline="30000">
                          <a:solidFill>
                            <a:srgbClr val="000000"/>
                          </a:solidFill>
                          <a:effectLst/>
                        </a:rPr>
                        <a:t>135</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1.28×10</a:t>
                      </a:r>
                      <a:r>
                        <a:rPr lang="en-US" sz="700" baseline="30000">
                          <a:solidFill>
                            <a:srgbClr val="000000"/>
                          </a:solidFill>
                          <a:effectLst/>
                        </a:rPr>
                        <a:t>2545</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12"/>
                  </a:ext>
                </a:extLst>
              </a:tr>
              <a:tr h="37716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800" dirty="0" err="1" smtClean="0"/>
                        <a:t>n</a:t>
                      </a:r>
                      <a:r>
                        <a:rPr lang="en-US" sz="800" baseline="30000" dirty="0" err="1" smtClean="0"/>
                        <a:t>n</a:t>
                      </a:r>
                      <a:endParaRPr lang="en-US" sz="800" baseline="30000" dirty="0" smtClean="0"/>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2.78</a:t>
                      </a:r>
                      <a:br>
                        <a:rPr lang="en-US" sz="700">
                          <a:solidFill>
                            <a:srgbClr val="000000"/>
                          </a:solidFill>
                          <a:effectLst/>
                        </a:rPr>
                      </a:br>
                      <a:r>
                        <a:rPr lang="en-US" sz="700">
                          <a:solidFill>
                            <a:srgbClr val="000000"/>
                          </a:solidFill>
                          <a:effectLst/>
                        </a:rPr>
                        <a:t>hours</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3323</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2.81×10</a:t>
                      </a:r>
                      <a:r>
                        <a:rPr lang="en-US" sz="700" baseline="30000">
                          <a:solidFill>
                            <a:srgbClr val="000000"/>
                          </a:solidFill>
                          <a:effectLst/>
                        </a:rPr>
                        <a:t>62</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3.17×10</a:t>
                      </a:r>
                      <a:r>
                        <a:rPr lang="en-US" sz="700" baseline="30000">
                          <a:solidFill>
                            <a:srgbClr val="000000"/>
                          </a:solidFill>
                          <a:effectLst/>
                        </a:rPr>
                        <a:t>177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3.17×10</a:t>
                      </a:r>
                      <a:r>
                        <a:rPr lang="en-US" sz="700" baseline="30000">
                          <a:solidFill>
                            <a:srgbClr val="000000"/>
                          </a:solidFill>
                          <a:effectLst/>
                        </a:rPr>
                        <a:t>2977</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13"/>
                  </a:ext>
                </a:extLst>
              </a:tr>
              <a:tr h="377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2</a:t>
                      </a:r>
                      <a:r>
                        <a:rPr lang="en-US" sz="800" baseline="30000" dirty="0" smtClean="0"/>
                        <a:t>2</a:t>
                      </a:r>
                      <a:r>
                        <a:rPr lang="en-US" sz="800" baseline="60000" dirty="0" smtClean="0"/>
                        <a:t>n</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5.70×10</a:t>
                      </a:r>
                      <a:r>
                        <a:rPr lang="en-US" sz="700" baseline="30000">
                          <a:solidFill>
                            <a:srgbClr val="000000"/>
                          </a:solidFill>
                          <a:effectLst/>
                        </a:rPr>
                        <a:t>285</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2.14×10</a:t>
                      </a:r>
                      <a:r>
                        <a:rPr lang="en-US" sz="700" baseline="30000">
                          <a:solidFill>
                            <a:srgbClr val="000000"/>
                          </a:solidFill>
                          <a:effectLst/>
                        </a:rPr>
                        <a:t>315630</a:t>
                      </a:r>
                      <a:r>
                        <a:rPr lang="en-US" sz="700">
                          <a:solidFill>
                            <a:srgbClr val="000000"/>
                          </a:solidFill>
                          <a:effectLst/>
                        </a:rPr>
                        <a:t/>
                      </a:r>
                      <a:br>
                        <a:rPr lang="en-US" sz="700">
                          <a:solidFill>
                            <a:srgbClr val="000000"/>
                          </a:solidFill>
                          <a:effectLst/>
                        </a:rPr>
                      </a:br>
                      <a:r>
                        <a:rPr lang="en-US" sz="700">
                          <a:solidFill>
                            <a:srgbClr val="000000"/>
                          </a:solidFill>
                          <a:effectLst/>
                        </a:rPr>
                        <a:t>Ga</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tc>
                  <a:txBody>
                    <a:bodyPr/>
                    <a:lstStyle/>
                    <a:p>
                      <a:pPr fontAlgn="t"/>
                      <a:r>
                        <a:rPr lang="en-US" sz="700" dirty="0">
                          <a:solidFill>
                            <a:srgbClr val="000000"/>
                          </a:solidFill>
                          <a:effectLst/>
                        </a:rPr>
                        <a:t>—</a:t>
                      </a:r>
                    </a:p>
                  </a:txBody>
                  <a:tcPr marL="37716" marR="37716" marT="18858" marB="1885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DFFFF"/>
                    </a:solidFill>
                  </a:tcPr>
                </a:tc>
                <a:extLst>
                  <a:ext uri="{0D108BD9-81ED-4DB2-BD59-A6C34878D82A}">
                    <a16:rowId xmlns:a16="http://schemas.microsoft.com/office/drawing/2014/main" val="10014"/>
                  </a:ext>
                </a:extLst>
              </a:tr>
            </a:tbl>
          </a:graphicData>
        </a:graphic>
      </p:graphicFrame>
      <p:sp>
        <p:nvSpPr>
          <p:cNvPr id="5" name="Title 1"/>
          <p:cNvSpPr>
            <a:spLocks noGrp="1"/>
          </p:cNvSpPr>
          <p:nvPr>
            <p:ph type="title"/>
          </p:nvPr>
        </p:nvSpPr>
        <p:spPr>
          <a:xfrm>
            <a:off x="457200" y="0"/>
            <a:ext cx="8229600" cy="1143000"/>
          </a:xfrm>
        </p:spPr>
        <p:txBody>
          <a:bodyPr/>
          <a:lstStyle/>
          <a:p>
            <a:r>
              <a:rPr lang="en-US" dirty="0" smtClean="0"/>
              <a:t>Asymptotic growth comparisons</a:t>
            </a:r>
            <a:endParaRPr lang="en-US" dirty="0"/>
          </a:p>
        </p:txBody>
      </p:sp>
      <p:sp>
        <p:nvSpPr>
          <p:cNvPr id="6" name="TextBox 5"/>
          <p:cNvSpPr txBox="1"/>
          <p:nvPr/>
        </p:nvSpPr>
        <p:spPr>
          <a:xfrm>
            <a:off x="2438400" y="5955268"/>
            <a:ext cx="2137124" cy="246221"/>
          </a:xfrm>
          <a:prstGeom prst="rect">
            <a:avLst/>
          </a:prstGeom>
          <a:noFill/>
        </p:spPr>
        <p:txBody>
          <a:bodyPr wrap="none" rtlCol="0">
            <a:spAutoFit/>
          </a:bodyPr>
          <a:lstStyle/>
          <a:p>
            <a:r>
              <a:rPr lang="en-US" sz="1000" dirty="0" smtClean="0"/>
              <a:t>* Ga </a:t>
            </a:r>
            <a:r>
              <a:rPr lang="en-US" sz="1000" dirty="0"/>
              <a:t>is a </a:t>
            </a:r>
            <a:r>
              <a:rPr lang="en-US" sz="1000" dirty="0" err="1"/>
              <a:t>gigayear</a:t>
            </a:r>
            <a:r>
              <a:rPr lang="en-US" sz="1000" dirty="0"/>
              <a:t>, or one billion </a:t>
            </a:r>
            <a:r>
              <a:rPr lang="en-US" sz="1000" dirty="0" smtClean="0"/>
              <a:t>years</a:t>
            </a:r>
          </a:p>
        </p:txBody>
      </p:sp>
      <p:sp>
        <p:nvSpPr>
          <p:cNvPr id="7" name="TextBox 6"/>
          <p:cNvSpPr txBox="1"/>
          <p:nvPr/>
        </p:nvSpPr>
        <p:spPr>
          <a:xfrm>
            <a:off x="1097712" y="990600"/>
            <a:ext cx="6421951" cy="246221"/>
          </a:xfrm>
          <a:prstGeom prst="rect">
            <a:avLst/>
          </a:prstGeom>
          <a:noFill/>
        </p:spPr>
        <p:txBody>
          <a:bodyPr wrap="none" rtlCol="0">
            <a:spAutoFit/>
          </a:bodyPr>
          <a:lstStyle/>
          <a:p>
            <a:r>
              <a:rPr lang="en-US" sz="1000" dirty="0"/>
              <a:t>To get a feel for the complexity classes consider a computer that performed one million abstract operations per second:</a:t>
            </a:r>
          </a:p>
        </p:txBody>
      </p:sp>
    </p:spTree>
    <p:extLst>
      <p:ext uri="{BB962C8B-B14F-4D97-AF65-F5344CB8AC3E}">
        <p14:creationId xmlns:p14="http://schemas.microsoft.com/office/powerpoint/2010/main" val="905080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big 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Let G(N) be a function of N.</a:t>
            </a:r>
          </a:p>
          <a:p>
            <a:r>
              <a:rPr lang="en-US" dirty="0" smtClean="0"/>
              <a:t>Let O(G(N)) = { F(N) | there exist constants c, N</a:t>
            </a:r>
            <a:r>
              <a:rPr lang="en-US" baseline="-25000" dirty="0" smtClean="0"/>
              <a:t>0</a:t>
            </a:r>
            <a:r>
              <a:rPr lang="en-US" dirty="0" smtClean="0"/>
              <a:t>, such that, for all N ≥ N</a:t>
            </a:r>
            <a:r>
              <a:rPr lang="en-US" baseline="-25000" dirty="0" smtClean="0"/>
              <a:t>0</a:t>
            </a:r>
            <a:r>
              <a:rPr lang="en-US" dirty="0" smtClean="0"/>
              <a:t>, F(N) ≤ c * G(N) }</a:t>
            </a:r>
          </a:p>
          <a:p>
            <a:r>
              <a:rPr lang="en-US" dirty="0" smtClean="0"/>
              <a:t>We say that F(N) is “big O of” G(N), and we usually write F(N) = O(G(N)), if and only if F(N) </a:t>
            </a:r>
            <a:r>
              <a:rPr lang="el-GR" dirty="0" smtClean="0"/>
              <a:t>ϵ</a:t>
            </a:r>
            <a:r>
              <a:rPr lang="en-US" dirty="0" smtClean="0"/>
              <a:t> O(G(N))</a:t>
            </a:r>
          </a:p>
          <a:p>
            <a:pPr lvl="1"/>
            <a:r>
              <a:rPr lang="en-US" dirty="0"/>
              <a:t>E.g. ,F(N) = N</a:t>
            </a:r>
            <a:r>
              <a:rPr lang="en-US" baseline="30000" dirty="0"/>
              <a:t>2</a:t>
            </a:r>
            <a:r>
              <a:rPr lang="en-US" dirty="0"/>
              <a:t> + N + 1, G(N) = N</a:t>
            </a:r>
            <a:r>
              <a:rPr lang="en-US" baseline="30000" dirty="0"/>
              <a:t>3</a:t>
            </a:r>
            <a:r>
              <a:rPr lang="en-US" dirty="0"/>
              <a:t> + </a:t>
            </a:r>
            <a:r>
              <a:rPr lang="en-US" dirty="0" smtClean="0"/>
              <a:t>17</a:t>
            </a:r>
            <a:br>
              <a:rPr lang="en-US" dirty="0" smtClean="0"/>
            </a:br>
            <a:r>
              <a:rPr lang="en-US" dirty="0" smtClean="0"/>
              <a:t>F(N) = O(G(N)) = O(N</a:t>
            </a:r>
            <a:r>
              <a:rPr lang="en-US" baseline="30000" dirty="0" smtClean="0"/>
              <a:t>3</a:t>
            </a:r>
            <a:r>
              <a:rPr lang="en-US" dirty="0" smtClean="0"/>
              <a:t>)</a:t>
            </a:r>
          </a:p>
          <a:p>
            <a:r>
              <a:rPr lang="en-US" dirty="0" smtClean="0"/>
              <a:t>“F(N</a:t>
            </a:r>
            <a:r>
              <a:rPr lang="en-US" dirty="0"/>
              <a:t>) = O(G(N</a:t>
            </a:r>
            <a:r>
              <a:rPr lang="en-US" dirty="0" smtClean="0"/>
              <a:t>))” </a:t>
            </a:r>
            <a:r>
              <a:rPr lang="en-US" dirty="0"/>
              <a:t>means that, after a certain point (for large enough values of N), F(N) is never greater than a constant </a:t>
            </a:r>
            <a:r>
              <a:rPr lang="en-US" dirty="0" smtClean="0"/>
              <a:t>times G(N)</a:t>
            </a:r>
          </a:p>
          <a:p>
            <a:pPr lvl="1"/>
            <a:r>
              <a:rPr lang="en-US" dirty="0" smtClean="0"/>
              <a:t>Draw a graph!</a:t>
            </a:r>
          </a:p>
          <a:p>
            <a:pPr marL="0" indent="0">
              <a:buNone/>
            </a:pPr>
            <a:endParaRPr lang="en-US" dirty="0"/>
          </a:p>
        </p:txBody>
      </p:sp>
    </p:spTree>
    <p:extLst>
      <p:ext uri="{BB962C8B-B14F-4D97-AF65-F5344CB8AC3E}">
        <p14:creationId xmlns:p14="http://schemas.microsoft.com/office/powerpoint/2010/main" val="22615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big Omega, Theta</a:t>
            </a:r>
            <a:endParaRPr lang="en-US" dirty="0"/>
          </a:p>
        </p:txBody>
      </p:sp>
      <p:sp>
        <p:nvSpPr>
          <p:cNvPr id="3" name="Content Placeholder 2"/>
          <p:cNvSpPr>
            <a:spLocks noGrp="1"/>
          </p:cNvSpPr>
          <p:nvPr>
            <p:ph idx="1"/>
          </p:nvPr>
        </p:nvSpPr>
        <p:spPr/>
        <p:txBody>
          <a:bodyPr>
            <a:normAutofit/>
          </a:bodyPr>
          <a:lstStyle/>
          <a:p>
            <a:r>
              <a:rPr lang="en-US" dirty="0" smtClean="0"/>
              <a:t>Big Omega:</a:t>
            </a:r>
          </a:p>
          <a:p>
            <a:pPr lvl="1"/>
            <a:r>
              <a:rPr lang="en-US" dirty="0" smtClean="0"/>
              <a:t>Let </a:t>
            </a:r>
            <a:r>
              <a:rPr lang="el-GR" b="1" dirty="0" smtClean="0">
                <a:solidFill>
                  <a:srgbClr val="FF0000"/>
                </a:solidFill>
              </a:rPr>
              <a:t>Ω</a:t>
            </a:r>
            <a:r>
              <a:rPr lang="en-US" dirty="0" smtClean="0"/>
              <a:t>(G(N</a:t>
            </a:r>
            <a:r>
              <a:rPr lang="en-US" dirty="0"/>
              <a:t>)) = { F(N) | there exist constants c, </a:t>
            </a:r>
            <a:r>
              <a:rPr lang="en-US" dirty="0" smtClean="0"/>
              <a:t>N</a:t>
            </a:r>
            <a:r>
              <a:rPr lang="en-US" baseline="-25000" dirty="0" smtClean="0"/>
              <a:t>0</a:t>
            </a:r>
            <a:r>
              <a:rPr lang="en-US" dirty="0"/>
              <a:t>, such that, for all </a:t>
            </a:r>
            <a:r>
              <a:rPr lang="en-US" dirty="0" smtClean="0"/>
              <a:t>N </a:t>
            </a:r>
            <a:r>
              <a:rPr lang="en-US" dirty="0"/>
              <a:t>≥ </a:t>
            </a:r>
            <a:r>
              <a:rPr lang="en-US" dirty="0" smtClean="0"/>
              <a:t>N</a:t>
            </a:r>
            <a:r>
              <a:rPr lang="en-US" baseline="-25000" dirty="0" smtClean="0"/>
              <a:t>0</a:t>
            </a:r>
            <a:r>
              <a:rPr lang="en-US" dirty="0"/>
              <a:t>, F(N) </a:t>
            </a:r>
            <a:r>
              <a:rPr lang="en-US" b="1" dirty="0" smtClean="0">
                <a:solidFill>
                  <a:srgbClr val="FF0000"/>
                </a:solidFill>
              </a:rPr>
              <a:t>≥</a:t>
            </a:r>
            <a:r>
              <a:rPr lang="en-US" dirty="0" smtClean="0"/>
              <a:t> </a:t>
            </a:r>
            <a:r>
              <a:rPr lang="en-US" dirty="0"/>
              <a:t>c * G(N) </a:t>
            </a:r>
            <a:r>
              <a:rPr lang="en-US" dirty="0" smtClean="0"/>
              <a:t>}</a:t>
            </a:r>
          </a:p>
          <a:p>
            <a:pPr lvl="1"/>
            <a:r>
              <a:rPr lang="en-US" dirty="0" smtClean="0"/>
              <a:t>“F(N) = </a:t>
            </a:r>
            <a:r>
              <a:rPr lang="el-GR" b="1" dirty="0">
                <a:solidFill>
                  <a:srgbClr val="FF0000"/>
                </a:solidFill>
              </a:rPr>
              <a:t>Ω</a:t>
            </a:r>
            <a:r>
              <a:rPr lang="en-US" dirty="0"/>
              <a:t>(G(N</a:t>
            </a:r>
            <a:r>
              <a:rPr lang="en-US" dirty="0" smtClean="0"/>
              <a:t>))” if and only if “</a:t>
            </a:r>
            <a:r>
              <a:rPr lang="en-US" dirty="0"/>
              <a:t>F(N) </a:t>
            </a:r>
            <a:r>
              <a:rPr lang="el-GR" dirty="0"/>
              <a:t>ϵ</a:t>
            </a:r>
            <a:r>
              <a:rPr lang="en-US" dirty="0" smtClean="0"/>
              <a:t> </a:t>
            </a:r>
            <a:r>
              <a:rPr lang="el-GR" b="1" dirty="0">
                <a:solidFill>
                  <a:srgbClr val="FF0000"/>
                </a:solidFill>
              </a:rPr>
              <a:t>Ω</a:t>
            </a:r>
            <a:r>
              <a:rPr lang="en-US" dirty="0"/>
              <a:t>(G(N))” </a:t>
            </a:r>
            <a:endParaRPr lang="en-US" dirty="0" smtClean="0"/>
          </a:p>
          <a:p>
            <a:r>
              <a:rPr lang="en-US" dirty="0" smtClean="0"/>
              <a:t>Big Theta:</a:t>
            </a:r>
          </a:p>
          <a:p>
            <a:pPr lvl="1"/>
            <a:r>
              <a:rPr lang="en-US" dirty="0"/>
              <a:t>Let </a:t>
            </a:r>
            <a:r>
              <a:rPr lang="el-GR" b="1" dirty="0" smtClean="0">
                <a:solidFill>
                  <a:srgbClr val="FF0000"/>
                </a:solidFill>
              </a:rPr>
              <a:t>ϴ</a:t>
            </a:r>
            <a:r>
              <a:rPr lang="en-US" dirty="0" smtClean="0"/>
              <a:t>(G(N</a:t>
            </a:r>
            <a:r>
              <a:rPr lang="en-US" dirty="0"/>
              <a:t>)) = { F(N) | there exist constants </a:t>
            </a:r>
            <a:r>
              <a:rPr lang="en-US" b="1" dirty="0" smtClean="0">
                <a:solidFill>
                  <a:srgbClr val="FF0000"/>
                </a:solidFill>
              </a:rPr>
              <a:t>c</a:t>
            </a:r>
            <a:r>
              <a:rPr lang="en-US" b="1" baseline="-25000" dirty="0" smtClean="0">
                <a:solidFill>
                  <a:srgbClr val="FF0000"/>
                </a:solidFill>
              </a:rPr>
              <a:t>0</a:t>
            </a:r>
            <a:r>
              <a:rPr lang="en-US" b="1" dirty="0" smtClean="0">
                <a:solidFill>
                  <a:srgbClr val="FF0000"/>
                </a:solidFill>
              </a:rPr>
              <a:t>, c</a:t>
            </a:r>
            <a:r>
              <a:rPr lang="en-US" b="1" baseline="-25000" dirty="0" smtClean="0">
                <a:solidFill>
                  <a:srgbClr val="FF0000"/>
                </a:solidFill>
              </a:rPr>
              <a:t>1</a:t>
            </a:r>
            <a:r>
              <a:rPr lang="en-US" dirty="0" smtClean="0"/>
              <a:t>, N</a:t>
            </a:r>
            <a:r>
              <a:rPr lang="en-US" baseline="-25000" dirty="0" smtClean="0"/>
              <a:t>0</a:t>
            </a:r>
            <a:r>
              <a:rPr lang="en-US" dirty="0"/>
              <a:t>, such that, for all </a:t>
            </a:r>
            <a:r>
              <a:rPr lang="en-US" dirty="0" smtClean="0"/>
              <a:t>N </a:t>
            </a:r>
            <a:r>
              <a:rPr lang="en-US" dirty="0"/>
              <a:t>≥ </a:t>
            </a:r>
            <a:r>
              <a:rPr lang="en-US" dirty="0" smtClean="0"/>
              <a:t>N</a:t>
            </a:r>
            <a:r>
              <a:rPr lang="en-US" baseline="-25000" dirty="0" smtClean="0"/>
              <a:t>0</a:t>
            </a:r>
            <a:r>
              <a:rPr lang="en-US" dirty="0"/>
              <a:t>, </a:t>
            </a:r>
            <a:r>
              <a:rPr lang="en-US" b="1" dirty="0" smtClean="0">
                <a:solidFill>
                  <a:srgbClr val="FF0000"/>
                </a:solidFill>
              </a:rPr>
              <a:t>c</a:t>
            </a:r>
            <a:r>
              <a:rPr lang="en-US" b="1" baseline="-25000" dirty="0" smtClean="0">
                <a:solidFill>
                  <a:srgbClr val="FF0000"/>
                </a:solidFill>
              </a:rPr>
              <a:t>0</a:t>
            </a:r>
            <a:r>
              <a:rPr lang="en-US" b="1" dirty="0" smtClean="0">
                <a:solidFill>
                  <a:srgbClr val="FF0000"/>
                </a:solidFill>
              </a:rPr>
              <a:t> * G(N) </a:t>
            </a:r>
            <a:r>
              <a:rPr lang="en-US" b="1" dirty="0">
                <a:solidFill>
                  <a:srgbClr val="FF0000"/>
                </a:solidFill>
              </a:rPr>
              <a:t>≤</a:t>
            </a:r>
            <a:r>
              <a:rPr lang="en-US" dirty="0" smtClean="0"/>
              <a:t> F(N) </a:t>
            </a:r>
            <a:r>
              <a:rPr lang="en-US" dirty="0"/>
              <a:t>≤</a:t>
            </a:r>
            <a:r>
              <a:rPr lang="en-US" dirty="0" smtClean="0"/>
              <a:t> </a:t>
            </a:r>
            <a:r>
              <a:rPr lang="en-US" b="1" dirty="0" smtClean="0">
                <a:solidFill>
                  <a:srgbClr val="FF0000"/>
                </a:solidFill>
              </a:rPr>
              <a:t>c</a:t>
            </a:r>
            <a:r>
              <a:rPr lang="en-US" b="1" baseline="-25000" dirty="0" smtClean="0">
                <a:solidFill>
                  <a:srgbClr val="FF0000"/>
                </a:solidFill>
              </a:rPr>
              <a:t>1</a:t>
            </a:r>
            <a:r>
              <a:rPr lang="en-US" b="1" dirty="0" smtClean="0">
                <a:solidFill>
                  <a:srgbClr val="FF0000"/>
                </a:solidFill>
              </a:rPr>
              <a:t> </a:t>
            </a:r>
            <a:r>
              <a:rPr lang="en-US" b="1" dirty="0">
                <a:solidFill>
                  <a:srgbClr val="FF0000"/>
                </a:solidFill>
              </a:rPr>
              <a:t>*</a:t>
            </a:r>
            <a:r>
              <a:rPr lang="en-US" dirty="0"/>
              <a:t> </a:t>
            </a:r>
            <a:r>
              <a:rPr lang="en-US" b="1" dirty="0" smtClean="0">
                <a:solidFill>
                  <a:srgbClr val="FF0000"/>
                </a:solidFill>
              </a:rPr>
              <a:t>G(N)</a:t>
            </a:r>
            <a:r>
              <a:rPr lang="en-US" dirty="0" smtClean="0"/>
              <a:t> }</a:t>
            </a:r>
          </a:p>
          <a:p>
            <a:pPr lvl="1"/>
            <a:r>
              <a:rPr lang="en-US" dirty="0"/>
              <a:t>“F(N) = </a:t>
            </a:r>
            <a:r>
              <a:rPr lang="el-GR" b="1" dirty="0">
                <a:solidFill>
                  <a:srgbClr val="FF0000"/>
                </a:solidFill>
              </a:rPr>
              <a:t>Ω</a:t>
            </a:r>
            <a:r>
              <a:rPr lang="en-US" dirty="0"/>
              <a:t>(G(N))” if and only if “F(N) </a:t>
            </a:r>
            <a:r>
              <a:rPr lang="el-GR" dirty="0"/>
              <a:t>ϵ</a:t>
            </a:r>
            <a:r>
              <a:rPr lang="en-US" dirty="0"/>
              <a:t> </a:t>
            </a:r>
            <a:r>
              <a:rPr lang="el-GR" b="1" dirty="0">
                <a:solidFill>
                  <a:srgbClr val="FF0000"/>
                </a:solidFill>
              </a:rPr>
              <a:t>ϴ</a:t>
            </a:r>
            <a:r>
              <a:rPr lang="en-US" dirty="0" smtClean="0"/>
              <a:t>(G(N</a:t>
            </a:r>
            <a:r>
              <a:rPr lang="en-US" dirty="0"/>
              <a:t>))” </a:t>
            </a:r>
            <a:endParaRPr lang="en-US" dirty="0" smtClean="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035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Omega, Theta, O</a:t>
            </a:r>
            <a:endParaRPr lang="en-US" dirty="0"/>
          </a:p>
        </p:txBody>
      </p:sp>
      <p:sp>
        <p:nvSpPr>
          <p:cNvPr id="3" name="Content Placeholder 2"/>
          <p:cNvSpPr>
            <a:spLocks noGrp="1"/>
          </p:cNvSpPr>
          <p:nvPr>
            <p:ph idx="1"/>
          </p:nvPr>
        </p:nvSpPr>
        <p:spPr/>
        <p:txBody>
          <a:bodyPr>
            <a:normAutofit/>
          </a:bodyPr>
          <a:lstStyle/>
          <a:p>
            <a:r>
              <a:rPr lang="en-US" dirty="0" smtClean="0"/>
              <a:t>Big O is an upper bound</a:t>
            </a:r>
          </a:p>
          <a:p>
            <a:pPr lvl="1"/>
            <a:r>
              <a:rPr lang="en-US" dirty="0" smtClean="0"/>
              <a:t>F(N) = O(G(N)) ≈ “F(N) ≤ G(N)”</a:t>
            </a:r>
          </a:p>
          <a:p>
            <a:r>
              <a:rPr lang="en-US" dirty="0" smtClean="0"/>
              <a:t>Big Omega</a:t>
            </a:r>
            <a:r>
              <a:rPr lang="en-US" dirty="0"/>
              <a:t> </a:t>
            </a:r>
            <a:r>
              <a:rPr lang="en-US" dirty="0" smtClean="0"/>
              <a:t>is a lower bound</a:t>
            </a:r>
          </a:p>
          <a:p>
            <a:pPr lvl="1"/>
            <a:r>
              <a:rPr lang="en-US" dirty="0"/>
              <a:t>F(N) = </a:t>
            </a:r>
            <a:r>
              <a:rPr lang="el-GR" dirty="0" smtClean="0"/>
              <a:t>Ω</a:t>
            </a:r>
            <a:r>
              <a:rPr lang="en-US" dirty="0" smtClean="0"/>
              <a:t>(G(N</a:t>
            </a:r>
            <a:r>
              <a:rPr lang="en-US" dirty="0"/>
              <a:t>)) ≈ “F(N) </a:t>
            </a:r>
            <a:r>
              <a:rPr lang="en-US" dirty="0" smtClean="0"/>
              <a:t>≥ </a:t>
            </a:r>
            <a:r>
              <a:rPr lang="en-US" dirty="0"/>
              <a:t>G(N</a:t>
            </a:r>
            <a:r>
              <a:rPr lang="en-US" dirty="0" smtClean="0"/>
              <a:t>)”</a:t>
            </a:r>
          </a:p>
          <a:p>
            <a:r>
              <a:rPr lang="en-US" dirty="0" smtClean="0"/>
              <a:t>Big Theta is an exact bound</a:t>
            </a:r>
          </a:p>
          <a:p>
            <a:pPr lvl="1"/>
            <a:r>
              <a:rPr lang="en-US" dirty="0"/>
              <a:t>F(N) = </a:t>
            </a:r>
            <a:r>
              <a:rPr lang="el-GR" dirty="0" smtClean="0"/>
              <a:t>Θ</a:t>
            </a:r>
            <a:r>
              <a:rPr lang="en-US" dirty="0" smtClean="0"/>
              <a:t>(G(N</a:t>
            </a:r>
            <a:r>
              <a:rPr lang="en-US" dirty="0"/>
              <a:t>)) ≈ “F(N) </a:t>
            </a:r>
            <a:r>
              <a:rPr lang="en-US" dirty="0" smtClean="0"/>
              <a:t>= </a:t>
            </a:r>
            <a:r>
              <a:rPr lang="en-US" dirty="0"/>
              <a:t>G(N</a:t>
            </a:r>
            <a:r>
              <a:rPr lang="en-US" dirty="0" smtClean="0"/>
              <a: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7977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omparing two algorithms using big 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we are comparing two algorithms, A1 and A2</a:t>
            </a:r>
          </a:p>
          <a:p>
            <a:r>
              <a:rPr lang="en-US" dirty="0" smtClean="0"/>
              <a:t>Suppose the critical step count for A1 is described by F(N), and F(N) = O(N</a:t>
            </a:r>
            <a:r>
              <a:rPr lang="en-US" baseline="30000" dirty="0" smtClean="0"/>
              <a:t>2</a:t>
            </a:r>
            <a:r>
              <a:rPr lang="en-US" dirty="0" smtClean="0"/>
              <a:t>)</a:t>
            </a:r>
          </a:p>
          <a:p>
            <a:pPr lvl="1"/>
            <a:r>
              <a:rPr lang="en-US" dirty="0" smtClean="0"/>
              <a:t>Sometimes we simply say: the “big O of A1 is N</a:t>
            </a:r>
            <a:r>
              <a:rPr lang="en-US" baseline="30000" dirty="0" smtClean="0"/>
              <a:t>2</a:t>
            </a:r>
            <a:r>
              <a:rPr lang="en-US" dirty="0" smtClean="0"/>
              <a:t>” </a:t>
            </a:r>
          </a:p>
          <a:p>
            <a:pPr lvl="2"/>
            <a:r>
              <a:rPr lang="en-US" dirty="0" smtClean="0"/>
              <a:t>Or: “runtime of A1 is O(N</a:t>
            </a:r>
            <a:r>
              <a:rPr lang="en-US" baseline="30000" dirty="0" smtClean="0"/>
              <a:t>2</a:t>
            </a:r>
            <a:r>
              <a:rPr lang="en-US" dirty="0" smtClean="0"/>
              <a:t>)”</a:t>
            </a:r>
          </a:p>
          <a:p>
            <a:r>
              <a:rPr lang="en-US" dirty="0" smtClean="0"/>
              <a:t>Similarly, suppose the critical step count for A2 is described by G(N), and G(N) = O(N)</a:t>
            </a:r>
          </a:p>
          <a:p>
            <a:r>
              <a:rPr lang="en-US" dirty="0" smtClean="0"/>
              <a:t>The more efficient algorithm is the one whose critical step count function grows more slowly</a:t>
            </a:r>
          </a:p>
        </p:txBody>
      </p:sp>
    </p:spTree>
    <p:extLst>
      <p:ext uri="{BB962C8B-B14F-4D97-AF65-F5344CB8AC3E}">
        <p14:creationId xmlns:p14="http://schemas.microsoft.com/office/powerpoint/2010/main" val="24168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Let F(N) = N + 3 and G(N) = N</a:t>
            </a:r>
            <a:r>
              <a:rPr lang="en-US" baseline="30000" dirty="0" smtClean="0"/>
              <a:t>2</a:t>
            </a:r>
            <a:r>
              <a:rPr lang="en-US" dirty="0" smtClean="0"/>
              <a:t> – 7 * N + 10</a:t>
            </a:r>
          </a:p>
          <a:p>
            <a:r>
              <a:rPr lang="en-US" dirty="0" smtClean="0"/>
              <a:t>Show that F(N) = O(G(N))</a:t>
            </a:r>
          </a:p>
          <a:p>
            <a:r>
              <a:rPr lang="en-US" dirty="0" smtClean="0"/>
              <a:t>We need to find constants N</a:t>
            </a:r>
            <a:r>
              <a:rPr lang="en-US" baseline="-25000" dirty="0" smtClean="0"/>
              <a:t>0</a:t>
            </a:r>
            <a:r>
              <a:rPr lang="en-US" dirty="0" smtClean="0"/>
              <a:t> and c</a:t>
            </a:r>
          </a:p>
        </p:txBody>
      </p:sp>
    </p:spTree>
    <p:extLst>
      <p:ext uri="{BB962C8B-B14F-4D97-AF65-F5344CB8AC3E}">
        <p14:creationId xmlns:p14="http://schemas.microsoft.com/office/powerpoint/2010/main" val="19255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finding the constants</a:t>
            </a:r>
            <a:endParaRPr lang="en-US" dirty="0"/>
          </a:p>
        </p:txBody>
      </p:sp>
      <p:sp>
        <p:nvSpPr>
          <p:cNvPr id="3" name="Content Placeholder 2"/>
          <p:cNvSpPr>
            <a:spLocks noGrp="1"/>
          </p:cNvSpPr>
          <p:nvPr>
            <p:ph idx="1"/>
          </p:nvPr>
        </p:nvSpPr>
        <p:spPr/>
        <p:txBody>
          <a:bodyPr/>
          <a:lstStyle/>
          <a:p>
            <a:r>
              <a:rPr lang="en-US" dirty="0" smtClean="0"/>
              <a:t>In this case, set F(N) = G(N) and solve for 0.</a:t>
            </a:r>
          </a:p>
          <a:p>
            <a:r>
              <a:rPr lang="en-US" dirty="0" smtClean="0"/>
              <a:t> N</a:t>
            </a:r>
            <a:r>
              <a:rPr lang="en-US" baseline="30000" dirty="0" smtClean="0"/>
              <a:t>2</a:t>
            </a:r>
            <a:r>
              <a:rPr lang="en-US" dirty="0" smtClean="0"/>
              <a:t> – 7 * N + 10 = N + 3 </a:t>
            </a:r>
            <a:r>
              <a:rPr lang="en-US" dirty="0">
                <a:sym typeface="Wingdings" panose="05000000000000000000" pitchFamily="2" charset="2"/>
              </a:rPr>
              <a:t>	</a:t>
            </a:r>
            <a:r>
              <a:rPr lang="en-US" dirty="0" smtClean="0">
                <a:sym typeface="Wingdings" panose="05000000000000000000" pitchFamily="2" charset="2"/>
              </a:rPr>
              <a:t> N</a:t>
            </a:r>
            <a:r>
              <a:rPr lang="en-US" baseline="30000" dirty="0" smtClean="0">
                <a:sym typeface="Wingdings" panose="05000000000000000000" pitchFamily="2" charset="2"/>
              </a:rPr>
              <a:t>2</a:t>
            </a:r>
            <a:r>
              <a:rPr lang="en-US" dirty="0" smtClean="0">
                <a:sym typeface="Wingdings" panose="05000000000000000000" pitchFamily="2" charset="2"/>
              </a:rPr>
              <a:t> – 8 * N + 7 = 0</a:t>
            </a:r>
            <a:br>
              <a:rPr lang="en-US" dirty="0" smtClean="0">
                <a:sym typeface="Wingdings" panose="05000000000000000000" pitchFamily="2" charset="2"/>
              </a:rPr>
            </a:br>
            <a:r>
              <a:rPr lang="en-US" dirty="0" smtClean="0">
                <a:sym typeface="Wingdings" panose="05000000000000000000" pitchFamily="2" charset="2"/>
              </a:rPr>
              <a:t>				 N = 1 or N = 7</a:t>
            </a:r>
          </a:p>
          <a:p>
            <a:r>
              <a:rPr lang="en-US" dirty="0">
                <a:sym typeface="Wingdings" panose="05000000000000000000" pitchFamily="2" charset="2"/>
              </a:rPr>
              <a:t>If N</a:t>
            </a:r>
            <a:r>
              <a:rPr lang="en-US" baseline="-25000" dirty="0">
                <a:sym typeface="Wingdings" panose="05000000000000000000" pitchFamily="2" charset="2"/>
              </a:rPr>
              <a:t>0</a:t>
            </a:r>
            <a:r>
              <a:rPr lang="en-US" dirty="0">
                <a:sym typeface="Wingdings" panose="05000000000000000000" pitchFamily="2" charset="2"/>
              </a:rPr>
              <a:t> = 7, then what is c?</a:t>
            </a:r>
          </a:p>
          <a:p>
            <a:pPr lvl="1"/>
            <a:r>
              <a:rPr lang="en-US" dirty="0">
                <a:sym typeface="Wingdings" panose="05000000000000000000" pitchFamily="2" charset="2"/>
              </a:rPr>
              <a:t>c = </a:t>
            </a:r>
            <a:r>
              <a:rPr lang="en-US" dirty="0" smtClean="0">
                <a:sym typeface="Wingdings" panose="05000000000000000000" pitchFamily="2" charset="2"/>
              </a:rPr>
              <a:t>1</a:t>
            </a:r>
          </a:p>
        </p:txBody>
      </p:sp>
    </p:spTree>
    <p:extLst>
      <p:ext uri="{BB962C8B-B14F-4D97-AF65-F5344CB8AC3E}">
        <p14:creationId xmlns:p14="http://schemas.microsoft.com/office/powerpoint/2010/main" val="11968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rules to simplify examples</a:t>
            </a:r>
            <a:endParaRPr lang="en-US" dirty="0"/>
          </a:p>
        </p:txBody>
      </p:sp>
      <p:sp>
        <p:nvSpPr>
          <p:cNvPr id="3" name="Content Placeholder 2"/>
          <p:cNvSpPr>
            <a:spLocks noGrp="1"/>
          </p:cNvSpPr>
          <p:nvPr>
            <p:ph idx="1"/>
          </p:nvPr>
        </p:nvSpPr>
        <p:spPr>
          <a:xfrm>
            <a:off x="628649" y="1825625"/>
            <a:ext cx="8090807" cy="4351338"/>
          </a:xfrm>
        </p:spPr>
        <p:txBody>
          <a:bodyPr>
            <a:normAutofit/>
          </a:bodyPr>
          <a:lstStyle/>
          <a:p>
            <a:r>
              <a:rPr lang="en-US" u="sng" dirty="0" smtClean="0"/>
              <a:t>Sum</a:t>
            </a:r>
            <a:r>
              <a:rPr lang="en-US" dirty="0" smtClean="0"/>
              <a:t>: If F</a:t>
            </a:r>
            <a:r>
              <a:rPr lang="en-US" baseline="-25000" dirty="0" smtClean="0"/>
              <a:t>0</a:t>
            </a:r>
            <a:r>
              <a:rPr lang="en-US" dirty="0" smtClean="0"/>
              <a:t>(N) = O(G</a:t>
            </a:r>
            <a:r>
              <a:rPr lang="en-US" baseline="-25000" dirty="0" smtClean="0"/>
              <a:t>0</a:t>
            </a:r>
            <a:r>
              <a:rPr lang="en-US" dirty="0" smtClean="0"/>
              <a:t>(N)) and F</a:t>
            </a:r>
            <a:r>
              <a:rPr lang="en-US" baseline="-25000" dirty="0" smtClean="0"/>
              <a:t>1</a:t>
            </a:r>
            <a:r>
              <a:rPr lang="en-US" dirty="0" smtClean="0"/>
              <a:t>(N) = O(G</a:t>
            </a:r>
            <a:r>
              <a:rPr lang="en-US" baseline="-25000" dirty="0" smtClean="0"/>
              <a:t>1</a:t>
            </a:r>
            <a:r>
              <a:rPr lang="en-US" dirty="0" smtClean="0"/>
              <a:t>(N)), then (F</a:t>
            </a:r>
            <a:r>
              <a:rPr lang="en-US" baseline="-25000" dirty="0" smtClean="0"/>
              <a:t>0</a:t>
            </a:r>
            <a:r>
              <a:rPr lang="en-US" dirty="0" smtClean="0"/>
              <a:t> + F</a:t>
            </a:r>
            <a:r>
              <a:rPr lang="en-US" baseline="-25000" dirty="0" smtClean="0"/>
              <a:t>1</a:t>
            </a:r>
            <a:r>
              <a:rPr lang="en-US" dirty="0" smtClean="0"/>
              <a:t>)(N) = O((G</a:t>
            </a:r>
            <a:r>
              <a:rPr lang="en-US" baseline="-25000" dirty="0" smtClean="0"/>
              <a:t>0</a:t>
            </a:r>
            <a:r>
              <a:rPr lang="en-US" dirty="0" smtClean="0"/>
              <a:t> + G</a:t>
            </a:r>
            <a:r>
              <a:rPr lang="en-US" baseline="-25000" dirty="0" smtClean="0"/>
              <a:t>1</a:t>
            </a:r>
            <a:r>
              <a:rPr lang="en-US" dirty="0" smtClean="0"/>
              <a:t>)(N))</a:t>
            </a:r>
          </a:p>
          <a:p>
            <a:r>
              <a:rPr lang="en-US" u="sng" dirty="0" smtClean="0"/>
              <a:t>Product</a:t>
            </a:r>
            <a:r>
              <a:rPr lang="en-US" dirty="0" smtClean="0"/>
              <a:t>: </a:t>
            </a:r>
            <a:r>
              <a:rPr lang="en-US" dirty="0"/>
              <a:t>If F</a:t>
            </a:r>
            <a:r>
              <a:rPr lang="en-US" baseline="-25000" dirty="0"/>
              <a:t>0</a:t>
            </a:r>
            <a:r>
              <a:rPr lang="en-US" dirty="0"/>
              <a:t>(N) = O(G</a:t>
            </a:r>
            <a:r>
              <a:rPr lang="en-US" baseline="-25000" dirty="0"/>
              <a:t>0</a:t>
            </a:r>
            <a:r>
              <a:rPr lang="en-US" dirty="0"/>
              <a:t>(N)) and F</a:t>
            </a:r>
            <a:r>
              <a:rPr lang="en-US" baseline="-25000" dirty="0"/>
              <a:t>1</a:t>
            </a:r>
            <a:r>
              <a:rPr lang="en-US" dirty="0"/>
              <a:t>(N) = O(G</a:t>
            </a:r>
            <a:r>
              <a:rPr lang="en-US" baseline="-25000" dirty="0"/>
              <a:t>1</a:t>
            </a:r>
            <a:r>
              <a:rPr lang="en-US" dirty="0"/>
              <a:t>(N)), then (F</a:t>
            </a:r>
            <a:r>
              <a:rPr lang="en-US" baseline="-25000" dirty="0"/>
              <a:t>0</a:t>
            </a:r>
            <a:r>
              <a:rPr lang="en-US" dirty="0"/>
              <a:t> </a:t>
            </a:r>
            <a:r>
              <a:rPr lang="en-US" dirty="0" smtClean="0"/>
              <a:t>* </a:t>
            </a:r>
            <a:r>
              <a:rPr lang="en-US" dirty="0"/>
              <a:t>F</a:t>
            </a:r>
            <a:r>
              <a:rPr lang="en-US" baseline="-25000" dirty="0"/>
              <a:t>1</a:t>
            </a:r>
            <a:r>
              <a:rPr lang="en-US" dirty="0"/>
              <a:t>)(N) = O((G</a:t>
            </a:r>
            <a:r>
              <a:rPr lang="en-US" baseline="-25000" dirty="0"/>
              <a:t>0</a:t>
            </a:r>
            <a:r>
              <a:rPr lang="en-US" dirty="0"/>
              <a:t> </a:t>
            </a:r>
            <a:r>
              <a:rPr lang="en-US" dirty="0" smtClean="0"/>
              <a:t>* </a:t>
            </a:r>
            <a:r>
              <a:rPr lang="en-US" dirty="0"/>
              <a:t>G</a:t>
            </a:r>
            <a:r>
              <a:rPr lang="en-US" baseline="-25000" dirty="0"/>
              <a:t>1</a:t>
            </a:r>
            <a:r>
              <a:rPr lang="en-US" dirty="0"/>
              <a:t>)(N</a:t>
            </a:r>
            <a:r>
              <a:rPr lang="en-US" dirty="0" smtClean="0"/>
              <a:t>))</a:t>
            </a:r>
          </a:p>
          <a:p>
            <a:r>
              <a:rPr lang="en-US" u="sng" dirty="0" smtClean="0"/>
              <a:t>Scalar multiplication</a:t>
            </a:r>
            <a:r>
              <a:rPr lang="en-US" dirty="0" smtClean="0"/>
              <a:t>: If k is a constant, then              O(k * G(N)) = O(G(N))</a:t>
            </a:r>
          </a:p>
          <a:p>
            <a:r>
              <a:rPr lang="en-US" u="sng" dirty="0" smtClean="0"/>
              <a:t>Constant exponential</a:t>
            </a:r>
            <a:r>
              <a:rPr lang="en-US" dirty="0" smtClean="0"/>
              <a:t>: If </a:t>
            </a:r>
            <a:r>
              <a:rPr lang="en-US" dirty="0"/>
              <a:t>F(N) = </a:t>
            </a:r>
            <a:r>
              <a:rPr lang="en-US" dirty="0" smtClean="0"/>
              <a:t>O(N</a:t>
            </a:r>
            <a:r>
              <a:rPr lang="en-US" baseline="30000" dirty="0" smtClean="0"/>
              <a:t>a</a:t>
            </a:r>
            <a:r>
              <a:rPr lang="en-US" dirty="0" smtClean="0"/>
              <a:t>) and </a:t>
            </a:r>
            <a:r>
              <a:rPr lang="en-US" dirty="0"/>
              <a:t>G(N) = </a:t>
            </a:r>
            <a:r>
              <a:rPr lang="en-US" dirty="0" smtClean="0"/>
              <a:t>O(</a:t>
            </a:r>
            <a:r>
              <a:rPr lang="en-US" dirty="0" err="1" smtClean="0"/>
              <a:t>N</a:t>
            </a:r>
            <a:r>
              <a:rPr lang="en-US" baseline="30000" dirty="0" err="1" smtClean="0"/>
              <a:t>b</a:t>
            </a:r>
            <a:r>
              <a:rPr lang="en-US" dirty="0" smtClean="0"/>
              <a:t>), </a:t>
            </a:r>
            <a:r>
              <a:rPr lang="en-US" dirty="0"/>
              <a:t>for </a:t>
            </a:r>
            <a:r>
              <a:rPr lang="en-US" dirty="0" smtClean="0"/>
              <a:t>b </a:t>
            </a:r>
            <a:r>
              <a:rPr lang="en-US" dirty="0"/>
              <a:t>≥ </a:t>
            </a:r>
            <a:r>
              <a:rPr lang="en-US" dirty="0" smtClean="0"/>
              <a:t>a, </a:t>
            </a:r>
            <a:r>
              <a:rPr lang="en-US" dirty="0"/>
              <a:t>then F(N) = O(G(N</a:t>
            </a:r>
            <a:r>
              <a:rPr lang="en-US" dirty="0" smtClean="0"/>
              <a:t>))</a:t>
            </a:r>
            <a:endParaRPr lang="en-US" dirty="0"/>
          </a:p>
        </p:txBody>
      </p:sp>
    </p:spTree>
    <p:extLst>
      <p:ext uri="{BB962C8B-B14F-4D97-AF65-F5344CB8AC3E}">
        <p14:creationId xmlns:p14="http://schemas.microsoft.com/office/powerpoint/2010/main" val="33278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 or disprove</a:t>
            </a:r>
            <a:endParaRPr lang="en-US" dirty="0"/>
          </a:p>
        </p:txBody>
      </p:sp>
      <p:sp>
        <p:nvSpPr>
          <p:cNvPr id="3" name="Content Placeholder 2"/>
          <p:cNvSpPr>
            <a:spLocks noGrp="1"/>
          </p:cNvSpPr>
          <p:nvPr>
            <p:ph idx="1"/>
          </p:nvPr>
        </p:nvSpPr>
        <p:spPr>
          <a:xfrm>
            <a:off x="628649" y="1825625"/>
            <a:ext cx="8090807" cy="4351338"/>
          </a:xfrm>
        </p:spPr>
        <p:txBody>
          <a:bodyPr>
            <a:normAutofit/>
          </a:bodyPr>
          <a:lstStyle/>
          <a:p>
            <a:pPr marL="0" indent="0">
              <a:buNone/>
            </a:pPr>
            <a:r>
              <a:rPr lang="en-US" dirty="0" smtClean="0"/>
              <a:t>F(N) = </a:t>
            </a:r>
            <a:r>
              <a:rPr lang="en-US" dirty="0" err="1" smtClean="0"/>
              <a:t>Log</a:t>
            </a:r>
            <a:r>
              <a:rPr lang="en-US" baseline="-25000" dirty="0" err="1" smtClean="0"/>
              <a:t>a</a:t>
            </a:r>
            <a:r>
              <a:rPr lang="en-US" dirty="0" smtClean="0"/>
              <a:t> N and G(N) = </a:t>
            </a:r>
            <a:r>
              <a:rPr lang="en-US" dirty="0" err="1" smtClean="0"/>
              <a:t>Log</a:t>
            </a:r>
            <a:r>
              <a:rPr lang="en-US" baseline="-25000" dirty="0" err="1" smtClean="0"/>
              <a:t>b</a:t>
            </a:r>
            <a:r>
              <a:rPr lang="en-US" dirty="0" smtClean="0"/>
              <a:t> N, then F(N) = O(G(N))</a:t>
            </a:r>
          </a:p>
          <a:p>
            <a:pPr marL="0" indent="0">
              <a:buNone/>
            </a:pPr>
            <a:endParaRPr lang="en-US" dirty="0"/>
          </a:p>
          <a:p>
            <a:pPr marL="0" indent="0">
              <a:buNone/>
            </a:pPr>
            <a:endParaRPr lang="en-US" dirty="0" smtClean="0"/>
          </a:p>
          <a:p>
            <a:pPr marL="0" indent="0">
              <a:buNone/>
            </a:pPr>
            <a:r>
              <a:rPr lang="en-US" dirty="0" smtClean="0"/>
              <a:t>“Log N”, “log N” and “</a:t>
            </a:r>
            <a:r>
              <a:rPr lang="en-US" dirty="0" err="1" smtClean="0"/>
              <a:t>lg</a:t>
            </a:r>
            <a:r>
              <a:rPr lang="en-US" dirty="0" smtClean="0"/>
              <a:t> N” always mean the same thing: Log</a:t>
            </a:r>
            <a:r>
              <a:rPr lang="en-US" baseline="-25000" dirty="0" smtClean="0"/>
              <a:t>2</a:t>
            </a:r>
            <a:r>
              <a:rPr lang="en-US" dirty="0" smtClean="0"/>
              <a:t> N</a:t>
            </a:r>
          </a:p>
          <a:p>
            <a:endParaRPr lang="en-US" dirty="0"/>
          </a:p>
        </p:txBody>
      </p:sp>
    </p:spTree>
    <p:extLst>
      <p:ext uri="{BB962C8B-B14F-4D97-AF65-F5344CB8AC3E}">
        <p14:creationId xmlns:p14="http://schemas.microsoft.com/office/powerpoint/2010/main" val="13993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r>
              <a:rPr lang="en-US" dirty="0" smtClean="0"/>
              <a:t>Let F(N) = N</a:t>
            </a:r>
            <a:r>
              <a:rPr lang="en-US" baseline="30000" dirty="0" smtClean="0"/>
              <a:t>4</a:t>
            </a:r>
            <a:r>
              <a:rPr lang="en-US" dirty="0" smtClean="0"/>
              <a:t> + 17 * N</a:t>
            </a:r>
            <a:r>
              <a:rPr lang="en-US" baseline="30000" dirty="0" smtClean="0"/>
              <a:t>2</a:t>
            </a:r>
            <a:r>
              <a:rPr lang="en-US" dirty="0" smtClean="0"/>
              <a:t> + 10013</a:t>
            </a:r>
          </a:p>
          <a:p>
            <a:r>
              <a:rPr lang="en-US" dirty="0" smtClean="0"/>
              <a:t>Show that F(N) = O(N</a:t>
            </a:r>
            <a:r>
              <a:rPr lang="en-US" baseline="30000" dirty="0" smtClean="0"/>
              <a:t>4</a:t>
            </a:r>
            <a:r>
              <a:rPr lang="en-US" dirty="0" smtClean="0"/>
              <a:t>)</a:t>
            </a:r>
          </a:p>
          <a:p>
            <a:pPr lvl="1"/>
            <a:r>
              <a:rPr lang="en-US" dirty="0" smtClean="0"/>
              <a:t>G(N) = N</a:t>
            </a:r>
            <a:r>
              <a:rPr lang="en-US" baseline="30000" dirty="0" smtClean="0"/>
              <a:t>4</a:t>
            </a:r>
          </a:p>
          <a:p>
            <a:r>
              <a:rPr lang="en-US" dirty="0"/>
              <a:t>F(N</a:t>
            </a:r>
            <a:r>
              <a:rPr lang="en-US" dirty="0" smtClean="0"/>
              <a:t>)	 = </a:t>
            </a:r>
            <a:r>
              <a:rPr lang="en-US" dirty="0"/>
              <a:t>N</a:t>
            </a:r>
            <a:r>
              <a:rPr lang="en-US" baseline="30000" dirty="0"/>
              <a:t>4</a:t>
            </a:r>
            <a:r>
              <a:rPr lang="en-US" dirty="0"/>
              <a:t> + 17 * N</a:t>
            </a:r>
            <a:r>
              <a:rPr lang="en-US" baseline="30000" dirty="0"/>
              <a:t>2</a:t>
            </a:r>
            <a:r>
              <a:rPr lang="en-US" dirty="0"/>
              <a:t> + </a:t>
            </a:r>
            <a:r>
              <a:rPr lang="en-US" dirty="0" smtClean="0"/>
              <a:t>10013</a:t>
            </a:r>
            <a:br>
              <a:rPr lang="en-US" dirty="0" smtClean="0"/>
            </a:br>
            <a:r>
              <a:rPr lang="en-US" dirty="0" smtClean="0"/>
              <a:t>	 ≤ N</a:t>
            </a:r>
            <a:r>
              <a:rPr lang="en-US" baseline="30000" dirty="0" smtClean="0"/>
              <a:t>4</a:t>
            </a:r>
            <a:r>
              <a:rPr lang="en-US" dirty="0" smtClean="0"/>
              <a:t> + 17 * N</a:t>
            </a:r>
            <a:r>
              <a:rPr lang="en-US" baseline="30000" dirty="0" smtClean="0"/>
              <a:t>4</a:t>
            </a:r>
            <a:r>
              <a:rPr lang="en-US" dirty="0" smtClean="0"/>
              <a:t> + 10013 * N</a:t>
            </a:r>
            <a:r>
              <a:rPr lang="en-US" baseline="30000" dirty="0" smtClean="0"/>
              <a:t>4</a:t>
            </a:r>
            <a:r>
              <a:rPr lang="en-US" baseline="30000" dirty="0"/>
              <a:t/>
            </a:r>
            <a:br>
              <a:rPr lang="en-US" baseline="30000" dirty="0"/>
            </a:br>
            <a:r>
              <a:rPr lang="en-US" baseline="30000" dirty="0" smtClean="0"/>
              <a:t>	</a:t>
            </a:r>
            <a:r>
              <a:rPr lang="en-US" dirty="0" smtClean="0"/>
              <a:t> = 10031 * N</a:t>
            </a:r>
            <a:r>
              <a:rPr lang="en-US" baseline="30000" dirty="0" smtClean="0"/>
              <a:t>4</a:t>
            </a:r>
          </a:p>
          <a:p>
            <a:r>
              <a:rPr lang="en-US" dirty="0" smtClean="0"/>
              <a:t>Let c = 10031 and N</a:t>
            </a:r>
            <a:r>
              <a:rPr lang="en-US" baseline="-25000" dirty="0" smtClean="0"/>
              <a:t>0</a:t>
            </a:r>
            <a:r>
              <a:rPr lang="en-US" dirty="0" smtClean="0"/>
              <a:t> = 0</a:t>
            </a:r>
          </a:p>
          <a:p>
            <a:r>
              <a:rPr lang="en-US" dirty="0" smtClean="0"/>
              <a:t>Then we have, for all N ≥ 0, F(N) ≤ 10031 * N</a:t>
            </a:r>
            <a:r>
              <a:rPr lang="en-US" baseline="30000" dirty="0" smtClean="0"/>
              <a:t>4</a:t>
            </a:r>
          </a:p>
        </p:txBody>
      </p:sp>
    </p:spTree>
    <p:extLst>
      <p:ext uri="{BB962C8B-B14F-4D97-AF65-F5344CB8AC3E}">
        <p14:creationId xmlns:p14="http://schemas.microsoft.com/office/powerpoint/2010/main" val="37768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105489-BB1B-4E4D-8EE8-14DACAFCB21D}" type="slidenum">
              <a:rPr lang="en-US" altLang="en-US"/>
              <a:pPr/>
              <a:t>4</a:t>
            </a:fld>
            <a:endParaRPr lang="en-US" altLang="en-US"/>
          </a:p>
        </p:txBody>
      </p:sp>
      <p:sp>
        <p:nvSpPr>
          <p:cNvPr id="10242" name="Rectangle 2"/>
          <p:cNvSpPr>
            <a:spLocks noGrp="1" noChangeArrowheads="1"/>
          </p:cNvSpPr>
          <p:nvPr>
            <p:ph type="body" idx="1"/>
          </p:nvPr>
        </p:nvSpPr>
        <p:spPr>
          <a:xfrm>
            <a:off x="685800" y="1905000"/>
            <a:ext cx="7772400" cy="4114800"/>
          </a:xfrm>
          <a:noFill/>
          <a:ln/>
        </p:spPr>
        <p:txBody>
          <a:bodyPr>
            <a:normAutofit lnSpcReduction="10000"/>
          </a:bodyPr>
          <a:lstStyle/>
          <a:p>
            <a:r>
              <a:rPr lang="en-AU" altLang="en-US" dirty="0"/>
              <a:t>A </a:t>
            </a:r>
            <a:r>
              <a:rPr lang="en-AU" altLang="en-US" dirty="0" err="1" smtClean="0">
                <a:solidFill>
                  <a:srgbClr val="CC0000"/>
                </a:solidFill>
              </a:rPr>
              <a:t>seq</a:t>
            </a:r>
            <a:r>
              <a:rPr lang="en-US" altLang="en-US" dirty="0" err="1" smtClean="0">
                <a:solidFill>
                  <a:srgbClr val="CC0000"/>
                </a:solidFill>
              </a:rPr>
              <a:t>uence</a:t>
            </a:r>
            <a:r>
              <a:rPr lang="en-AU" altLang="en-US" dirty="0" smtClean="0">
                <a:solidFill>
                  <a:srgbClr val="CC0000"/>
                </a:solidFill>
              </a:rPr>
              <a:t> </a:t>
            </a:r>
            <a:r>
              <a:rPr lang="en-AU" altLang="en-US" dirty="0">
                <a:solidFill>
                  <a:srgbClr val="CC0000"/>
                </a:solidFill>
              </a:rPr>
              <a:t>of instructions</a:t>
            </a:r>
            <a:r>
              <a:rPr lang="en-AU" altLang="en-US" dirty="0"/>
              <a:t> specifying the steps required to accomplish some task</a:t>
            </a:r>
          </a:p>
          <a:p>
            <a:r>
              <a:rPr lang="en-AU" altLang="en-US" dirty="0"/>
              <a:t>Named </a:t>
            </a:r>
            <a:r>
              <a:rPr lang="en-AU" altLang="en-US" dirty="0" smtClean="0"/>
              <a:t>after </a:t>
            </a:r>
            <a:r>
              <a:rPr lang="en-AU" altLang="en-US" sz="3600" dirty="0" smtClean="0">
                <a:solidFill>
                  <a:schemeClr val="accent2"/>
                </a:solidFill>
              </a:rPr>
              <a:t>Muhammad ibn Musa </a:t>
            </a:r>
            <a:r>
              <a:rPr lang="en-AU" altLang="en-US" sz="3600" u="sng" dirty="0" smtClean="0">
                <a:solidFill>
                  <a:schemeClr val="accent2"/>
                </a:solidFill>
              </a:rPr>
              <a:t>al-Khwarizmi</a:t>
            </a:r>
            <a:r>
              <a:rPr lang="en-US" altLang="en-US" sz="2800" dirty="0" smtClean="0"/>
              <a:t>of </a:t>
            </a:r>
            <a:r>
              <a:rPr lang="en-US" altLang="en-US" sz="2800" dirty="0" smtClean="0"/>
              <a:t>Khwarazm </a:t>
            </a:r>
            <a:r>
              <a:rPr lang="en-US" altLang="en-US" sz="2800" dirty="0"/>
              <a:t>(now Khiva in </a:t>
            </a:r>
            <a:r>
              <a:rPr lang="en-US" altLang="en-US" sz="2800" dirty="0">
                <a:solidFill>
                  <a:schemeClr val="accent2"/>
                </a:solidFill>
              </a:rPr>
              <a:t>Uzbekistan</a:t>
            </a:r>
            <a:r>
              <a:rPr lang="en-US" altLang="en-US" sz="2800" dirty="0" smtClean="0"/>
              <a:t>)</a:t>
            </a:r>
          </a:p>
          <a:p>
            <a:pPr lvl="1"/>
            <a:r>
              <a:rPr lang="en-US" altLang="en-US" sz="2400" dirty="0"/>
              <a:t>a </a:t>
            </a:r>
            <a:r>
              <a:rPr lang="en-US" altLang="en-US" sz="2400" dirty="0" smtClean="0"/>
              <a:t>Persian mathematician</a:t>
            </a:r>
            <a:r>
              <a:rPr lang="en-US" altLang="en-US" sz="2400" dirty="0"/>
              <a:t>, astronomer, and geographer during the Abbasid Caliphate, a scholar in the House of Wisdom in </a:t>
            </a:r>
            <a:r>
              <a:rPr lang="en-US" altLang="en-US" sz="2400" dirty="0" smtClean="0"/>
              <a:t>Baghdad</a:t>
            </a:r>
          </a:p>
          <a:p>
            <a:pPr lvl="1"/>
            <a:r>
              <a:rPr lang="en-US" altLang="en-US" sz="2400" dirty="0"/>
              <a:t>often considered one of the fathers of algebra</a:t>
            </a:r>
            <a:endParaRPr lang="en-US" altLang="en-US" sz="2400" dirty="0" smtClean="0"/>
          </a:p>
          <a:p>
            <a:pPr marL="0" indent="0">
              <a:buNone/>
            </a:pPr>
            <a:endParaRPr lang="en-US" altLang="en-US" sz="3600" dirty="0" smtClean="0"/>
          </a:p>
          <a:p>
            <a:pPr lvl="2">
              <a:buFontTx/>
              <a:buChar char="-"/>
            </a:pPr>
            <a:endParaRPr lang="en-AU" altLang="en-US" dirty="0"/>
          </a:p>
        </p:txBody>
      </p:sp>
      <p:sp>
        <p:nvSpPr>
          <p:cNvPr id="10243" name="Rectangle 3"/>
          <p:cNvSpPr>
            <a:spLocks noGrp="1" noChangeArrowheads="1"/>
          </p:cNvSpPr>
          <p:nvPr>
            <p:ph type="title"/>
          </p:nvPr>
        </p:nvSpPr>
        <p:spPr/>
        <p:txBody>
          <a:bodyPr/>
          <a:lstStyle/>
          <a:p>
            <a:r>
              <a:rPr lang="en-AU" altLang="en-US"/>
              <a:t>Algorithm</a:t>
            </a:r>
          </a:p>
        </p:txBody>
      </p:sp>
    </p:spTree>
    <p:extLst>
      <p:ext uri="{BB962C8B-B14F-4D97-AF65-F5344CB8AC3E}">
        <p14:creationId xmlns:p14="http://schemas.microsoft.com/office/powerpoint/2010/main" val="151261212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r>
              <a:rPr lang="en-US" dirty="0" smtClean="0"/>
              <a:t>Let F(N) = N</a:t>
            </a:r>
            <a:r>
              <a:rPr lang="en-US" baseline="30000" dirty="0" smtClean="0"/>
              <a:t>4</a:t>
            </a:r>
            <a:r>
              <a:rPr lang="en-US" dirty="0" smtClean="0"/>
              <a:t> – 17N</a:t>
            </a:r>
            <a:r>
              <a:rPr lang="en-US" baseline="30000" dirty="0" smtClean="0"/>
              <a:t>2</a:t>
            </a:r>
            <a:r>
              <a:rPr lang="en-US" dirty="0" smtClean="0"/>
              <a:t> + 1</a:t>
            </a:r>
          </a:p>
          <a:p>
            <a:r>
              <a:rPr lang="en-US" dirty="0" smtClean="0"/>
              <a:t>Show that F(N) = O(N</a:t>
            </a:r>
            <a:r>
              <a:rPr lang="en-US" baseline="30000" dirty="0" smtClean="0"/>
              <a:t>4</a:t>
            </a:r>
            <a:r>
              <a:rPr lang="en-US" dirty="0" smtClean="0"/>
              <a:t>)</a:t>
            </a:r>
          </a:p>
          <a:p>
            <a:pPr lvl="1"/>
            <a:r>
              <a:rPr lang="en-US" dirty="0" smtClean="0"/>
              <a:t>G(N) = N</a:t>
            </a:r>
            <a:r>
              <a:rPr lang="en-US" baseline="30000" dirty="0" smtClean="0"/>
              <a:t>4</a:t>
            </a:r>
          </a:p>
          <a:p>
            <a:r>
              <a:rPr lang="en-US" dirty="0"/>
              <a:t>F(N</a:t>
            </a:r>
            <a:r>
              <a:rPr lang="en-US" dirty="0" smtClean="0"/>
              <a:t>)	 = </a:t>
            </a:r>
            <a:r>
              <a:rPr lang="en-US" dirty="0"/>
              <a:t>N</a:t>
            </a:r>
            <a:r>
              <a:rPr lang="en-US" baseline="30000" dirty="0"/>
              <a:t>4</a:t>
            </a:r>
            <a:r>
              <a:rPr lang="en-US" dirty="0"/>
              <a:t> </a:t>
            </a:r>
            <a:r>
              <a:rPr lang="en-US" dirty="0" smtClean="0"/>
              <a:t>– </a:t>
            </a:r>
            <a:r>
              <a:rPr lang="en-US" dirty="0"/>
              <a:t>17 * N</a:t>
            </a:r>
            <a:r>
              <a:rPr lang="en-US" baseline="30000" dirty="0"/>
              <a:t>2</a:t>
            </a:r>
            <a:r>
              <a:rPr lang="en-US" dirty="0"/>
              <a:t> + </a:t>
            </a:r>
            <a:r>
              <a:rPr lang="en-US" dirty="0" smtClean="0"/>
              <a:t>1</a:t>
            </a:r>
            <a:br>
              <a:rPr lang="en-US" dirty="0" smtClean="0"/>
            </a:br>
            <a:r>
              <a:rPr lang="en-US" dirty="0" smtClean="0"/>
              <a:t>	 ≤ N</a:t>
            </a:r>
            <a:r>
              <a:rPr lang="en-US" baseline="30000" dirty="0" smtClean="0"/>
              <a:t>4</a:t>
            </a:r>
            <a:r>
              <a:rPr lang="en-US" dirty="0" smtClean="0"/>
              <a:t> + 17 * N</a:t>
            </a:r>
            <a:r>
              <a:rPr lang="en-US" baseline="30000" dirty="0" smtClean="0"/>
              <a:t>4</a:t>
            </a:r>
            <a:r>
              <a:rPr lang="en-US" dirty="0" smtClean="0"/>
              <a:t> + 1 * N</a:t>
            </a:r>
            <a:r>
              <a:rPr lang="en-US" baseline="30000" dirty="0" smtClean="0"/>
              <a:t>4</a:t>
            </a:r>
            <a:r>
              <a:rPr lang="en-US" baseline="30000" dirty="0"/>
              <a:t/>
            </a:r>
            <a:br>
              <a:rPr lang="en-US" baseline="30000" dirty="0"/>
            </a:br>
            <a:r>
              <a:rPr lang="en-US" baseline="30000" dirty="0" smtClean="0"/>
              <a:t>	</a:t>
            </a:r>
            <a:r>
              <a:rPr lang="en-US" dirty="0" smtClean="0"/>
              <a:t> = 19 * N</a:t>
            </a:r>
            <a:r>
              <a:rPr lang="en-US" baseline="30000" dirty="0" smtClean="0"/>
              <a:t>4</a:t>
            </a:r>
          </a:p>
          <a:p>
            <a:r>
              <a:rPr lang="en-US" dirty="0" smtClean="0"/>
              <a:t>What are c and N</a:t>
            </a:r>
            <a:r>
              <a:rPr lang="en-US" baseline="-25000" dirty="0" smtClean="0"/>
              <a:t>0</a:t>
            </a:r>
            <a:r>
              <a:rPr lang="en-US" dirty="0" smtClean="0"/>
              <a:t>?</a:t>
            </a:r>
          </a:p>
        </p:txBody>
      </p:sp>
    </p:spTree>
    <p:extLst>
      <p:ext uri="{BB962C8B-B14F-4D97-AF65-F5344CB8AC3E}">
        <p14:creationId xmlns:p14="http://schemas.microsoft.com/office/powerpoint/2010/main" val="2003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(on your own)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True or false?</a:t>
            </a:r>
          </a:p>
          <a:p>
            <a:pPr marL="514350" indent="-514350">
              <a:buFont typeface="+mj-lt"/>
              <a:buAutoNum type="arabicPeriod"/>
            </a:pPr>
            <a:r>
              <a:rPr lang="pt-BR" dirty="0" smtClean="0"/>
              <a:t>N</a:t>
            </a:r>
            <a:r>
              <a:rPr lang="pt-BR" baseline="30000" dirty="0" smtClean="0"/>
              <a:t>4</a:t>
            </a:r>
            <a:r>
              <a:rPr lang="pt-BR" dirty="0" smtClean="0"/>
              <a:t> </a:t>
            </a:r>
            <a:r>
              <a:rPr lang="pt-BR" dirty="0"/>
              <a:t>+ </a:t>
            </a:r>
            <a:r>
              <a:rPr lang="pt-BR" dirty="0" smtClean="0"/>
              <a:t>200 * N</a:t>
            </a:r>
            <a:r>
              <a:rPr lang="pt-BR" baseline="30000" dirty="0" smtClean="0"/>
              <a:t>3</a:t>
            </a:r>
            <a:r>
              <a:rPr lang="pt-BR" dirty="0" smtClean="0"/>
              <a:t> </a:t>
            </a:r>
            <a:r>
              <a:rPr lang="pt-BR" dirty="0"/>
              <a:t>+ </a:t>
            </a:r>
            <a:r>
              <a:rPr lang="pt-BR" dirty="0" smtClean="0"/>
              <a:t>100 * N</a:t>
            </a:r>
            <a:r>
              <a:rPr lang="pt-BR" baseline="30000" dirty="0" smtClean="0"/>
              <a:t>2</a:t>
            </a:r>
            <a:r>
              <a:rPr lang="pt-BR" dirty="0" smtClean="0"/>
              <a:t> </a:t>
            </a:r>
            <a:r>
              <a:rPr lang="pt-BR" dirty="0"/>
              <a:t>= </a:t>
            </a:r>
            <a:r>
              <a:rPr lang="pt-BR" dirty="0" smtClean="0"/>
              <a:t>O(N</a:t>
            </a:r>
            <a:r>
              <a:rPr lang="pt-BR" baseline="30000" dirty="0" smtClean="0"/>
              <a:t>4</a:t>
            </a:r>
            <a:r>
              <a:rPr lang="pt-BR" dirty="0" smtClean="0"/>
              <a:t>)</a:t>
            </a:r>
            <a:br>
              <a:rPr lang="pt-BR" dirty="0" smtClean="0"/>
            </a:br>
            <a:endParaRPr lang="pt-BR" dirty="0"/>
          </a:p>
          <a:p>
            <a:pPr marL="514350" indent="-514350">
              <a:buFont typeface="+mj-lt"/>
              <a:buAutoNum type="arabicPeriod"/>
            </a:pPr>
            <a:r>
              <a:rPr lang="pt-BR" dirty="0" smtClean="0"/>
              <a:t>20 * N</a:t>
            </a:r>
            <a:r>
              <a:rPr lang="pt-BR" baseline="30000" dirty="0" smtClean="0"/>
              <a:t>3</a:t>
            </a:r>
            <a:r>
              <a:rPr lang="pt-BR" dirty="0" smtClean="0"/>
              <a:t> </a:t>
            </a:r>
            <a:r>
              <a:rPr lang="pt-BR" dirty="0"/>
              <a:t>= </a:t>
            </a:r>
            <a:r>
              <a:rPr lang="pt-BR" dirty="0" smtClean="0"/>
              <a:t>Θ(N</a:t>
            </a:r>
            <a:r>
              <a:rPr lang="pt-BR" baseline="30000" dirty="0" smtClean="0"/>
              <a:t>3</a:t>
            </a:r>
            <a:r>
              <a:rPr lang="pt-BR" dirty="0"/>
              <a:t>)    </a:t>
            </a:r>
            <a:r>
              <a:rPr lang="pt-BR" dirty="0" smtClean="0"/>
              <a:t/>
            </a:r>
            <a:br>
              <a:rPr lang="pt-BR" dirty="0" smtClean="0"/>
            </a:br>
            <a:endParaRPr lang="pt-BR" dirty="0"/>
          </a:p>
          <a:p>
            <a:pPr marL="514350" indent="-514350">
              <a:buFont typeface="+mj-lt"/>
              <a:buAutoNum type="arabicPeriod"/>
            </a:pPr>
            <a:r>
              <a:rPr lang="pt-BR" dirty="0" smtClean="0"/>
              <a:t>.001 * N</a:t>
            </a:r>
            <a:r>
              <a:rPr lang="pt-BR" baseline="30000" dirty="0" smtClean="0"/>
              <a:t>3</a:t>
            </a:r>
            <a:r>
              <a:rPr lang="pt-BR" dirty="0" smtClean="0"/>
              <a:t> </a:t>
            </a:r>
            <a:r>
              <a:rPr lang="pt-BR" dirty="0"/>
              <a:t>= </a:t>
            </a:r>
            <a:r>
              <a:rPr lang="el-GR" dirty="0"/>
              <a:t>Ω</a:t>
            </a:r>
            <a:r>
              <a:rPr lang="pt-BR" dirty="0" smtClean="0"/>
              <a:t>(N</a:t>
            </a:r>
            <a:r>
              <a:rPr lang="pt-BR" baseline="30000" dirty="0" smtClean="0"/>
              <a:t>2</a:t>
            </a:r>
            <a:r>
              <a:rPr lang="pt-BR" dirty="0"/>
              <a:t>)</a:t>
            </a:r>
          </a:p>
          <a:p>
            <a:pPr marL="0" indent="0">
              <a:buNone/>
            </a:pPr>
            <a:endParaRPr lang="en-US" dirty="0"/>
          </a:p>
        </p:txBody>
      </p:sp>
    </p:spTree>
    <p:extLst>
      <p:ext uri="{BB962C8B-B14F-4D97-AF65-F5344CB8AC3E}">
        <p14:creationId xmlns:p14="http://schemas.microsoft.com/office/powerpoint/2010/main" val="2574270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(on your own)</a:t>
            </a:r>
            <a:endParaRPr lang="en-US" dirty="0"/>
          </a:p>
        </p:txBody>
      </p:sp>
      <p:sp>
        <p:nvSpPr>
          <p:cNvPr id="3" name="Content Placeholder 2"/>
          <p:cNvSpPr>
            <a:spLocks noGrp="1"/>
          </p:cNvSpPr>
          <p:nvPr>
            <p:ph idx="1"/>
          </p:nvPr>
        </p:nvSpPr>
        <p:spPr>
          <a:xfrm>
            <a:off x="457200" y="1600201"/>
            <a:ext cx="3657600" cy="4495799"/>
          </a:xfrm>
        </p:spPr>
        <p:txBody>
          <a:bodyPr>
            <a:normAutofit lnSpcReduction="10000"/>
          </a:bodyPr>
          <a:lstStyle/>
          <a:p>
            <a:pPr marL="0" indent="0">
              <a:buNone/>
            </a:pPr>
            <a:r>
              <a:rPr lang="en-US" dirty="0" smtClean="0"/>
              <a:t>True or false?</a:t>
            </a:r>
          </a:p>
          <a:p>
            <a:pPr marL="514350" indent="-514350">
              <a:buAutoNum type="arabicPlain"/>
            </a:pPr>
            <a:r>
              <a:rPr lang="pt-BR" sz="2000" dirty="0" smtClean="0"/>
              <a:t>A </a:t>
            </a:r>
            <a:r>
              <a:rPr lang="pt-BR" sz="2000" dirty="0"/>
              <a:t>Θ( n ) algorithm is O( n </a:t>
            </a:r>
            <a:r>
              <a:rPr lang="pt-BR" sz="2000" dirty="0" smtClean="0"/>
              <a:t>)</a:t>
            </a:r>
          </a:p>
          <a:p>
            <a:pPr marL="514350" indent="-514350">
              <a:buAutoNum type="arabicPlain"/>
            </a:pPr>
            <a:endParaRPr lang="pt-BR" sz="2000" dirty="0" smtClean="0"/>
          </a:p>
          <a:p>
            <a:pPr marL="514350" indent="-514350">
              <a:buAutoNum type="arabicPlain"/>
            </a:pPr>
            <a:r>
              <a:rPr lang="pt-BR" sz="2000" dirty="0" smtClean="0"/>
              <a:t>A </a:t>
            </a:r>
            <a:r>
              <a:rPr lang="pt-BR" sz="2000" dirty="0"/>
              <a:t>Θ( n ) algorithm is O( n</a:t>
            </a:r>
            <a:r>
              <a:rPr lang="pt-BR" sz="2000" baseline="30000" dirty="0"/>
              <a:t>2</a:t>
            </a:r>
            <a:r>
              <a:rPr lang="pt-BR" sz="2000" dirty="0"/>
              <a:t> </a:t>
            </a:r>
            <a:r>
              <a:rPr lang="pt-BR" sz="2000" dirty="0" smtClean="0"/>
              <a:t>)</a:t>
            </a:r>
          </a:p>
          <a:p>
            <a:pPr marL="514350" indent="-514350">
              <a:buAutoNum type="arabicPlain"/>
            </a:pPr>
            <a:endParaRPr lang="pt-BR" sz="2000" dirty="0" smtClean="0"/>
          </a:p>
          <a:p>
            <a:pPr marL="514350" indent="-514350">
              <a:buAutoNum type="arabicPlain"/>
            </a:pPr>
            <a:r>
              <a:rPr lang="pt-BR" sz="2000" dirty="0" smtClean="0"/>
              <a:t>A </a:t>
            </a:r>
            <a:r>
              <a:rPr lang="pt-BR" sz="2000" dirty="0"/>
              <a:t>Θ( n</a:t>
            </a:r>
            <a:r>
              <a:rPr lang="pt-BR" sz="2000" baseline="30000" dirty="0"/>
              <a:t>2</a:t>
            </a:r>
            <a:r>
              <a:rPr lang="pt-BR" sz="2000" dirty="0"/>
              <a:t> ) algorithm is O( n</a:t>
            </a:r>
            <a:r>
              <a:rPr lang="pt-BR" sz="2000" baseline="30000" dirty="0"/>
              <a:t>3</a:t>
            </a:r>
            <a:r>
              <a:rPr lang="pt-BR" sz="2000" dirty="0"/>
              <a:t> </a:t>
            </a:r>
            <a:r>
              <a:rPr lang="pt-BR" sz="2000" dirty="0" smtClean="0"/>
              <a:t>)</a:t>
            </a:r>
          </a:p>
          <a:p>
            <a:pPr marL="514350" indent="-514350">
              <a:buAutoNum type="arabicPlain"/>
            </a:pPr>
            <a:endParaRPr lang="pt-BR" sz="2000" dirty="0" smtClean="0"/>
          </a:p>
          <a:p>
            <a:pPr marL="514350" indent="-514350">
              <a:buAutoNum type="arabicPlain"/>
            </a:pPr>
            <a:r>
              <a:rPr lang="pt-BR" sz="2000" dirty="0" smtClean="0"/>
              <a:t>A </a:t>
            </a:r>
            <a:r>
              <a:rPr lang="pt-BR" sz="2000" dirty="0"/>
              <a:t>Θ( n ) algorithm is O( 1 </a:t>
            </a:r>
            <a:r>
              <a:rPr lang="pt-BR" sz="2000" dirty="0" smtClean="0"/>
              <a:t>)</a:t>
            </a:r>
          </a:p>
          <a:p>
            <a:pPr marL="514350" indent="-514350">
              <a:buAutoNum type="arabicPlain"/>
            </a:pPr>
            <a:endParaRPr lang="pt-BR" sz="2000" dirty="0" smtClean="0"/>
          </a:p>
          <a:p>
            <a:pPr marL="514350" indent="-514350">
              <a:buAutoNum type="arabicPlain"/>
            </a:pPr>
            <a:r>
              <a:rPr lang="pt-BR" sz="2000" dirty="0" smtClean="0"/>
              <a:t>A </a:t>
            </a:r>
            <a:r>
              <a:rPr lang="pt-BR" sz="2000" dirty="0"/>
              <a:t>O( 1 ) algorithm is Θ( 1 </a:t>
            </a:r>
            <a:r>
              <a:rPr lang="pt-BR" sz="2000" dirty="0" smtClean="0"/>
              <a:t>)</a:t>
            </a:r>
          </a:p>
          <a:p>
            <a:pPr marL="514350" indent="-514350">
              <a:buAutoNum type="arabicPlain"/>
            </a:pPr>
            <a:endParaRPr lang="pt-BR" sz="2000" dirty="0" smtClean="0"/>
          </a:p>
          <a:p>
            <a:pPr marL="514350" indent="-514350">
              <a:buAutoNum type="arabicPlain"/>
            </a:pPr>
            <a:r>
              <a:rPr lang="pt-BR" sz="2000" dirty="0" smtClean="0"/>
              <a:t>A </a:t>
            </a:r>
            <a:r>
              <a:rPr lang="pt-BR" sz="2000" dirty="0"/>
              <a:t>O( n ) algorithm is Θ( 1 )</a:t>
            </a:r>
          </a:p>
          <a:p>
            <a:pPr marL="0" indent="0">
              <a:buNone/>
            </a:pPr>
            <a:endParaRPr lang="en-US" dirty="0"/>
          </a:p>
        </p:txBody>
      </p:sp>
      <p:sp>
        <p:nvSpPr>
          <p:cNvPr id="4" name="TextBox 3"/>
          <p:cNvSpPr txBox="1"/>
          <p:nvPr/>
        </p:nvSpPr>
        <p:spPr>
          <a:xfrm>
            <a:off x="1219200" y="5474732"/>
            <a:ext cx="7973683" cy="1477328"/>
          </a:xfrm>
          <a:prstGeom prst="rect">
            <a:avLst/>
          </a:prstGeom>
          <a:noFill/>
        </p:spPr>
        <p:txBody>
          <a:bodyPr wrap="square" rtlCol="0">
            <a:spAutoFit/>
          </a:bodyPr>
          <a:lstStyle/>
          <a:p>
            <a:pPr marL="342900" indent="-342900">
              <a:buAutoNum type="arabicPlain"/>
            </a:pPr>
            <a:endParaRPr lang="en-US" dirty="0" smtClean="0"/>
          </a:p>
          <a:p>
            <a:r>
              <a:rPr lang="en-US" dirty="0" smtClean="0"/>
              <a:t>This </a:t>
            </a:r>
            <a:r>
              <a:rPr lang="en-US" dirty="0"/>
              <a:t>may or may not be true depending on the algorithm. In the general case it's false. If an algorithm is Θ( 1 ), then it certainly is O( n ). But if it's O( n ) then it may not be Θ( 1 ). For example, a Θ( n ) algorithm is O( n ) but not Θ( 1 ).</a:t>
            </a:r>
          </a:p>
          <a:p>
            <a:endParaRPr lang="en-US" dirty="0"/>
          </a:p>
        </p:txBody>
      </p:sp>
      <p:sp>
        <p:nvSpPr>
          <p:cNvPr id="5" name="TextBox 4"/>
          <p:cNvSpPr txBox="1"/>
          <p:nvPr/>
        </p:nvSpPr>
        <p:spPr>
          <a:xfrm>
            <a:off x="1219200" y="2362200"/>
            <a:ext cx="599972" cy="369332"/>
          </a:xfrm>
          <a:prstGeom prst="rect">
            <a:avLst/>
          </a:prstGeom>
          <a:noFill/>
        </p:spPr>
        <p:txBody>
          <a:bodyPr wrap="none" rtlCol="0">
            <a:spAutoFit/>
          </a:bodyPr>
          <a:lstStyle/>
          <a:p>
            <a:r>
              <a:rPr lang="en-US" dirty="0" smtClean="0"/>
              <a:t>True</a:t>
            </a:r>
            <a:endParaRPr lang="en-US" dirty="0"/>
          </a:p>
        </p:txBody>
      </p:sp>
      <p:sp>
        <p:nvSpPr>
          <p:cNvPr id="6" name="TextBox 5"/>
          <p:cNvSpPr txBox="1"/>
          <p:nvPr/>
        </p:nvSpPr>
        <p:spPr>
          <a:xfrm>
            <a:off x="1219200" y="2971800"/>
            <a:ext cx="3286797" cy="369332"/>
          </a:xfrm>
          <a:prstGeom prst="rect">
            <a:avLst/>
          </a:prstGeom>
          <a:noFill/>
        </p:spPr>
        <p:txBody>
          <a:bodyPr wrap="none" rtlCol="0">
            <a:spAutoFit/>
          </a:bodyPr>
          <a:lstStyle/>
          <a:p>
            <a:r>
              <a:rPr lang="en-US" dirty="0"/>
              <a:t>As n</a:t>
            </a:r>
            <a:r>
              <a:rPr lang="en-US" baseline="30000" dirty="0"/>
              <a:t>2</a:t>
            </a:r>
            <a:r>
              <a:rPr lang="en-US" dirty="0"/>
              <a:t> is worse than n, this is true</a:t>
            </a:r>
            <a:r>
              <a:rPr lang="en-US" dirty="0" smtClean="0"/>
              <a:t>.</a:t>
            </a:r>
            <a:endParaRPr lang="en-US" dirty="0"/>
          </a:p>
        </p:txBody>
      </p:sp>
      <p:sp>
        <p:nvSpPr>
          <p:cNvPr id="7" name="TextBox 6"/>
          <p:cNvSpPr txBox="1"/>
          <p:nvPr/>
        </p:nvSpPr>
        <p:spPr>
          <a:xfrm>
            <a:off x="1219200" y="3657600"/>
            <a:ext cx="3365345" cy="369332"/>
          </a:xfrm>
          <a:prstGeom prst="rect">
            <a:avLst/>
          </a:prstGeom>
          <a:noFill/>
        </p:spPr>
        <p:txBody>
          <a:bodyPr wrap="none" rtlCol="0">
            <a:spAutoFit/>
          </a:bodyPr>
          <a:lstStyle/>
          <a:p>
            <a:r>
              <a:rPr lang="en-US" dirty="0"/>
              <a:t>As n</a:t>
            </a:r>
            <a:r>
              <a:rPr lang="en-US" baseline="30000" dirty="0"/>
              <a:t>3</a:t>
            </a:r>
            <a:r>
              <a:rPr lang="en-US" dirty="0"/>
              <a:t> is worse than n</a:t>
            </a:r>
            <a:r>
              <a:rPr lang="en-US" baseline="30000" dirty="0"/>
              <a:t>2</a:t>
            </a:r>
            <a:r>
              <a:rPr lang="en-US" dirty="0"/>
              <a:t>, this is true.</a:t>
            </a:r>
          </a:p>
        </p:txBody>
      </p:sp>
      <p:sp>
        <p:nvSpPr>
          <p:cNvPr id="8" name="TextBox 7"/>
          <p:cNvSpPr txBox="1"/>
          <p:nvPr/>
        </p:nvSpPr>
        <p:spPr>
          <a:xfrm>
            <a:off x="1219200" y="4343400"/>
            <a:ext cx="3670236" cy="369332"/>
          </a:xfrm>
          <a:prstGeom prst="rect">
            <a:avLst/>
          </a:prstGeom>
          <a:noFill/>
        </p:spPr>
        <p:txBody>
          <a:bodyPr wrap="none" rtlCol="0">
            <a:spAutoFit/>
          </a:bodyPr>
          <a:lstStyle/>
          <a:p>
            <a:r>
              <a:rPr lang="en-US" dirty="0"/>
              <a:t>As 1 is not worse than n, this is false</a:t>
            </a:r>
            <a:r>
              <a:rPr lang="en-US" dirty="0" smtClean="0"/>
              <a:t>.</a:t>
            </a:r>
            <a:endParaRPr lang="en-US" dirty="0"/>
          </a:p>
        </p:txBody>
      </p:sp>
      <p:sp>
        <p:nvSpPr>
          <p:cNvPr id="9" name="TextBox 8"/>
          <p:cNvSpPr txBox="1"/>
          <p:nvPr/>
        </p:nvSpPr>
        <p:spPr>
          <a:xfrm>
            <a:off x="1219200" y="5029200"/>
            <a:ext cx="4802020" cy="369332"/>
          </a:xfrm>
          <a:prstGeom prst="rect">
            <a:avLst/>
          </a:prstGeom>
          <a:noFill/>
        </p:spPr>
        <p:txBody>
          <a:bodyPr wrap="none" rtlCol="0">
            <a:spAutoFit/>
          </a:bodyPr>
          <a:lstStyle/>
          <a:p>
            <a:r>
              <a:rPr lang="en-US" dirty="0"/>
              <a:t>This is true as the two complexities are the same.</a:t>
            </a:r>
          </a:p>
        </p:txBody>
      </p:sp>
    </p:spTree>
    <p:extLst>
      <p:ext uri="{BB962C8B-B14F-4D97-AF65-F5344CB8AC3E}">
        <p14:creationId xmlns:p14="http://schemas.microsoft.com/office/powerpoint/2010/main" val="23173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vs. Space Complexity</a:t>
            </a:r>
            <a:endParaRPr lang="en-US" dirty="0"/>
          </a:p>
        </p:txBody>
      </p:sp>
      <p:sp>
        <p:nvSpPr>
          <p:cNvPr id="3" name="Content Placeholder 2"/>
          <p:cNvSpPr>
            <a:spLocks noGrp="1"/>
          </p:cNvSpPr>
          <p:nvPr>
            <p:ph idx="1"/>
          </p:nvPr>
        </p:nvSpPr>
        <p:spPr>
          <a:xfrm>
            <a:off x="457200" y="1600200"/>
            <a:ext cx="8229600" cy="4953000"/>
          </a:xfrm>
          <a:noFill/>
        </p:spPr>
        <p:txBody>
          <a:bodyPr>
            <a:normAutofit fontScale="92500" lnSpcReduction="20000"/>
          </a:bodyPr>
          <a:lstStyle/>
          <a:p>
            <a:r>
              <a:rPr lang="en-US" dirty="0" smtClean="0"/>
              <a:t>The space complexity of an algorithm is the maximum amount of space (i.e. memory) that is needed (relative to the input size) at any point during its execution.</a:t>
            </a:r>
          </a:p>
          <a:p>
            <a:pPr lvl="1"/>
            <a:r>
              <a:rPr lang="en-US" dirty="0" smtClean="0"/>
              <a:t>This does not include the space used for the input</a:t>
            </a:r>
          </a:p>
          <a:p>
            <a:r>
              <a:rPr lang="en-US" dirty="0" smtClean="0"/>
              <a:t>Time and space can be traded off via parallelism</a:t>
            </a:r>
          </a:p>
          <a:p>
            <a:pPr lvl="1"/>
            <a:r>
              <a:rPr lang="en-US" dirty="0" smtClean="0"/>
              <a:t>Sequential algorithms vs parallel algorithms</a:t>
            </a:r>
            <a:endParaRPr lang="en-US" dirty="0"/>
          </a:p>
          <a:p>
            <a:pPr lvl="2"/>
            <a:r>
              <a:rPr lang="en-US" dirty="0" smtClean="0"/>
              <a:t>A</a:t>
            </a:r>
            <a:r>
              <a:rPr lang="en-US" b="1" dirty="0" smtClean="0"/>
              <a:t> sequential </a:t>
            </a:r>
            <a:r>
              <a:rPr lang="en-US" b="1" dirty="0"/>
              <a:t>algorithm</a:t>
            </a:r>
            <a:r>
              <a:rPr lang="en-US" dirty="0"/>
              <a:t> </a:t>
            </a:r>
            <a:r>
              <a:rPr lang="en-US" dirty="0" smtClean="0"/>
              <a:t>(or</a:t>
            </a:r>
            <a:r>
              <a:rPr lang="en-US" dirty="0"/>
              <a:t> </a:t>
            </a:r>
            <a:r>
              <a:rPr lang="en-US" b="1" dirty="0"/>
              <a:t>serial </a:t>
            </a:r>
            <a:r>
              <a:rPr lang="en-US" b="1" dirty="0" smtClean="0"/>
              <a:t>algorithm</a:t>
            </a:r>
            <a:r>
              <a:rPr lang="en-US" dirty="0" smtClean="0"/>
              <a:t>)</a:t>
            </a:r>
            <a:r>
              <a:rPr lang="en-US" dirty="0"/>
              <a:t> is an algorithm that is executed sequentially – once through, from start to finish, without other processing executing – as opposed to </a:t>
            </a:r>
            <a:r>
              <a:rPr lang="en-US" dirty="0">
                <a:hlinkClick r:id="rId2" tooltip="Concurrent computing"/>
              </a:rPr>
              <a:t>concurrently</a:t>
            </a:r>
            <a:r>
              <a:rPr lang="en-US" dirty="0"/>
              <a:t> or in </a:t>
            </a:r>
            <a:r>
              <a:rPr lang="en-US" dirty="0" smtClean="0">
                <a:hlinkClick r:id="rId3" tooltip="Parallel computing"/>
              </a:rPr>
              <a:t>parallel</a:t>
            </a:r>
            <a:endParaRPr lang="en-US" dirty="0" smtClean="0"/>
          </a:p>
          <a:p>
            <a:pPr lvl="2"/>
            <a:r>
              <a:rPr lang="en-US" dirty="0" smtClean="0"/>
              <a:t>What are some examples of problems that have possible parallel algorithms to solve them?  Some which do not? </a:t>
            </a:r>
            <a:endParaRPr lang="en-US" dirty="0"/>
          </a:p>
        </p:txBody>
      </p:sp>
    </p:spTree>
    <p:extLst>
      <p:ext uri="{BB962C8B-B14F-4D97-AF65-F5344CB8AC3E}">
        <p14:creationId xmlns:p14="http://schemas.microsoft.com/office/powerpoint/2010/main" val="794877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a:xfrm>
            <a:off x="457200" y="1600201"/>
            <a:ext cx="8229600" cy="1143000"/>
          </a:xfrm>
        </p:spPr>
        <p:txBody>
          <a:bodyPr/>
          <a:lstStyle/>
          <a:p>
            <a:pPr marL="0" indent="0">
              <a:buNone/>
            </a:pPr>
            <a:r>
              <a:rPr lang="en-US" dirty="0" smtClean="0"/>
              <a:t>A recursive function is simply a function which calls itself</a:t>
            </a:r>
            <a:endParaRPr lang="en-US" dirty="0"/>
          </a:p>
        </p:txBody>
      </p:sp>
      <p:sp>
        <p:nvSpPr>
          <p:cNvPr id="4" name="TextBox 3"/>
          <p:cNvSpPr txBox="1"/>
          <p:nvPr/>
        </p:nvSpPr>
        <p:spPr>
          <a:xfrm>
            <a:off x="381000" y="2884098"/>
            <a:ext cx="6303136" cy="2862322"/>
          </a:xfrm>
          <a:prstGeom prst="rect">
            <a:avLst/>
          </a:prstGeom>
          <a:noFill/>
        </p:spPr>
        <p:txBody>
          <a:bodyPr wrap="none" rtlCol="0">
            <a:spAutoFit/>
          </a:bodyPr>
          <a:lstStyle/>
          <a:p>
            <a:r>
              <a:rPr lang="en-US" dirty="0" err="1" smtClean="0"/>
              <a:t>boolean</a:t>
            </a:r>
            <a:r>
              <a:rPr lang="en-US" dirty="0" smtClean="0"/>
              <a:t> </a:t>
            </a:r>
            <a:r>
              <a:rPr lang="en-US" dirty="0" err="1" smtClean="0"/>
              <a:t>RecursiveSearch</a:t>
            </a:r>
            <a:r>
              <a:rPr lang="en-US" dirty="0" smtClean="0"/>
              <a:t>(</a:t>
            </a:r>
            <a:r>
              <a:rPr lang="en-US" dirty="0" err="1" smtClean="0"/>
              <a:t>int</a:t>
            </a:r>
            <a:r>
              <a:rPr lang="en-US" dirty="0" smtClean="0"/>
              <a:t> target, </a:t>
            </a:r>
            <a:r>
              <a:rPr lang="en-US" dirty="0" err="1" smtClean="0"/>
              <a:t>int</a:t>
            </a:r>
            <a:r>
              <a:rPr lang="en-US" dirty="0" smtClean="0"/>
              <a:t>[] array, </a:t>
            </a:r>
            <a:r>
              <a:rPr lang="en-US" dirty="0" err="1" smtClean="0"/>
              <a:t>int</a:t>
            </a:r>
            <a:r>
              <a:rPr lang="en-US" dirty="0" smtClean="0"/>
              <a:t> start)</a:t>
            </a:r>
          </a:p>
          <a:p>
            <a:r>
              <a:rPr lang="en-US" dirty="0" smtClean="0"/>
              <a:t>{</a:t>
            </a:r>
          </a:p>
          <a:p>
            <a:r>
              <a:rPr lang="en-US" dirty="0" smtClean="0"/>
              <a:t>	if (start &gt;= </a:t>
            </a:r>
            <a:r>
              <a:rPr lang="en-US" dirty="0" err="1" smtClean="0"/>
              <a:t>array.length</a:t>
            </a:r>
            <a:r>
              <a:rPr lang="en-US" dirty="0" smtClean="0"/>
              <a:t>) {</a:t>
            </a:r>
          </a:p>
          <a:p>
            <a:r>
              <a:rPr lang="en-US" dirty="0"/>
              <a:t>	</a:t>
            </a:r>
            <a:r>
              <a:rPr lang="en-US" dirty="0" smtClean="0"/>
              <a:t>	return false;</a:t>
            </a:r>
          </a:p>
          <a:p>
            <a:r>
              <a:rPr lang="en-US" dirty="0"/>
              <a:t>	</a:t>
            </a:r>
            <a:r>
              <a:rPr lang="en-US" dirty="0" smtClean="0"/>
              <a:t>} else if (array[start] == target) {</a:t>
            </a:r>
          </a:p>
          <a:p>
            <a:r>
              <a:rPr lang="en-US" dirty="0" smtClean="0"/>
              <a:t>		return true;</a:t>
            </a:r>
            <a:endParaRPr lang="en-US" dirty="0"/>
          </a:p>
          <a:p>
            <a:r>
              <a:rPr lang="en-US" dirty="0" smtClean="0"/>
              <a:t>	} else {</a:t>
            </a:r>
          </a:p>
          <a:p>
            <a:r>
              <a:rPr lang="en-US" dirty="0" smtClean="0"/>
              <a:t>		return </a:t>
            </a:r>
            <a:r>
              <a:rPr lang="en-US" dirty="0" err="1" smtClean="0"/>
              <a:t>RecursiveSearch</a:t>
            </a:r>
            <a:r>
              <a:rPr lang="en-US" dirty="0" smtClean="0"/>
              <a:t>(target, array, start+1);</a:t>
            </a:r>
            <a:endParaRPr lang="en-US" dirty="0"/>
          </a:p>
          <a:p>
            <a:r>
              <a:rPr lang="en-US" dirty="0" smtClean="0"/>
              <a:t>	}</a:t>
            </a:r>
            <a:endParaRPr lang="en-US" dirty="0"/>
          </a:p>
          <a:p>
            <a:r>
              <a:rPr lang="en-US" dirty="0" smtClean="0"/>
              <a:t>}</a:t>
            </a:r>
          </a:p>
        </p:txBody>
      </p:sp>
    </p:spTree>
    <p:extLst>
      <p:ext uri="{BB962C8B-B14F-4D97-AF65-F5344CB8AC3E}">
        <p14:creationId xmlns:p14="http://schemas.microsoft.com/office/powerpoint/2010/main" val="3292857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Let’s design a recursive function together…</a:t>
            </a:r>
            <a:endParaRPr lang="en-US" sz="3000" dirty="0"/>
          </a:p>
          <a:p>
            <a:pPr marL="0" indent="0">
              <a:buNone/>
            </a:pPr>
            <a:r>
              <a:rPr lang="en-US" sz="3000" dirty="0" smtClean="0"/>
              <a:t>Let’s write a recursive function that sums the elements of an array.</a:t>
            </a:r>
          </a:p>
        </p:txBody>
      </p:sp>
    </p:spTree>
    <p:extLst>
      <p:ext uri="{BB962C8B-B14F-4D97-AF65-F5344CB8AC3E}">
        <p14:creationId xmlns:p14="http://schemas.microsoft.com/office/powerpoint/2010/main" val="1774218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a:xfrm>
            <a:off x="457200" y="1828800"/>
            <a:ext cx="8229600" cy="3276600"/>
          </a:xfrm>
        </p:spPr>
        <p:txBody>
          <a:bodyPr>
            <a:normAutofit/>
          </a:bodyPr>
          <a:lstStyle/>
          <a:p>
            <a:pPr marL="0" indent="0">
              <a:buNone/>
            </a:pPr>
            <a:r>
              <a:rPr lang="en-US" sz="2000" dirty="0" err="1" smtClean="0"/>
              <a:t>int</a:t>
            </a:r>
            <a:r>
              <a:rPr lang="en-US" sz="2000" dirty="0" smtClean="0"/>
              <a:t> </a:t>
            </a:r>
            <a:r>
              <a:rPr lang="en-US" sz="2000" dirty="0" err="1" smtClean="0"/>
              <a:t>RecursiveSum</a:t>
            </a:r>
            <a:r>
              <a:rPr lang="en-US" sz="2000" dirty="0" smtClean="0"/>
              <a:t>(</a:t>
            </a:r>
            <a:r>
              <a:rPr lang="en-US" sz="2000" dirty="0" err="1" smtClean="0"/>
              <a:t>int</a:t>
            </a:r>
            <a:r>
              <a:rPr lang="en-US" sz="2000" dirty="0" smtClean="0"/>
              <a:t>[] array, </a:t>
            </a:r>
            <a:r>
              <a:rPr lang="en-US" sz="2000" dirty="0" err="1" smtClean="0"/>
              <a:t>int</a:t>
            </a:r>
            <a:r>
              <a:rPr lang="en-US" sz="2000" dirty="0" smtClean="0"/>
              <a:t> start)</a:t>
            </a:r>
          </a:p>
          <a:p>
            <a:pPr marL="0" indent="0">
              <a:buNone/>
            </a:pPr>
            <a:r>
              <a:rPr lang="en-US" sz="2000" dirty="0" smtClean="0"/>
              <a:t>{</a:t>
            </a:r>
          </a:p>
          <a:p>
            <a:pPr marL="0" indent="0">
              <a:buNone/>
            </a:pPr>
            <a:r>
              <a:rPr lang="en-US" sz="2000" dirty="0" smtClean="0"/>
              <a:t>	if (start &gt;= </a:t>
            </a:r>
            <a:r>
              <a:rPr lang="en-US" sz="2000" dirty="0" err="1" smtClean="0"/>
              <a:t>array.length</a:t>
            </a:r>
            <a:r>
              <a:rPr lang="en-US" sz="2000" dirty="0" smtClean="0"/>
              <a:t>) {</a:t>
            </a:r>
          </a:p>
          <a:p>
            <a:pPr marL="0" indent="0">
              <a:buNone/>
            </a:pPr>
            <a:r>
              <a:rPr lang="en-US" sz="2000" dirty="0" smtClean="0"/>
              <a:t>		return 0;</a:t>
            </a:r>
            <a:endParaRPr lang="en-US" sz="2000" dirty="0"/>
          </a:p>
          <a:p>
            <a:pPr marL="0" indent="0">
              <a:buNone/>
            </a:pPr>
            <a:r>
              <a:rPr lang="en-US" sz="2000" dirty="0" smtClean="0"/>
              <a:t>	} else {</a:t>
            </a:r>
          </a:p>
          <a:p>
            <a:pPr marL="0" indent="0">
              <a:buNone/>
            </a:pPr>
            <a:r>
              <a:rPr lang="en-US" sz="2000" dirty="0" smtClean="0"/>
              <a:t>		return array[start] + </a:t>
            </a:r>
            <a:r>
              <a:rPr lang="en-US" sz="2000" dirty="0" err="1" smtClean="0"/>
              <a:t>RecursiveSum</a:t>
            </a:r>
            <a:r>
              <a:rPr lang="en-US" sz="2000" dirty="0" smtClean="0"/>
              <a:t>(array, start+1);</a:t>
            </a:r>
            <a:endParaRPr lang="en-US" sz="2000" dirty="0"/>
          </a:p>
          <a:p>
            <a:pPr marL="0" indent="0">
              <a:buNone/>
            </a:pPr>
            <a:r>
              <a:rPr lang="en-US" sz="2000" dirty="0" smtClean="0"/>
              <a:t>	}</a:t>
            </a:r>
            <a:endParaRPr lang="en-US" sz="2000" dirty="0"/>
          </a:p>
          <a:p>
            <a:pPr marL="0" indent="0">
              <a:buNone/>
            </a:pPr>
            <a:r>
              <a:rPr lang="en-US" sz="2000" dirty="0" smtClean="0"/>
              <a:t>}</a:t>
            </a:r>
            <a:endParaRPr lang="en-US" sz="2000" dirty="0"/>
          </a:p>
        </p:txBody>
      </p:sp>
    </p:spTree>
    <p:extLst>
      <p:ext uri="{BB962C8B-B14F-4D97-AF65-F5344CB8AC3E}">
        <p14:creationId xmlns:p14="http://schemas.microsoft.com/office/powerpoint/2010/main" val="2503438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Let’s design a recursive function together…</a:t>
            </a:r>
            <a:endParaRPr lang="en-US" dirty="0"/>
          </a:p>
          <a:p>
            <a:pPr marL="0" indent="0">
              <a:buNone/>
            </a:pPr>
            <a:r>
              <a:rPr lang="en-US" dirty="0" smtClean="0"/>
              <a:t>Let’s write a recursive function that sums the elements of an array.</a:t>
            </a:r>
          </a:p>
          <a:p>
            <a:pPr marL="0" indent="0">
              <a:buNone/>
            </a:pPr>
            <a:r>
              <a:rPr lang="en-US" dirty="0" smtClean="0"/>
              <a:t>What were some of the important things to remember?  (1) Check the </a:t>
            </a:r>
            <a:r>
              <a:rPr lang="en-US" b="1" dirty="0" smtClean="0"/>
              <a:t>base case</a:t>
            </a:r>
            <a:r>
              <a:rPr lang="en-US" dirty="0" smtClean="0"/>
              <a:t>, and (2) update arguments</a:t>
            </a:r>
          </a:p>
          <a:p>
            <a:pPr marL="0" indent="0">
              <a:buNone/>
            </a:pPr>
            <a:endParaRPr lang="en-US" dirty="0"/>
          </a:p>
          <a:p>
            <a:pPr marL="0" indent="0">
              <a:buNone/>
            </a:pPr>
            <a:r>
              <a:rPr lang="en-US" dirty="0" smtClean="0"/>
              <a:t>Now, you write a recursive function on your own…</a:t>
            </a:r>
            <a:endParaRPr lang="en-US" dirty="0"/>
          </a:p>
          <a:p>
            <a:pPr marL="0" indent="0">
              <a:buNone/>
            </a:pPr>
            <a:r>
              <a:rPr lang="en-US" dirty="0" smtClean="0"/>
              <a:t>Write a recursive function which takes an integer n as input and returns n! (n factorial)</a:t>
            </a:r>
            <a:endParaRPr lang="en-US" dirty="0"/>
          </a:p>
        </p:txBody>
      </p:sp>
    </p:spTree>
    <p:extLst>
      <p:ext uri="{BB962C8B-B14F-4D97-AF65-F5344CB8AC3E}">
        <p14:creationId xmlns:p14="http://schemas.microsoft.com/office/powerpoint/2010/main" val="3857507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a:xfrm>
            <a:off x="457200" y="1828800"/>
            <a:ext cx="8229600" cy="3276600"/>
          </a:xfrm>
        </p:spPr>
        <p:txBody>
          <a:bodyPr>
            <a:normAutofit/>
          </a:bodyPr>
          <a:lstStyle/>
          <a:p>
            <a:pPr marL="0" indent="0">
              <a:buNone/>
            </a:pPr>
            <a:r>
              <a:rPr lang="en-US" sz="2000" dirty="0" err="1" smtClean="0"/>
              <a:t>int</a:t>
            </a:r>
            <a:r>
              <a:rPr lang="en-US" sz="2000" dirty="0" smtClean="0"/>
              <a:t> factorial(</a:t>
            </a:r>
            <a:r>
              <a:rPr lang="en-US" sz="2000" dirty="0" err="1" smtClean="0"/>
              <a:t>int</a:t>
            </a:r>
            <a:r>
              <a:rPr lang="en-US" sz="2000" dirty="0" smtClean="0"/>
              <a:t> n)</a:t>
            </a:r>
          </a:p>
          <a:p>
            <a:pPr marL="0" indent="0">
              <a:buNone/>
            </a:pPr>
            <a:r>
              <a:rPr lang="en-US" sz="2000" dirty="0" smtClean="0"/>
              <a:t>{</a:t>
            </a:r>
          </a:p>
          <a:p>
            <a:pPr marL="0" indent="0">
              <a:buNone/>
            </a:pPr>
            <a:r>
              <a:rPr lang="en-US" sz="2000" dirty="0" smtClean="0"/>
              <a:t>	if (n == 1) {</a:t>
            </a:r>
          </a:p>
          <a:p>
            <a:pPr marL="0" indent="0">
              <a:buNone/>
            </a:pPr>
            <a:r>
              <a:rPr lang="en-US" sz="2000" dirty="0" smtClean="0"/>
              <a:t>		return 1;</a:t>
            </a:r>
            <a:endParaRPr lang="en-US" sz="2000" dirty="0"/>
          </a:p>
          <a:p>
            <a:pPr marL="0" indent="0">
              <a:buNone/>
            </a:pPr>
            <a:r>
              <a:rPr lang="en-US" sz="2000" dirty="0" smtClean="0"/>
              <a:t>	} else {</a:t>
            </a:r>
          </a:p>
          <a:p>
            <a:pPr marL="0" indent="0">
              <a:buNone/>
            </a:pPr>
            <a:r>
              <a:rPr lang="en-US" sz="2000" dirty="0" smtClean="0"/>
              <a:t>		return n * factorial(n-1);</a:t>
            </a:r>
            <a:endParaRPr lang="en-US" sz="2000" dirty="0"/>
          </a:p>
          <a:p>
            <a:pPr marL="0" indent="0">
              <a:buNone/>
            </a:pPr>
            <a:r>
              <a:rPr lang="en-US" sz="2000" dirty="0" smtClean="0"/>
              <a:t>	}</a:t>
            </a:r>
            <a:endParaRPr lang="en-US" sz="2000" dirty="0"/>
          </a:p>
          <a:p>
            <a:pPr marL="0" indent="0">
              <a:buNone/>
            </a:pPr>
            <a:r>
              <a:rPr lang="en-US" sz="2000" dirty="0" smtClean="0"/>
              <a:t>}</a:t>
            </a:r>
            <a:endParaRPr lang="en-US" sz="2000" dirty="0"/>
          </a:p>
        </p:txBody>
      </p:sp>
    </p:spTree>
    <p:extLst>
      <p:ext uri="{BB962C8B-B14F-4D97-AF65-F5344CB8AC3E}">
        <p14:creationId xmlns:p14="http://schemas.microsoft.com/office/powerpoint/2010/main" val="3335973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endParaRPr lang="en-US" dirty="0"/>
          </a:p>
        </p:txBody>
      </p:sp>
      <p:sp>
        <p:nvSpPr>
          <p:cNvPr id="3" name="Content Placeholder 2"/>
          <p:cNvSpPr>
            <a:spLocks noGrp="1"/>
          </p:cNvSpPr>
          <p:nvPr>
            <p:ph idx="1"/>
          </p:nvPr>
        </p:nvSpPr>
        <p:spPr/>
        <p:txBody>
          <a:bodyPr/>
          <a:lstStyle/>
          <a:p>
            <a:r>
              <a:rPr lang="en-US" dirty="0" smtClean="0"/>
              <a:t>An extremely important problem that must be solved for many large data sets is that of searching for specific values in the data</a:t>
            </a:r>
          </a:p>
          <a:p>
            <a:pPr lvl="1"/>
            <a:r>
              <a:rPr lang="en-US" dirty="0" smtClean="0"/>
              <a:t>Sometimes we want to know if a piece of data exists in a collection (</a:t>
            </a:r>
            <a:r>
              <a:rPr lang="en-US" dirty="0" err="1" smtClean="0"/>
              <a:t>boolean</a:t>
            </a:r>
            <a:r>
              <a:rPr lang="en-US" dirty="0" smtClean="0"/>
              <a:t> search)</a:t>
            </a:r>
          </a:p>
          <a:p>
            <a:pPr lvl="1"/>
            <a:r>
              <a:rPr lang="en-US" dirty="0" smtClean="0"/>
              <a:t>Sometimes we want to look up associated data given a search key (indexed search)</a:t>
            </a:r>
            <a:endParaRPr lang="en-US" dirty="0"/>
          </a:p>
        </p:txBody>
      </p:sp>
    </p:spTree>
    <p:extLst>
      <p:ext uri="{BB962C8B-B14F-4D97-AF65-F5344CB8AC3E}">
        <p14:creationId xmlns:p14="http://schemas.microsoft.com/office/powerpoint/2010/main" val="19975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A67DCC0-0D6E-4D39-AE67-40576493009A}" type="slidenum">
              <a:rPr lang="en-US" altLang="en-US"/>
              <a:pPr/>
              <a:t>5</a:t>
            </a:fld>
            <a:endParaRPr lang="en-US" altLang="en-US"/>
          </a:p>
        </p:txBody>
      </p:sp>
      <p:sp>
        <p:nvSpPr>
          <p:cNvPr id="11266" name="Rectangle 2"/>
          <p:cNvSpPr>
            <a:spLocks noGrp="1" noChangeArrowheads="1"/>
          </p:cNvSpPr>
          <p:nvPr>
            <p:ph type="title"/>
          </p:nvPr>
        </p:nvSpPr>
        <p:spPr/>
        <p:txBody>
          <a:bodyPr/>
          <a:lstStyle/>
          <a:p>
            <a:r>
              <a:rPr lang="en-AU" altLang="en-US" dirty="0" smtClean="0"/>
              <a:t>Algorithm</a:t>
            </a:r>
            <a:endParaRPr lang="en-AU" altLang="en-US" dirty="0"/>
          </a:p>
        </p:txBody>
      </p:sp>
      <p:sp>
        <p:nvSpPr>
          <p:cNvPr id="11267" name="Rectangle 3"/>
          <p:cNvSpPr>
            <a:spLocks noGrp="1" noChangeArrowheads="1"/>
          </p:cNvSpPr>
          <p:nvPr>
            <p:ph type="body" idx="1"/>
          </p:nvPr>
        </p:nvSpPr>
        <p:spPr>
          <a:xfrm>
            <a:off x="685800" y="1524000"/>
            <a:ext cx="7772400" cy="4114800"/>
          </a:xfrm>
        </p:spPr>
        <p:txBody>
          <a:bodyPr/>
          <a:lstStyle/>
          <a:p>
            <a:pPr>
              <a:buFontTx/>
              <a:buNone/>
            </a:pPr>
            <a:r>
              <a:rPr lang="en-AU" altLang="en-US" sz="3600" dirty="0"/>
              <a:t>Muhammad ibn Musa </a:t>
            </a:r>
            <a:r>
              <a:rPr lang="en-US" altLang="en-US" sz="3600" u="sng" dirty="0"/>
              <a:t>A</a:t>
            </a:r>
            <a:r>
              <a:rPr lang="en-AU" altLang="en-US" sz="3600" u="sng" dirty="0"/>
              <a:t>l-Khwarizmi</a:t>
            </a:r>
            <a:endParaRPr lang="en-AU" altLang="en-US" sz="3600" dirty="0"/>
          </a:p>
          <a:p>
            <a:r>
              <a:rPr lang="en-US" altLang="en-US" dirty="0" smtClean="0"/>
              <a:t>C</a:t>
            </a:r>
            <a:r>
              <a:rPr lang="en-AU" altLang="en-US" dirty="0" err="1"/>
              <a:t>irca</a:t>
            </a:r>
            <a:r>
              <a:rPr lang="en-AU" altLang="en-US" dirty="0"/>
              <a:t> 780-850 C.E.  (Common Era)</a:t>
            </a:r>
          </a:p>
        </p:txBody>
      </p:sp>
      <p:grpSp>
        <p:nvGrpSpPr>
          <p:cNvPr id="11268" name="Group 4"/>
          <p:cNvGrpSpPr>
            <a:grpSpLocks/>
          </p:cNvGrpSpPr>
          <p:nvPr/>
        </p:nvGrpSpPr>
        <p:grpSpPr bwMode="auto">
          <a:xfrm>
            <a:off x="892834" y="3429000"/>
            <a:ext cx="6324600" cy="2298700"/>
            <a:chOff x="628" y="2016"/>
            <a:chExt cx="4604" cy="1832"/>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 y="2064"/>
              <a:ext cx="1309" cy="159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 y="2016"/>
              <a:ext cx="1388" cy="1832"/>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Al-Khwarizmi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2016"/>
              <a:ext cx="1236" cy="1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34918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a:t>
            </a:r>
            <a:endParaRPr lang="en-US" dirty="0"/>
          </a:p>
        </p:txBody>
      </p:sp>
      <p:sp>
        <p:nvSpPr>
          <p:cNvPr id="3" name="Content Placeholder 2"/>
          <p:cNvSpPr>
            <a:spLocks noGrp="1"/>
          </p:cNvSpPr>
          <p:nvPr>
            <p:ph idx="1"/>
          </p:nvPr>
        </p:nvSpPr>
        <p:spPr>
          <a:xfrm>
            <a:off x="381000" y="1447800"/>
            <a:ext cx="8229600" cy="838199"/>
          </a:xfrm>
        </p:spPr>
        <p:txBody>
          <a:bodyPr>
            <a:normAutofit fontScale="85000" lnSpcReduction="10000"/>
          </a:bodyPr>
          <a:lstStyle/>
          <a:p>
            <a:pPr marL="0" indent="0">
              <a:buNone/>
            </a:pPr>
            <a:r>
              <a:rPr lang="en-US" dirty="0" smtClean="0"/>
              <a:t>Given a linear data set, i.e. an array, loop through the entire set and compare each element to the search value</a:t>
            </a:r>
            <a:endParaRPr lang="en-US" dirty="0"/>
          </a:p>
        </p:txBody>
      </p:sp>
      <p:sp>
        <p:nvSpPr>
          <p:cNvPr id="4" name="Rectangle 3"/>
          <p:cNvSpPr/>
          <p:nvPr/>
        </p:nvSpPr>
        <p:spPr>
          <a:xfrm>
            <a:off x="609600" y="2362200"/>
            <a:ext cx="4572000" cy="2585323"/>
          </a:xfrm>
          <a:prstGeom prst="rect">
            <a:avLst/>
          </a:prstGeom>
        </p:spPr>
        <p:txBody>
          <a:bodyPr>
            <a:spAutoFit/>
          </a:bodyPr>
          <a:lstStyle/>
          <a:p>
            <a:r>
              <a:rPr lang="en-US" dirty="0" err="1"/>
              <a:t>boolean</a:t>
            </a:r>
            <a:r>
              <a:rPr lang="en-US" dirty="0"/>
              <a:t> </a:t>
            </a:r>
            <a:r>
              <a:rPr lang="en-US" dirty="0" err="1"/>
              <a:t>LinearSearch</a:t>
            </a:r>
            <a:r>
              <a:rPr lang="en-US" dirty="0"/>
              <a:t>(</a:t>
            </a:r>
            <a:r>
              <a:rPr lang="en-US" dirty="0" err="1"/>
              <a:t>int</a:t>
            </a:r>
            <a:r>
              <a:rPr lang="en-US" dirty="0"/>
              <a:t> </a:t>
            </a:r>
            <a:r>
              <a:rPr lang="en-US" dirty="0" err="1"/>
              <a:t>searchVal</a:t>
            </a:r>
            <a:r>
              <a:rPr lang="en-US" dirty="0"/>
              <a:t>, </a:t>
            </a:r>
            <a:r>
              <a:rPr lang="en-US" dirty="0" err="1"/>
              <a:t>int</a:t>
            </a:r>
            <a:r>
              <a:rPr lang="en-US" dirty="0"/>
              <a:t>[] array)</a:t>
            </a:r>
          </a:p>
          <a:p>
            <a:r>
              <a:rPr lang="en-US" dirty="0"/>
              <a:t>{</a:t>
            </a:r>
          </a:p>
          <a:p>
            <a:r>
              <a:rPr lang="en-US" dirty="0"/>
              <a:t>	for (</a:t>
            </a:r>
            <a:r>
              <a:rPr lang="en-US" dirty="0" err="1"/>
              <a:t>int</a:t>
            </a:r>
            <a:r>
              <a:rPr lang="en-US" dirty="0"/>
              <a:t> </a:t>
            </a:r>
            <a:r>
              <a:rPr lang="en-US" dirty="0" err="1"/>
              <a:t>i</a:t>
            </a:r>
            <a:r>
              <a:rPr lang="en-US" dirty="0"/>
              <a:t>=0; </a:t>
            </a:r>
            <a:r>
              <a:rPr lang="en-US" dirty="0" err="1"/>
              <a:t>i</a:t>
            </a:r>
            <a:r>
              <a:rPr lang="en-US" dirty="0"/>
              <a:t>&lt;</a:t>
            </a:r>
            <a:r>
              <a:rPr lang="en-US" dirty="0" err="1"/>
              <a:t>array.length</a:t>
            </a:r>
            <a:r>
              <a:rPr lang="en-US" dirty="0"/>
              <a:t>; </a:t>
            </a:r>
            <a:r>
              <a:rPr lang="en-US" dirty="0" err="1"/>
              <a:t>i</a:t>
            </a:r>
            <a:r>
              <a:rPr lang="en-US" dirty="0"/>
              <a:t>++) {</a:t>
            </a:r>
          </a:p>
          <a:p>
            <a:r>
              <a:rPr lang="en-US" dirty="0"/>
              <a:t>		if (array[</a:t>
            </a:r>
            <a:r>
              <a:rPr lang="en-US" dirty="0" err="1"/>
              <a:t>i</a:t>
            </a:r>
            <a:r>
              <a:rPr lang="en-US" dirty="0"/>
              <a:t>] == </a:t>
            </a:r>
            <a:r>
              <a:rPr lang="en-US" dirty="0" err="1"/>
              <a:t>searchVal</a:t>
            </a:r>
            <a:r>
              <a:rPr lang="en-US" dirty="0"/>
              <a:t>) {</a:t>
            </a:r>
          </a:p>
          <a:p>
            <a:r>
              <a:rPr lang="en-US" dirty="0"/>
              <a:t>			</a:t>
            </a:r>
            <a:r>
              <a:rPr lang="en-US" dirty="0" smtClean="0"/>
              <a:t>return </a:t>
            </a:r>
            <a:r>
              <a:rPr lang="en-US" dirty="0"/>
              <a:t>true;</a:t>
            </a:r>
          </a:p>
          <a:p>
            <a:r>
              <a:rPr lang="en-US" dirty="0"/>
              <a:t>		}</a:t>
            </a:r>
          </a:p>
          <a:p>
            <a:r>
              <a:rPr lang="en-US" dirty="0"/>
              <a:t>	}</a:t>
            </a:r>
          </a:p>
          <a:p>
            <a:r>
              <a:rPr lang="en-US" dirty="0"/>
              <a:t>	return </a:t>
            </a:r>
            <a:r>
              <a:rPr lang="en-US" dirty="0" smtClean="0"/>
              <a:t>false;</a:t>
            </a:r>
            <a:endParaRPr lang="en-US" dirty="0"/>
          </a:p>
          <a:p>
            <a:r>
              <a:rPr lang="en-US" dirty="0"/>
              <a:t>}</a:t>
            </a:r>
          </a:p>
        </p:txBody>
      </p:sp>
      <p:sp>
        <p:nvSpPr>
          <p:cNvPr id="5" name="TextBox 4"/>
          <p:cNvSpPr txBox="1"/>
          <p:nvPr/>
        </p:nvSpPr>
        <p:spPr>
          <a:xfrm>
            <a:off x="609600" y="5029200"/>
            <a:ext cx="6951583" cy="369332"/>
          </a:xfrm>
          <a:prstGeom prst="rect">
            <a:avLst/>
          </a:prstGeom>
          <a:noFill/>
        </p:spPr>
        <p:txBody>
          <a:bodyPr wrap="none" rtlCol="0">
            <a:spAutoFit/>
          </a:bodyPr>
          <a:lstStyle/>
          <a:p>
            <a:r>
              <a:rPr lang="en-US" dirty="0" smtClean="0"/>
              <a:t>(Refresher) What is the worst-case running time for an n-element array?</a:t>
            </a:r>
            <a:endParaRPr lang="en-US" dirty="0"/>
          </a:p>
        </p:txBody>
      </p:sp>
    </p:spTree>
    <p:extLst>
      <p:ext uri="{BB962C8B-B14F-4D97-AF65-F5344CB8AC3E}">
        <p14:creationId xmlns:p14="http://schemas.microsoft.com/office/powerpoint/2010/main" val="664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Can we search more efficiently if the data has been “pre-processed” somehow?</a:t>
            </a:r>
          </a:p>
          <a:p>
            <a:r>
              <a:rPr lang="en-US" dirty="0" smtClean="0"/>
              <a:t>Let’s sort it first!  Assume the array values are sorted from smallest to largest.</a:t>
            </a:r>
          </a:p>
          <a:p>
            <a:pPr lvl="1"/>
            <a:r>
              <a:rPr lang="en-US" b="1" dirty="0" smtClean="0"/>
              <a:t>Much</a:t>
            </a:r>
            <a:r>
              <a:rPr lang="en-US" dirty="0" smtClean="0"/>
              <a:t> more on how to do this later!</a:t>
            </a:r>
          </a:p>
          <a:p>
            <a:r>
              <a:rPr lang="en-US" dirty="0" smtClean="0"/>
              <a:t>Now, how can we search this array more efficiently?</a:t>
            </a:r>
          </a:p>
        </p:txBody>
      </p:sp>
    </p:spTree>
    <p:extLst>
      <p:ext uri="{BB962C8B-B14F-4D97-AF65-F5344CB8AC3E}">
        <p14:creationId xmlns:p14="http://schemas.microsoft.com/office/powerpoint/2010/main" val="19945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pic>
        <p:nvPicPr>
          <p:cNvPr id="8194" name="Picture 2" descr="Binary searching in an 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762500" cy="3305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5294" y="1524000"/>
            <a:ext cx="4325415" cy="646331"/>
          </a:xfrm>
          <a:prstGeom prst="rect">
            <a:avLst/>
          </a:prstGeom>
          <a:noFill/>
        </p:spPr>
        <p:txBody>
          <a:bodyPr wrap="none" rtlCol="0">
            <a:spAutoFit/>
          </a:bodyPr>
          <a:lstStyle/>
          <a:p>
            <a:r>
              <a:rPr lang="en-US" dirty="0" smtClean="0"/>
              <a:t>An example of the recursion performed by a</a:t>
            </a:r>
          </a:p>
          <a:p>
            <a:r>
              <a:rPr lang="en-US" dirty="0"/>
              <a:t>b</a:t>
            </a:r>
            <a:r>
              <a:rPr lang="en-US" dirty="0" smtClean="0"/>
              <a:t>inary search in a sorted 16-element array</a:t>
            </a:r>
            <a:endParaRPr lang="en-US" dirty="0"/>
          </a:p>
        </p:txBody>
      </p:sp>
      <p:sp>
        <p:nvSpPr>
          <p:cNvPr id="6" name="TextBox 5"/>
          <p:cNvSpPr txBox="1"/>
          <p:nvPr/>
        </p:nvSpPr>
        <p:spPr>
          <a:xfrm>
            <a:off x="138608" y="2514600"/>
            <a:ext cx="1769267" cy="3139321"/>
          </a:xfrm>
          <a:prstGeom prst="rect">
            <a:avLst/>
          </a:prstGeom>
          <a:noFill/>
        </p:spPr>
        <p:txBody>
          <a:bodyPr wrap="none" rtlCol="0">
            <a:spAutoFit/>
          </a:bodyPr>
          <a:lstStyle/>
          <a:p>
            <a:r>
              <a:rPr lang="en-US" b="1" dirty="0" smtClean="0"/>
              <a:t>Algorithm:</a:t>
            </a:r>
          </a:p>
          <a:p>
            <a:r>
              <a:rPr lang="en-US" dirty="0" smtClean="0"/>
              <a:t>1. Compare to </a:t>
            </a:r>
          </a:p>
          <a:p>
            <a:r>
              <a:rPr lang="en-US" dirty="0" smtClean="0"/>
              <a:t>middle element</a:t>
            </a:r>
          </a:p>
          <a:p>
            <a:r>
              <a:rPr lang="en-US" dirty="0" smtClean="0"/>
              <a:t>2. If found there,</a:t>
            </a:r>
          </a:p>
          <a:p>
            <a:r>
              <a:rPr lang="en-US" dirty="0" smtClean="0"/>
              <a:t>return location</a:t>
            </a:r>
          </a:p>
          <a:p>
            <a:r>
              <a:rPr lang="en-US" dirty="0" smtClean="0"/>
              <a:t>2. If search value</a:t>
            </a:r>
          </a:p>
          <a:p>
            <a:r>
              <a:rPr lang="en-US" dirty="0" smtClean="0"/>
              <a:t>is greater, search</a:t>
            </a:r>
          </a:p>
          <a:p>
            <a:r>
              <a:rPr lang="en-US" dirty="0" smtClean="0"/>
              <a:t>upper half</a:t>
            </a:r>
          </a:p>
          <a:p>
            <a:r>
              <a:rPr lang="en-US" dirty="0" smtClean="0"/>
              <a:t>3. If search value</a:t>
            </a:r>
          </a:p>
          <a:p>
            <a:r>
              <a:rPr lang="en-US" dirty="0" smtClean="0"/>
              <a:t>is smaller, search</a:t>
            </a:r>
          </a:p>
          <a:p>
            <a:r>
              <a:rPr lang="en-US" dirty="0" smtClean="0"/>
              <a:t>lower half</a:t>
            </a:r>
            <a:endParaRPr lang="en-US" dirty="0"/>
          </a:p>
        </p:txBody>
      </p:sp>
      <p:sp>
        <p:nvSpPr>
          <p:cNvPr id="7" name="TextBox 6"/>
          <p:cNvSpPr txBox="1"/>
          <p:nvPr/>
        </p:nvSpPr>
        <p:spPr>
          <a:xfrm>
            <a:off x="7086600" y="2514600"/>
            <a:ext cx="1981200" cy="1754326"/>
          </a:xfrm>
          <a:prstGeom prst="rect">
            <a:avLst/>
          </a:prstGeom>
          <a:noFill/>
        </p:spPr>
        <p:txBody>
          <a:bodyPr wrap="square" rtlCol="0">
            <a:spAutoFit/>
          </a:bodyPr>
          <a:lstStyle/>
          <a:p>
            <a:r>
              <a:rPr lang="en-US" b="1" dirty="0" smtClean="0"/>
              <a:t>Analysis:</a:t>
            </a:r>
          </a:p>
          <a:p>
            <a:r>
              <a:rPr lang="en-US" dirty="0" smtClean="0"/>
              <a:t>- This process cuts the search space in half each time</a:t>
            </a:r>
          </a:p>
          <a:p>
            <a:r>
              <a:rPr lang="en-US" dirty="0" smtClean="0"/>
              <a:t>- How many times can this happen?</a:t>
            </a:r>
            <a:endParaRPr lang="en-US" dirty="0"/>
          </a:p>
        </p:txBody>
      </p:sp>
    </p:spTree>
    <p:extLst>
      <p:ext uri="{BB962C8B-B14F-4D97-AF65-F5344CB8AC3E}">
        <p14:creationId xmlns:p14="http://schemas.microsoft.com/office/powerpoint/2010/main" val="1636566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a:xfrm>
            <a:off x="228600" y="2057400"/>
            <a:ext cx="8458200" cy="4525963"/>
          </a:xfrm>
        </p:spPr>
        <p:txBody>
          <a:bodyPr>
            <a:normAutofit fontScale="70000" lnSpcReduction="20000"/>
          </a:bodyPr>
          <a:lstStyle/>
          <a:p>
            <a:pPr marL="0" indent="0">
              <a:buNone/>
            </a:pPr>
            <a:r>
              <a:rPr lang="en-US" dirty="0" err="1"/>
              <a:t>def</a:t>
            </a:r>
            <a:r>
              <a:rPr lang="en-US" dirty="0"/>
              <a:t> </a:t>
            </a:r>
            <a:r>
              <a:rPr lang="en-US" dirty="0" err="1"/>
              <a:t>binarySearch</a:t>
            </a:r>
            <a:r>
              <a:rPr lang="en-US" dirty="0"/>
              <a:t>( A, n, value ):</a:t>
            </a:r>
          </a:p>
          <a:p>
            <a:pPr marL="0" indent="0">
              <a:buNone/>
            </a:pPr>
            <a:r>
              <a:rPr lang="en-US" dirty="0" smtClean="0"/>
              <a:t>	if</a:t>
            </a:r>
            <a:r>
              <a:rPr lang="en-US" dirty="0"/>
              <a:t> n = 1:</a:t>
            </a:r>
          </a:p>
          <a:p>
            <a:pPr marL="0" indent="0">
              <a:buNone/>
            </a:pPr>
            <a:r>
              <a:rPr lang="en-US" dirty="0" smtClean="0"/>
              <a:t>		if</a:t>
            </a:r>
            <a:r>
              <a:rPr lang="en-US" dirty="0"/>
              <a:t> A[ 0 ] = value:</a:t>
            </a:r>
          </a:p>
          <a:p>
            <a:pPr marL="0" indent="0">
              <a:buNone/>
            </a:pPr>
            <a:r>
              <a:rPr lang="en-US" dirty="0" smtClean="0"/>
              <a:t>			return</a:t>
            </a:r>
            <a:r>
              <a:rPr lang="en-US" dirty="0"/>
              <a:t> true</a:t>
            </a:r>
          </a:p>
          <a:p>
            <a:pPr marL="0" indent="0">
              <a:buNone/>
            </a:pPr>
            <a:r>
              <a:rPr lang="en-US" dirty="0" smtClean="0"/>
              <a:t>		else</a:t>
            </a:r>
            <a:r>
              <a:rPr lang="en-US" dirty="0"/>
              <a:t>:</a:t>
            </a:r>
          </a:p>
          <a:p>
            <a:pPr marL="0" indent="0">
              <a:buNone/>
            </a:pPr>
            <a:r>
              <a:rPr lang="en-US" dirty="0" smtClean="0"/>
              <a:t>			return</a:t>
            </a:r>
            <a:r>
              <a:rPr lang="en-US" dirty="0"/>
              <a:t> false</a:t>
            </a:r>
          </a:p>
          <a:p>
            <a:pPr marL="0" indent="0">
              <a:buNone/>
            </a:pPr>
            <a:r>
              <a:rPr lang="en-US" dirty="0" smtClean="0"/>
              <a:t>	if</a:t>
            </a:r>
            <a:r>
              <a:rPr lang="en-US" dirty="0"/>
              <a:t> value &lt; A[ n / 2 ]:</a:t>
            </a:r>
          </a:p>
          <a:p>
            <a:pPr marL="0" indent="0">
              <a:buNone/>
            </a:pPr>
            <a:r>
              <a:rPr lang="en-US" dirty="0" smtClean="0"/>
              <a:t>		return</a:t>
            </a:r>
            <a:r>
              <a:rPr lang="en-US" dirty="0"/>
              <a:t> </a:t>
            </a:r>
            <a:r>
              <a:rPr lang="en-US" dirty="0" err="1"/>
              <a:t>binarySearch</a:t>
            </a:r>
            <a:r>
              <a:rPr lang="en-US" dirty="0"/>
              <a:t>( A[ 0...( n / 2 - 1 ) ], n / 2 - 1, value )</a:t>
            </a:r>
          </a:p>
          <a:p>
            <a:pPr marL="0" indent="0">
              <a:buNone/>
            </a:pPr>
            <a:r>
              <a:rPr lang="en-US" dirty="0" smtClean="0"/>
              <a:t>	else</a:t>
            </a:r>
            <a:r>
              <a:rPr lang="en-US" dirty="0"/>
              <a:t> if value &gt; A[ n / 2 ]:</a:t>
            </a:r>
          </a:p>
          <a:p>
            <a:pPr marL="0" indent="0">
              <a:buNone/>
            </a:pPr>
            <a:r>
              <a:rPr lang="en-US" dirty="0" smtClean="0"/>
              <a:t>		return</a:t>
            </a:r>
            <a:r>
              <a:rPr lang="en-US" dirty="0"/>
              <a:t> </a:t>
            </a:r>
            <a:r>
              <a:rPr lang="en-US" dirty="0" err="1"/>
              <a:t>binarySearch</a:t>
            </a:r>
            <a:r>
              <a:rPr lang="en-US" dirty="0"/>
              <a:t>( A[ ( n / 2 + 1 )...n ], n / 2 - 1, value )</a:t>
            </a:r>
          </a:p>
          <a:p>
            <a:pPr marL="0" indent="0">
              <a:buNone/>
            </a:pPr>
            <a:r>
              <a:rPr lang="en-US" dirty="0" smtClean="0"/>
              <a:t>	else</a:t>
            </a:r>
            <a:r>
              <a:rPr lang="en-US" dirty="0"/>
              <a:t>:</a:t>
            </a:r>
          </a:p>
          <a:p>
            <a:pPr marL="0" indent="0">
              <a:buNone/>
            </a:pPr>
            <a:r>
              <a:rPr lang="en-US" dirty="0" smtClean="0"/>
              <a:t>		return</a:t>
            </a:r>
            <a:r>
              <a:rPr lang="en-US" dirty="0"/>
              <a:t> true</a:t>
            </a:r>
          </a:p>
          <a:p>
            <a:pPr marL="0" indent="0">
              <a:buNone/>
            </a:pPr>
            <a:endParaRPr lang="en-US" dirty="0"/>
          </a:p>
        </p:txBody>
      </p:sp>
      <p:sp>
        <p:nvSpPr>
          <p:cNvPr id="4" name="TextBox 3"/>
          <p:cNvSpPr txBox="1"/>
          <p:nvPr/>
        </p:nvSpPr>
        <p:spPr>
          <a:xfrm>
            <a:off x="168684" y="1600200"/>
            <a:ext cx="3260316" cy="369332"/>
          </a:xfrm>
          <a:prstGeom prst="rect">
            <a:avLst/>
          </a:prstGeom>
          <a:noFill/>
        </p:spPr>
        <p:txBody>
          <a:bodyPr wrap="none" rtlCol="0">
            <a:spAutoFit/>
          </a:bodyPr>
          <a:lstStyle/>
          <a:p>
            <a:r>
              <a:rPr lang="en-US" dirty="0" smtClean="0"/>
              <a:t>(Implementation in pseudocode)</a:t>
            </a:r>
            <a:endParaRPr lang="en-US" dirty="0"/>
          </a:p>
        </p:txBody>
      </p:sp>
    </p:spTree>
    <p:extLst>
      <p:ext uri="{BB962C8B-B14F-4D97-AF65-F5344CB8AC3E}">
        <p14:creationId xmlns:p14="http://schemas.microsoft.com/office/powerpoint/2010/main" val="126105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the tradeoff</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Clearly, binary search is much faster, but relies on pre-sorted data</a:t>
            </a:r>
          </a:p>
          <a:p>
            <a:r>
              <a:rPr lang="en-US" dirty="0" smtClean="0"/>
              <a:t>What if data is initially unsorted?</a:t>
            </a:r>
          </a:p>
          <a:p>
            <a:pPr lvl="1"/>
            <a:r>
              <a:rPr lang="en-US" dirty="0" smtClean="0"/>
              <a:t>Sorting can be done in O(n*log(n)) time (which we will investigate shortly)</a:t>
            </a:r>
          </a:p>
          <a:p>
            <a:r>
              <a:rPr lang="en-US" dirty="0" smtClean="0"/>
              <a:t>Therefore, the full cost of sorting then searching is O(n*log(n))*O(log(n)) = O(n*log</a:t>
            </a:r>
            <a:r>
              <a:rPr lang="en-US" baseline="30000" dirty="0" smtClean="0"/>
              <a:t>2</a:t>
            </a:r>
            <a:r>
              <a:rPr lang="en-US" dirty="0" smtClean="0"/>
              <a:t>(n))</a:t>
            </a:r>
          </a:p>
          <a:p>
            <a:r>
              <a:rPr lang="en-US" dirty="0" smtClean="0"/>
              <a:t>How/when can this be more efficient than linear search, which requires O(n)?</a:t>
            </a:r>
          </a:p>
          <a:p>
            <a:pPr lvl="1"/>
            <a:r>
              <a:rPr lang="en-US" dirty="0" smtClean="0"/>
              <a:t>When we can do multiple searches after sorting!</a:t>
            </a:r>
          </a:p>
          <a:p>
            <a:pPr lvl="2"/>
            <a:r>
              <a:rPr lang="en-US" dirty="0" smtClean="0"/>
              <a:t>How many searches before binary search wins?</a:t>
            </a:r>
            <a:endParaRPr lang="en-US" dirty="0"/>
          </a:p>
        </p:txBody>
      </p:sp>
    </p:spTree>
    <p:extLst>
      <p:ext uri="{BB962C8B-B14F-4D97-AF65-F5344CB8AC3E}">
        <p14:creationId xmlns:p14="http://schemas.microsoft.com/office/powerpoint/2010/main" val="29941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a:xfrm>
            <a:off x="457200" y="1600201"/>
            <a:ext cx="8229600" cy="2438400"/>
          </a:xfrm>
        </p:spPr>
        <p:txBody>
          <a:bodyPr/>
          <a:lstStyle/>
          <a:p>
            <a:r>
              <a:rPr lang="en-US" dirty="0" smtClean="0"/>
              <a:t>Sorted data is very useful!</a:t>
            </a:r>
          </a:p>
          <a:p>
            <a:r>
              <a:rPr lang="en-US" dirty="0" smtClean="0"/>
              <a:t>There are many well-known algorithms for sorting</a:t>
            </a:r>
          </a:p>
          <a:p>
            <a:pPr lvl="1"/>
            <a:r>
              <a:rPr lang="en-US" dirty="0" smtClean="0"/>
              <a:t>There are a variety of tradeoffs among them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3488202"/>
              </p:ext>
            </p:extLst>
          </p:nvPr>
        </p:nvGraphicFramePr>
        <p:xfrm>
          <a:off x="381000" y="3962400"/>
          <a:ext cx="8229600" cy="245364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0">
                <a:tc>
                  <a:txBody>
                    <a:bodyPr/>
                    <a:lstStyle/>
                    <a:p>
                      <a:r>
                        <a:rPr lang="en-US" b="1" dirty="0"/>
                        <a:t>Name</a:t>
                      </a:r>
                      <a:endParaRPr lang="en-US" dirty="0"/>
                    </a:p>
                  </a:txBody>
                  <a:tcPr marL="38100" marR="38100" marT="38100" marB="38100" anchor="ctr">
                    <a:lnL>
                      <a:noFill/>
                    </a:lnL>
                    <a:lnR>
                      <a:noFill/>
                    </a:lnR>
                    <a:lnT>
                      <a:noFill/>
                    </a:lnT>
                    <a:lnB>
                      <a:noFill/>
                    </a:lnB>
                    <a:solidFill>
                      <a:srgbClr val="FFFFFF"/>
                    </a:solidFill>
                  </a:tcPr>
                </a:tc>
                <a:tc>
                  <a:txBody>
                    <a:bodyPr/>
                    <a:lstStyle/>
                    <a:p>
                      <a:pPr algn="l"/>
                      <a:r>
                        <a:rPr lang="en-US" b="1"/>
                        <a:t>Average</a:t>
                      </a:r>
                      <a:endParaRPr lang="en-US"/>
                    </a:p>
                  </a:txBody>
                  <a:tcPr marL="38100" marR="38100" marT="38100" marB="38100" anchor="ctr">
                    <a:lnL>
                      <a:noFill/>
                    </a:lnL>
                    <a:lnR>
                      <a:noFill/>
                    </a:lnR>
                    <a:lnT>
                      <a:noFill/>
                    </a:lnT>
                    <a:lnB>
                      <a:noFill/>
                    </a:lnB>
                    <a:solidFill>
                      <a:srgbClr val="FFFFFF"/>
                    </a:solidFill>
                  </a:tcPr>
                </a:tc>
                <a:tc>
                  <a:txBody>
                    <a:bodyPr/>
                    <a:lstStyle/>
                    <a:p>
                      <a:pPr algn="l"/>
                      <a:r>
                        <a:rPr lang="en-US" b="1"/>
                        <a:t>Worst</a:t>
                      </a:r>
                      <a:endParaRPr lang="en-US"/>
                    </a:p>
                  </a:txBody>
                  <a:tcPr marL="38100" marR="38100" marT="38100" marB="38100" anchor="ctr">
                    <a:lnL>
                      <a:noFill/>
                    </a:lnL>
                    <a:lnR>
                      <a:noFill/>
                    </a:lnR>
                    <a:lnT>
                      <a:noFill/>
                    </a:lnT>
                    <a:lnB>
                      <a:noFill/>
                    </a:lnB>
                    <a:solidFill>
                      <a:srgbClr val="FFFFFF"/>
                    </a:solidFill>
                  </a:tcPr>
                </a:tc>
                <a:tc>
                  <a:txBody>
                    <a:bodyPr/>
                    <a:lstStyle/>
                    <a:p>
                      <a:pPr algn="l"/>
                      <a:r>
                        <a:rPr lang="en-US" b="1" dirty="0"/>
                        <a:t>Memory</a:t>
                      </a:r>
                      <a:endParaRPr lang="en-US" dirty="0"/>
                    </a:p>
                  </a:txBody>
                  <a:tcPr marL="38100" marR="38100" marT="38100" marB="38100" anchor="ctr">
                    <a:lnL>
                      <a:noFill/>
                    </a:lnL>
                    <a:lnR>
                      <a:noFill/>
                    </a:lnR>
                    <a:lnT>
                      <a:noFill/>
                    </a:lnT>
                    <a:lnB>
                      <a:noFill/>
                    </a:lnB>
                    <a:solidFill>
                      <a:srgbClr val="FFFFFF"/>
                    </a:solidFill>
                  </a:tcPr>
                </a:tc>
                <a:tc>
                  <a:txBody>
                    <a:bodyPr/>
                    <a:lstStyle/>
                    <a:p>
                      <a:pPr algn="l"/>
                      <a:r>
                        <a:rPr lang="en-US" b="1"/>
                        <a:t>Stable</a:t>
                      </a:r>
                      <a:endParaRPr lang="en-US"/>
                    </a:p>
                  </a:txBody>
                  <a:tcPr marL="38100" marR="38100" marT="38100" marB="38100" anchor="ctr">
                    <a:lnL>
                      <a:noFill/>
                    </a:lnL>
                    <a:lnR>
                      <a:noFill/>
                    </a:lnR>
                    <a:lnT>
                      <a:noFill/>
                    </a:lnT>
                    <a:lnB>
                      <a:noFill/>
                    </a:lnB>
                    <a:solidFill>
                      <a:srgbClr val="FFFFFF"/>
                    </a:solidFill>
                  </a:tcPr>
                </a:tc>
                <a:tc>
                  <a:txBody>
                    <a:bodyPr/>
                    <a:lstStyle/>
                    <a:p>
                      <a:pPr algn="l"/>
                      <a:r>
                        <a:rPr lang="en-US" b="1"/>
                        <a:t>Method</a:t>
                      </a:r>
                      <a:endParaRPr lang="en-US"/>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0"/>
                  </a:ext>
                </a:extLst>
              </a:tr>
              <a:tr h="0">
                <a:tc>
                  <a:txBody>
                    <a:bodyPr/>
                    <a:lstStyle/>
                    <a:p>
                      <a:r>
                        <a:rPr lang="en-US"/>
                        <a:t>Bubble 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(1)</a:t>
                      </a:r>
                    </a:p>
                  </a:txBody>
                  <a:tcPr marL="38100" marR="38100" marT="38100" marB="38100" anchor="ctr">
                    <a:lnL>
                      <a:noFill/>
                    </a:lnL>
                    <a:lnR>
                      <a:noFill/>
                    </a:lnR>
                    <a:lnT>
                      <a:noFill/>
                    </a:lnT>
                    <a:lnB>
                      <a:noFill/>
                    </a:lnB>
                    <a:solidFill>
                      <a:srgbClr val="FFFFFF"/>
                    </a:solidFill>
                  </a:tcPr>
                </a:tc>
                <a:tc>
                  <a:txBody>
                    <a:bodyPr/>
                    <a:lstStyle/>
                    <a:p>
                      <a:pPr algn="l"/>
                      <a:r>
                        <a:rPr lang="en-US"/>
                        <a:t>Yes</a:t>
                      </a:r>
                    </a:p>
                  </a:txBody>
                  <a:tcPr marL="38100" marR="38100" marT="38100" marB="38100" anchor="ctr">
                    <a:lnL>
                      <a:noFill/>
                    </a:lnL>
                    <a:lnR>
                      <a:noFill/>
                    </a:lnR>
                    <a:lnT>
                      <a:noFill/>
                    </a:lnT>
                    <a:lnB>
                      <a:noFill/>
                    </a:lnB>
                    <a:solidFill>
                      <a:srgbClr val="FFFFFF"/>
                    </a:solidFill>
                  </a:tcPr>
                </a:tc>
                <a:tc>
                  <a:txBody>
                    <a:bodyPr/>
                    <a:lstStyle/>
                    <a:p>
                      <a:pPr algn="l"/>
                      <a:r>
                        <a:rPr lang="en-US"/>
                        <a:t>Exchanging</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r>
                        <a:rPr lang="en-US"/>
                        <a:t>Selection 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(1)</a:t>
                      </a:r>
                    </a:p>
                  </a:txBody>
                  <a:tcPr marL="38100" marR="38100" marT="38100" marB="38100" anchor="ctr">
                    <a:lnL>
                      <a:noFill/>
                    </a:lnL>
                    <a:lnR>
                      <a:noFill/>
                    </a:lnR>
                    <a:lnT>
                      <a:noFill/>
                    </a:lnT>
                    <a:lnB>
                      <a:noFill/>
                    </a:lnB>
                    <a:solidFill>
                      <a:srgbClr val="FFFFFF"/>
                    </a:solidFill>
                  </a:tcPr>
                </a:tc>
                <a:tc>
                  <a:txBody>
                    <a:bodyPr/>
                    <a:lstStyle/>
                    <a:p>
                      <a:pPr algn="l"/>
                      <a:r>
                        <a:rPr lang="en-US"/>
                        <a:t>No</a:t>
                      </a:r>
                    </a:p>
                  </a:txBody>
                  <a:tcPr marL="38100" marR="38100" marT="38100" marB="38100" anchor="ctr">
                    <a:lnL>
                      <a:noFill/>
                    </a:lnL>
                    <a:lnR>
                      <a:noFill/>
                    </a:lnR>
                    <a:lnT>
                      <a:noFill/>
                    </a:lnT>
                    <a:lnB>
                      <a:noFill/>
                    </a:lnB>
                    <a:solidFill>
                      <a:srgbClr val="FFFFFF"/>
                    </a:solidFill>
                  </a:tcPr>
                </a:tc>
                <a:tc>
                  <a:txBody>
                    <a:bodyPr/>
                    <a:lstStyle/>
                    <a:p>
                      <a:pPr algn="l"/>
                      <a:r>
                        <a:rPr lang="en-US"/>
                        <a:t>Selection</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r>
                        <a:rPr lang="en-US"/>
                        <a:t>Insertion 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(1)</a:t>
                      </a:r>
                    </a:p>
                  </a:txBody>
                  <a:tcPr marL="38100" marR="38100" marT="38100" marB="38100" anchor="ctr">
                    <a:lnL>
                      <a:noFill/>
                    </a:lnL>
                    <a:lnR>
                      <a:noFill/>
                    </a:lnR>
                    <a:lnT>
                      <a:noFill/>
                    </a:lnT>
                    <a:lnB>
                      <a:noFill/>
                    </a:lnB>
                    <a:solidFill>
                      <a:srgbClr val="FFFFFF"/>
                    </a:solidFill>
                  </a:tcPr>
                </a:tc>
                <a:tc>
                  <a:txBody>
                    <a:bodyPr/>
                    <a:lstStyle/>
                    <a:p>
                      <a:pPr algn="l"/>
                      <a:r>
                        <a:rPr lang="en-US"/>
                        <a:t>Yes</a:t>
                      </a:r>
                    </a:p>
                  </a:txBody>
                  <a:tcPr marL="38100" marR="38100" marT="38100" marB="38100" anchor="ctr">
                    <a:lnL>
                      <a:noFill/>
                    </a:lnL>
                    <a:lnR>
                      <a:noFill/>
                    </a:lnR>
                    <a:lnT>
                      <a:noFill/>
                    </a:lnT>
                    <a:lnB>
                      <a:noFill/>
                    </a:lnB>
                    <a:solidFill>
                      <a:srgbClr val="FFFFFF"/>
                    </a:solidFill>
                  </a:tcPr>
                </a:tc>
                <a:tc>
                  <a:txBody>
                    <a:bodyPr/>
                    <a:lstStyle/>
                    <a:p>
                      <a:pPr algn="l"/>
                      <a:r>
                        <a:rPr lang="en-US"/>
                        <a:t>Insertion</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r>
                        <a:rPr lang="en-US"/>
                        <a:t>Merge 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 log </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 log </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a:t>Yes</a:t>
                      </a:r>
                    </a:p>
                  </a:txBody>
                  <a:tcPr marL="38100" marR="38100" marT="38100" marB="38100" anchor="ctr">
                    <a:lnL>
                      <a:noFill/>
                    </a:lnL>
                    <a:lnR>
                      <a:noFill/>
                    </a:lnR>
                    <a:lnT>
                      <a:noFill/>
                    </a:lnT>
                    <a:lnB>
                      <a:noFill/>
                    </a:lnB>
                    <a:solidFill>
                      <a:srgbClr val="FFFFFF"/>
                    </a:solidFill>
                  </a:tcPr>
                </a:tc>
                <a:tc>
                  <a:txBody>
                    <a:bodyPr/>
                    <a:lstStyle/>
                    <a:p>
                      <a:pPr algn="l"/>
                      <a:r>
                        <a:rPr lang="en-US"/>
                        <a:t>Merging</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4"/>
                  </a:ext>
                </a:extLst>
              </a:tr>
              <a:tr h="0">
                <a:tc>
                  <a:txBody>
                    <a:bodyPr/>
                    <a:lstStyle/>
                    <a:p>
                      <a:r>
                        <a:rPr lang="en-US"/>
                        <a:t>Quicksort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 log </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baseline="30000"/>
                        <a:t>2</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(1)</a:t>
                      </a:r>
                    </a:p>
                  </a:txBody>
                  <a:tcPr marL="38100" marR="38100" marT="38100" marB="38100" anchor="ctr">
                    <a:lnL>
                      <a:noFill/>
                    </a:lnL>
                    <a:lnR>
                      <a:noFill/>
                    </a:lnR>
                    <a:lnT>
                      <a:noFill/>
                    </a:lnT>
                    <a:lnB>
                      <a:noFill/>
                    </a:lnB>
                    <a:solidFill>
                      <a:srgbClr val="FFFFFF"/>
                    </a:solidFill>
                  </a:tcPr>
                </a:tc>
                <a:tc>
                  <a:txBody>
                    <a:bodyPr/>
                    <a:lstStyle/>
                    <a:p>
                      <a:pPr algn="l"/>
                      <a:r>
                        <a:rPr lang="en-US"/>
                        <a:t>No</a:t>
                      </a:r>
                    </a:p>
                  </a:txBody>
                  <a:tcPr marL="38100" marR="38100" marT="38100" marB="38100" anchor="ctr">
                    <a:lnL>
                      <a:noFill/>
                    </a:lnL>
                    <a:lnR>
                      <a:noFill/>
                    </a:lnR>
                    <a:lnT>
                      <a:noFill/>
                    </a:lnT>
                    <a:lnB>
                      <a:noFill/>
                    </a:lnB>
                    <a:solidFill>
                      <a:srgbClr val="FFFFFF"/>
                    </a:solidFill>
                  </a:tcPr>
                </a:tc>
                <a:tc>
                  <a:txBody>
                    <a:bodyPr/>
                    <a:lstStyle/>
                    <a:p>
                      <a:pPr algn="l"/>
                      <a:r>
                        <a:rPr lang="en-US"/>
                        <a:t>Partitioning</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5"/>
                  </a:ext>
                </a:extLst>
              </a:tr>
              <a:tr h="0">
                <a:tc>
                  <a:txBody>
                    <a:bodyPr/>
                    <a:lstStyle/>
                    <a:p>
                      <a:r>
                        <a:rPr lang="en-US"/>
                        <a:t>Heapsort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 log </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a:t>
                      </a:r>
                      <a:r>
                        <a:rPr lang="en-US" i="1"/>
                        <a:t>n</a:t>
                      </a:r>
                      <a:r>
                        <a:rPr lang="en-US"/>
                        <a:t> log </a:t>
                      </a:r>
                      <a:r>
                        <a:rPr lang="en-US" i="1"/>
                        <a:t>n</a:t>
                      </a:r>
                      <a:r>
                        <a:rPr lang="en-US"/>
                        <a:t>)</a:t>
                      </a:r>
                    </a:p>
                  </a:txBody>
                  <a:tcPr marL="38100" marR="38100" marT="38100" marB="38100" anchor="ctr">
                    <a:lnL>
                      <a:noFill/>
                    </a:lnL>
                    <a:lnR>
                      <a:noFill/>
                    </a:lnR>
                    <a:lnT>
                      <a:noFill/>
                    </a:lnT>
                    <a:lnB>
                      <a:noFill/>
                    </a:lnB>
                    <a:solidFill>
                      <a:srgbClr val="FFFFFF"/>
                    </a:solidFill>
                  </a:tcPr>
                </a:tc>
                <a:tc>
                  <a:txBody>
                    <a:bodyPr/>
                    <a:lstStyle/>
                    <a:p>
                      <a:pPr algn="l"/>
                      <a:r>
                        <a:rPr lang="en-US" i="1"/>
                        <a:t>O</a:t>
                      </a:r>
                      <a:r>
                        <a:rPr lang="en-US"/>
                        <a:t>(1)</a:t>
                      </a:r>
                    </a:p>
                  </a:txBody>
                  <a:tcPr marL="38100" marR="38100" marT="38100" marB="38100" anchor="ctr">
                    <a:lnL>
                      <a:noFill/>
                    </a:lnL>
                    <a:lnR>
                      <a:noFill/>
                    </a:lnR>
                    <a:lnT>
                      <a:noFill/>
                    </a:lnT>
                    <a:lnB>
                      <a:noFill/>
                    </a:lnB>
                    <a:solidFill>
                      <a:srgbClr val="FFFFFF"/>
                    </a:solidFill>
                  </a:tcPr>
                </a:tc>
                <a:tc>
                  <a:txBody>
                    <a:bodyPr/>
                    <a:lstStyle/>
                    <a:p>
                      <a:pPr algn="l"/>
                      <a:r>
                        <a:rPr lang="en-US"/>
                        <a:t>No</a:t>
                      </a:r>
                    </a:p>
                  </a:txBody>
                  <a:tcPr marL="38100" marR="38100" marT="38100" marB="38100" anchor="ctr">
                    <a:lnL>
                      <a:noFill/>
                    </a:lnL>
                    <a:lnR>
                      <a:noFill/>
                    </a:lnR>
                    <a:lnT>
                      <a:noFill/>
                    </a:lnT>
                    <a:lnB>
                      <a:noFill/>
                    </a:lnB>
                    <a:solidFill>
                      <a:srgbClr val="FFFFFF"/>
                    </a:solidFill>
                  </a:tcPr>
                </a:tc>
                <a:tc>
                  <a:txBody>
                    <a:bodyPr/>
                    <a:lstStyle/>
                    <a:p>
                      <a:pPr algn="l"/>
                      <a:r>
                        <a:rPr lang="en-US" dirty="0"/>
                        <a:t>Selection</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4955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normAutofit fontScale="92500" lnSpcReduction="10000"/>
          </a:bodyPr>
          <a:lstStyle/>
          <a:p>
            <a:r>
              <a:rPr lang="en-US" dirty="0"/>
              <a:t>Bubble sort is a simple sorting </a:t>
            </a:r>
            <a:r>
              <a:rPr lang="en-US" dirty="0" smtClean="0"/>
              <a:t>algorithm</a:t>
            </a:r>
          </a:p>
          <a:p>
            <a:r>
              <a:rPr lang="en-US" dirty="0" smtClean="0"/>
              <a:t>It </a:t>
            </a:r>
            <a:r>
              <a:rPr lang="en-US" dirty="0"/>
              <a:t>works by repeatedly stepping through the list to be sorted, comparing each pair of adjacent items and swapping them if they are in the wrong </a:t>
            </a:r>
            <a:r>
              <a:rPr lang="en-US" dirty="0" smtClean="0"/>
              <a:t>order</a:t>
            </a:r>
          </a:p>
          <a:p>
            <a:r>
              <a:rPr lang="en-US" dirty="0" smtClean="0"/>
              <a:t>The </a:t>
            </a:r>
            <a:r>
              <a:rPr lang="en-US" dirty="0"/>
              <a:t>pass through the list is repeated until no swaps are needed, which indicates that the list is </a:t>
            </a:r>
            <a:r>
              <a:rPr lang="en-US" dirty="0" smtClean="0"/>
              <a:t>sorted</a:t>
            </a:r>
          </a:p>
          <a:p>
            <a:r>
              <a:rPr lang="en-US" dirty="0" smtClean="0"/>
              <a:t>Because </a:t>
            </a:r>
            <a:r>
              <a:rPr lang="en-US" dirty="0"/>
              <a:t>it only uses comparisons to operate on elements, it is a </a:t>
            </a:r>
            <a:r>
              <a:rPr lang="en-US" dirty="0" smtClean="0"/>
              <a:t>“comparison sort”</a:t>
            </a:r>
            <a:endParaRPr lang="en-US" dirty="0"/>
          </a:p>
        </p:txBody>
      </p:sp>
    </p:spTree>
    <p:extLst>
      <p:ext uri="{BB962C8B-B14F-4D97-AF65-F5344CB8AC3E}">
        <p14:creationId xmlns:p14="http://schemas.microsoft.com/office/powerpoint/2010/main" val="3970076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b="1" dirty="0"/>
              <a:t>procedure</a:t>
            </a:r>
            <a:r>
              <a:rPr lang="en-US" dirty="0"/>
              <a:t> </a:t>
            </a:r>
            <a:r>
              <a:rPr lang="en-US" dirty="0" err="1"/>
              <a:t>bubbleSort</a:t>
            </a:r>
            <a:r>
              <a:rPr lang="en-US" dirty="0"/>
              <a:t>( A : list of sortable items ) </a:t>
            </a:r>
            <a:r>
              <a:rPr lang="en-US" b="1" dirty="0"/>
              <a:t>defined as</a:t>
            </a:r>
            <a:r>
              <a:rPr lang="en-US" dirty="0"/>
              <a:t>:</a:t>
            </a:r>
            <a:br>
              <a:rPr lang="en-US" dirty="0"/>
            </a:br>
            <a:r>
              <a:rPr lang="en-US" dirty="0"/>
              <a:t>  n := length( A )</a:t>
            </a:r>
            <a:br>
              <a:rPr lang="en-US" dirty="0"/>
            </a:br>
            <a:r>
              <a:rPr lang="en-US" b="1" dirty="0"/>
              <a:t>  do</a:t>
            </a:r>
            <a:r>
              <a:rPr lang="en-US" dirty="0"/>
              <a:t/>
            </a:r>
            <a:br>
              <a:rPr lang="en-US" dirty="0"/>
            </a:br>
            <a:r>
              <a:rPr lang="en-US" dirty="0"/>
              <a:t>    swapped := false</a:t>
            </a:r>
            <a:br>
              <a:rPr lang="en-US" dirty="0"/>
            </a:br>
            <a:r>
              <a:rPr lang="en-US" b="1" dirty="0"/>
              <a:t>    for each</a:t>
            </a:r>
            <a:r>
              <a:rPr lang="en-US" dirty="0"/>
              <a:t> </a:t>
            </a:r>
            <a:r>
              <a:rPr lang="en-US" dirty="0" err="1"/>
              <a:t>i</a:t>
            </a:r>
            <a:r>
              <a:rPr lang="en-US" dirty="0"/>
              <a:t> </a:t>
            </a:r>
            <a:r>
              <a:rPr lang="en-US" b="1" dirty="0"/>
              <a:t>in</a:t>
            </a:r>
            <a:r>
              <a:rPr lang="en-US" dirty="0"/>
              <a:t> </a:t>
            </a:r>
            <a:r>
              <a:rPr lang="en-US" dirty="0" smtClean="0"/>
              <a:t>(0</a:t>
            </a:r>
            <a:r>
              <a:rPr lang="en-US" dirty="0"/>
              <a:t> </a:t>
            </a:r>
            <a:r>
              <a:rPr lang="en-US" b="1" dirty="0"/>
              <a:t>to</a:t>
            </a:r>
            <a:r>
              <a:rPr lang="en-US" dirty="0"/>
              <a:t> n </a:t>
            </a:r>
            <a:r>
              <a:rPr lang="en-US" dirty="0" smtClean="0"/>
              <a:t>– 1)</a:t>
            </a:r>
            <a:r>
              <a:rPr lang="en-US" dirty="0"/>
              <a:t> </a:t>
            </a:r>
            <a:r>
              <a:rPr lang="en-US" b="1" dirty="0"/>
              <a:t>inclusive do</a:t>
            </a:r>
            <a:r>
              <a:rPr lang="en-US" dirty="0"/>
              <a:t>:</a:t>
            </a:r>
            <a:br>
              <a:rPr lang="en-US" dirty="0"/>
            </a:br>
            <a:r>
              <a:rPr lang="en-US" b="1" dirty="0"/>
              <a:t>      if</a:t>
            </a:r>
            <a:r>
              <a:rPr lang="en-US" dirty="0"/>
              <a:t> A[ </a:t>
            </a:r>
            <a:r>
              <a:rPr lang="en-US" dirty="0" err="1"/>
              <a:t>i</a:t>
            </a:r>
            <a:r>
              <a:rPr lang="en-US" dirty="0"/>
              <a:t> ] &gt; A[ </a:t>
            </a:r>
            <a:r>
              <a:rPr lang="en-US" dirty="0" err="1"/>
              <a:t>i</a:t>
            </a:r>
            <a:r>
              <a:rPr lang="en-US" dirty="0"/>
              <a:t> + 1 ] </a:t>
            </a:r>
            <a:r>
              <a:rPr lang="en-US" b="1" dirty="0"/>
              <a:t>then</a:t>
            </a:r>
            <a:r>
              <a:rPr lang="en-US" dirty="0"/>
              <a:t/>
            </a:r>
            <a:br>
              <a:rPr lang="en-US" dirty="0"/>
            </a:br>
            <a:r>
              <a:rPr lang="en-US" dirty="0"/>
              <a:t>        swap( A[ </a:t>
            </a:r>
            <a:r>
              <a:rPr lang="en-US" dirty="0" err="1"/>
              <a:t>i</a:t>
            </a:r>
            <a:r>
              <a:rPr lang="en-US" dirty="0"/>
              <a:t> ], A[ </a:t>
            </a:r>
            <a:r>
              <a:rPr lang="en-US" dirty="0" err="1"/>
              <a:t>i</a:t>
            </a:r>
            <a:r>
              <a:rPr lang="en-US" dirty="0"/>
              <a:t> + 1 ] )</a:t>
            </a:r>
            <a:br>
              <a:rPr lang="en-US" dirty="0"/>
            </a:br>
            <a:r>
              <a:rPr lang="en-US" dirty="0"/>
              <a:t>        swapped := true</a:t>
            </a:r>
            <a:br>
              <a:rPr lang="en-US" dirty="0"/>
            </a:br>
            <a:r>
              <a:rPr lang="en-US" b="1" dirty="0"/>
              <a:t>      end if</a:t>
            </a:r>
            <a:r>
              <a:rPr lang="en-US" dirty="0"/>
              <a:t/>
            </a:r>
            <a:br>
              <a:rPr lang="en-US" dirty="0"/>
            </a:br>
            <a:r>
              <a:rPr lang="en-US" b="1" dirty="0"/>
              <a:t>    end for</a:t>
            </a:r>
            <a:r>
              <a:rPr lang="en-US" dirty="0"/>
              <a:t/>
            </a:r>
            <a:br>
              <a:rPr lang="en-US" dirty="0"/>
            </a:br>
            <a:r>
              <a:rPr lang="en-US" dirty="0"/>
              <a:t>    n := n - 1</a:t>
            </a:r>
            <a:br>
              <a:rPr lang="en-US" dirty="0"/>
            </a:br>
            <a:r>
              <a:rPr lang="en-US" b="1" dirty="0"/>
              <a:t>  while</a:t>
            </a:r>
            <a:r>
              <a:rPr lang="en-US" dirty="0"/>
              <a:t> swapped</a:t>
            </a:r>
            <a:br>
              <a:rPr lang="en-US" dirty="0"/>
            </a:br>
            <a:r>
              <a:rPr lang="en-US" b="1" dirty="0"/>
              <a:t>end procedure</a:t>
            </a:r>
            <a:endParaRPr lang="en-US" dirty="0"/>
          </a:p>
        </p:txBody>
      </p:sp>
    </p:spTree>
    <p:extLst>
      <p:ext uri="{BB962C8B-B14F-4D97-AF65-F5344CB8AC3E}">
        <p14:creationId xmlns:p14="http://schemas.microsoft.com/office/powerpoint/2010/main" val="11086972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idx="4294967295"/>
          </p:nvPr>
        </p:nvSpPr>
        <p:spPr>
          <a:xfrm>
            <a:off x="0" y="274638"/>
            <a:ext cx="8229600" cy="1143000"/>
          </a:xfrm>
        </p:spPr>
        <p:txBody>
          <a:bodyPr/>
          <a:lstStyle/>
          <a:p>
            <a:pPr eaLnBrk="1" hangingPunct="1"/>
            <a:r>
              <a:rPr lang="en-US" altLang="en-US" smtClean="0"/>
              <a:t>Bubble Sort Example</a:t>
            </a:r>
          </a:p>
        </p:txBody>
      </p:sp>
      <p:graphicFrame>
        <p:nvGraphicFramePr>
          <p:cNvPr id="7217" name="Group 49"/>
          <p:cNvGraphicFramePr>
            <a:graphicFrameLocks noGrp="1"/>
          </p:cNvGraphicFramePr>
          <p:nvPr>
            <p:ph sz="half" idx="4294967295"/>
          </p:nvPr>
        </p:nvGraphicFramePr>
        <p:xfrm>
          <a:off x="152400" y="15240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233" name="Group 65"/>
          <p:cNvGraphicFramePr>
            <a:graphicFrameLocks noGrp="1"/>
          </p:cNvGraphicFramePr>
          <p:nvPr>
            <p:ph sz="quarter" idx="4294967295"/>
          </p:nvPr>
        </p:nvGraphicFramePr>
        <p:xfrm>
          <a:off x="152400" y="27432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248" name="Group 80"/>
          <p:cNvGraphicFramePr>
            <a:graphicFrameLocks noGrp="1"/>
          </p:cNvGraphicFramePr>
          <p:nvPr>
            <p:ph sz="quarter" idx="4294967295"/>
          </p:nvPr>
        </p:nvGraphicFramePr>
        <p:xfrm>
          <a:off x="152400" y="3886200"/>
          <a:ext cx="4114800" cy="609600"/>
        </p:xfrm>
        <a:graphic>
          <a:graphicData uri="http://schemas.openxmlformats.org/drawingml/2006/table">
            <a:tbl>
              <a:tblPr/>
              <a:tblGrid>
                <a:gridCol w="823913">
                  <a:extLst>
                    <a:ext uri="{9D8B030D-6E8A-4147-A177-3AD203B41FA5}">
                      <a16:colId xmlns:a16="http://schemas.microsoft.com/office/drawing/2014/main" val="20000"/>
                    </a:ext>
                  </a:extLst>
                </a:gridCol>
                <a:gridCol w="822325">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2325">
                  <a:extLst>
                    <a:ext uri="{9D8B030D-6E8A-4147-A177-3AD203B41FA5}">
                      <a16:colId xmlns:a16="http://schemas.microsoft.com/office/drawing/2014/main" val="20003"/>
                    </a:ext>
                  </a:extLst>
                </a:gridCol>
                <a:gridCol w="823912">
                  <a:extLst>
                    <a:ext uri="{9D8B030D-6E8A-4147-A177-3AD203B41FA5}">
                      <a16:colId xmlns:a16="http://schemas.microsoft.com/office/drawing/2014/main" val="20004"/>
                    </a:ext>
                  </a:extLst>
                </a:gridCol>
              </a:tblGrid>
              <a:tr h="6096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278" name="Group 110"/>
          <p:cNvGraphicFramePr>
            <a:graphicFrameLocks noGrp="1"/>
          </p:cNvGraphicFramePr>
          <p:nvPr>
            <p:ph idx="4294967295"/>
          </p:nvPr>
        </p:nvGraphicFramePr>
        <p:xfrm>
          <a:off x="152400" y="4876800"/>
          <a:ext cx="4114800" cy="609600"/>
        </p:xfrm>
        <a:graphic>
          <a:graphicData uri="http://schemas.openxmlformats.org/drawingml/2006/table">
            <a:tbl>
              <a:tblPr/>
              <a:tblGrid>
                <a:gridCol w="823913">
                  <a:extLst>
                    <a:ext uri="{9D8B030D-6E8A-4147-A177-3AD203B41FA5}">
                      <a16:colId xmlns:a16="http://schemas.microsoft.com/office/drawing/2014/main" val="20000"/>
                    </a:ext>
                  </a:extLst>
                </a:gridCol>
                <a:gridCol w="822325">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2325">
                  <a:extLst>
                    <a:ext uri="{9D8B030D-6E8A-4147-A177-3AD203B41FA5}">
                      <a16:colId xmlns:a16="http://schemas.microsoft.com/office/drawing/2014/main" val="20003"/>
                    </a:ext>
                  </a:extLst>
                </a:gridCol>
                <a:gridCol w="823912">
                  <a:extLst>
                    <a:ext uri="{9D8B030D-6E8A-4147-A177-3AD203B41FA5}">
                      <a16:colId xmlns:a16="http://schemas.microsoft.com/office/drawing/2014/main" val="20004"/>
                    </a:ext>
                  </a:extLst>
                </a:gridCol>
              </a:tblGrid>
              <a:tr h="6096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279" name="Group 111"/>
          <p:cNvGraphicFramePr>
            <a:graphicFrameLocks noGrp="1"/>
          </p:cNvGraphicFramePr>
          <p:nvPr>
            <p:ph idx="4294967295"/>
          </p:nvPr>
        </p:nvGraphicFramePr>
        <p:xfrm>
          <a:off x="152400" y="5913438"/>
          <a:ext cx="4114800" cy="563563"/>
        </p:xfrm>
        <a:graphic>
          <a:graphicData uri="http://schemas.openxmlformats.org/drawingml/2006/table">
            <a:tbl>
              <a:tblPr/>
              <a:tblGrid>
                <a:gridCol w="823913">
                  <a:extLst>
                    <a:ext uri="{9D8B030D-6E8A-4147-A177-3AD203B41FA5}">
                      <a16:colId xmlns:a16="http://schemas.microsoft.com/office/drawing/2014/main" val="20000"/>
                    </a:ext>
                  </a:extLst>
                </a:gridCol>
                <a:gridCol w="822325">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2325">
                  <a:extLst>
                    <a:ext uri="{9D8B030D-6E8A-4147-A177-3AD203B41FA5}">
                      <a16:colId xmlns:a16="http://schemas.microsoft.com/office/drawing/2014/main" val="20003"/>
                    </a:ext>
                  </a:extLst>
                </a:gridCol>
                <a:gridCol w="823912">
                  <a:extLst>
                    <a:ext uri="{9D8B030D-6E8A-4147-A177-3AD203B41FA5}">
                      <a16:colId xmlns:a16="http://schemas.microsoft.com/office/drawing/2014/main" val="20004"/>
                    </a:ext>
                  </a:extLst>
                </a:gridCol>
              </a:tblGrid>
              <a:tr h="56356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309" name="Group 141"/>
          <p:cNvGraphicFramePr>
            <a:graphicFrameLocks noGrp="1"/>
          </p:cNvGraphicFramePr>
          <p:nvPr>
            <p:ph idx="4294967295"/>
          </p:nvPr>
        </p:nvGraphicFramePr>
        <p:xfrm>
          <a:off x="4800600" y="1600200"/>
          <a:ext cx="4191000" cy="533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326" name="Group 158"/>
          <p:cNvGraphicFramePr>
            <a:graphicFrameLocks noGrp="1"/>
          </p:cNvGraphicFramePr>
          <p:nvPr/>
        </p:nvGraphicFramePr>
        <p:xfrm>
          <a:off x="4800600" y="2819400"/>
          <a:ext cx="4191000" cy="533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340" name="Group 172"/>
          <p:cNvGraphicFramePr>
            <a:graphicFrameLocks noGrp="1"/>
          </p:cNvGraphicFramePr>
          <p:nvPr/>
        </p:nvGraphicFramePr>
        <p:xfrm>
          <a:off x="4800600" y="3886200"/>
          <a:ext cx="4191000" cy="533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354" name="Group 186"/>
          <p:cNvGraphicFramePr>
            <a:graphicFrameLocks noGrp="1"/>
          </p:cNvGraphicFramePr>
          <p:nvPr/>
        </p:nvGraphicFramePr>
        <p:xfrm>
          <a:off x="4800600" y="4876800"/>
          <a:ext cx="4191000" cy="533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79212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3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b="1" dirty="0"/>
              <a:t>procedure</a:t>
            </a:r>
            <a:r>
              <a:rPr lang="en-US" dirty="0"/>
              <a:t> </a:t>
            </a:r>
            <a:r>
              <a:rPr lang="en-US" dirty="0" err="1"/>
              <a:t>bubbleSort</a:t>
            </a:r>
            <a:r>
              <a:rPr lang="en-US" dirty="0"/>
              <a:t>( A : list of sortable items ) </a:t>
            </a:r>
            <a:r>
              <a:rPr lang="en-US" b="1" dirty="0"/>
              <a:t>defined as</a:t>
            </a:r>
            <a:r>
              <a:rPr lang="en-US" dirty="0"/>
              <a:t>:</a:t>
            </a:r>
            <a:br>
              <a:rPr lang="en-US" dirty="0"/>
            </a:br>
            <a:r>
              <a:rPr lang="en-US" dirty="0"/>
              <a:t>  n := length( A )</a:t>
            </a:r>
            <a:br>
              <a:rPr lang="en-US" dirty="0"/>
            </a:br>
            <a:r>
              <a:rPr lang="en-US" b="1" dirty="0"/>
              <a:t>  do</a:t>
            </a:r>
            <a:r>
              <a:rPr lang="en-US" dirty="0"/>
              <a:t/>
            </a:r>
            <a:br>
              <a:rPr lang="en-US" dirty="0"/>
            </a:br>
            <a:r>
              <a:rPr lang="en-US" dirty="0"/>
              <a:t>    swapped := false</a:t>
            </a:r>
            <a:br>
              <a:rPr lang="en-US" dirty="0"/>
            </a:br>
            <a:r>
              <a:rPr lang="en-US" b="1" dirty="0"/>
              <a:t>    for each</a:t>
            </a:r>
            <a:r>
              <a:rPr lang="en-US" dirty="0"/>
              <a:t> </a:t>
            </a:r>
            <a:r>
              <a:rPr lang="en-US" dirty="0" err="1"/>
              <a:t>i</a:t>
            </a:r>
            <a:r>
              <a:rPr lang="en-US" dirty="0"/>
              <a:t> </a:t>
            </a:r>
            <a:r>
              <a:rPr lang="en-US" b="1" dirty="0"/>
              <a:t>in</a:t>
            </a:r>
            <a:r>
              <a:rPr lang="en-US" dirty="0"/>
              <a:t> 0 </a:t>
            </a:r>
            <a:r>
              <a:rPr lang="en-US" b="1" dirty="0"/>
              <a:t>to</a:t>
            </a:r>
            <a:r>
              <a:rPr lang="en-US" dirty="0"/>
              <a:t> n - 1 </a:t>
            </a:r>
            <a:r>
              <a:rPr lang="en-US" b="1" dirty="0"/>
              <a:t>inclusive do</a:t>
            </a:r>
            <a:r>
              <a:rPr lang="en-US" dirty="0"/>
              <a:t>:</a:t>
            </a:r>
            <a:br>
              <a:rPr lang="en-US" dirty="0"/>
            </a:br>
            <a:r>
              <a:rPr lang="en-US" b="1" dirty="0"/>
              <a:t>      if</a:t>
            </a:r>
            <a:r>
              <a:rPr lang="en-US" dirty="0"/>
              <a:t> A[ </a:t>
            </a:r>
            <a:r>
              <a:rPr lang="en-US" dirty="0" err="1"/>
              <a:t>i</a:t>
            </a:r>
            <a:r>
              <a:rPr lang="en-US" dirty="0"/>
              <a:t> ] &gt; A[ </a:t>
            </a:r>
            <a:r>
              <a:rPr lang="en-US" dirty="0" err="1"/>
              <a:t>i</a:t>
            </a:r>
            <a:r>
              <a:rPr lang="en-US" dirty="0"/>
              <a:t> + 1 ] </a:t>
            </a:r>
            <a:r>
              <a:rPr lang="en-US" b="1" dirty="0"/>
              <a:t>then</a:t>
            </a:r>
            <a:r>
              <a:rPr lang="en-US" dirty="0"/>
              <a:t/>
            </a:r>
            <a:br>
              <a:rPr lang="en-US" dirty="0"/>
            </a:br>
            <a:r>
              <a:rPr lang="en-US" dirty="0"/>
              <a:t>        swap( A[ </a:t>
            </a:r>
            <a:r>
              <a:rPr lang="en-US" dirty="0" err="1"/>
              <a:t>i</a:t>
            </a:r>
            <a:r>
              <a:rPr lang="en-US" dirty="0"/>
              <a:t> ], A[ </a:t>
            </a:r>
            <a:r>
              <a:rPr lang="en-US" dirty="0" err="1"/>
              <a:t>i</a:t>
            </a:r>
            <a:r>
              <a:rPr lang="en-US" dirty="0"/>
              <a:t> + 1 ] )</a:t>
            </a:r>
            <a:br>
              <a:rPr lang="en-US" dirty="0"/>
            </a:br>
            <a:r>
              <a:rPr lang="en-US" dirty="0"/>
              <a:t>        swapped := true</a:t>
            </a:r>
            <a:br>
              <a:rPr lang="en-US" dirty="0"/>
            </a:br>
            <a:r>
              <a:rPr lang="en-US" b="1" dirty="0"/>
              <a:t>      end if</a:t>
            </a:r>
            <a:r>
              <a:rPr lang="en-US" dirty="0"/>
              <a:t/>
            </a:r>
            <a:br>
              <a:rPr lang="en-US" dirty="0"/>
            </a:br>
            <a:r>
              <a:rPr lang="en-US" b="1" dirty="0"/>
              <a:t>    end for</a:t>
            </a:r>
            <a:r>
              <a:rPr lang="en-US" dirty="0"/>
              <a:t/>
            </a:r>
            <a:br>
              <a:rPr lang="en-US" dirty="0"/>
            </a:br>
            <a:r>
              <a:rPr lang="en-US" dirty="0"/>
              <a:t>    n := n - 1</a:t>
            </a:r>
            <a:br>
              <a:rPr lang="en-US" dirty="0"/>
            </a:br>
            <a:r>
              <a:rPr lang="en-US" b="1" dirty="0"/>
              <a:t>  while</a:t>
            </a:r>
            <a:r>
              <a:rPr lang="en-US" dirty="0"/>
              <a:t> swapped</a:t>
            </a:r>
            <a:br>
              <a:rPr lang="en-US" dirty="0"/>
            </a:br>
            <a:r>
              <a:rPr lang="en-US" b="1" dirty="0"/>
              <a:t>end procedure</a:t>
            </a:r>
            <a:endParaRPr lang="en-US" dirty="0"/>
          </a:p>
        </p:txBody>
      </p:sp>
      <p:sp>
        <p:nvSpPr>
          <p:cNvPr id="5" name="TextBox 4"/>
          <p:cNvSpPr txBox="1"/>
          <p:nvPr/>
        </p:nvSpPr>
        <p:spPr>
          <a:xfrm>
            <a:off x="2861296" y="4806547"/>
            <a:ext cx="6261138" cy="2031325"/>
          </a:xfrm>
          <a:prstGeom prst="rect">
            <a:avLst/>
          </a:prstGeom>
          <a:noFill/>
        </p:spPr>
        <p:txBody>
          <a:bodyPr wrap="none" rtlCol="0">
            <a:spAutoFit/>
          </a:bodyPr>
          <a:lstStyle/>
          <a:p>
            <a:r>
              <a:rPr lang="en-US" b="1" dirty="0"/>
              <a:t>Performance</a:t>
            </a:r>
            <a:endParaRPr lang="en-US" dirty="0"/>
          </a:p>
          <a:p>
            <a:r>
              <a:rPr lang="en-US" dirty="0"/>
              <a:t>Worst case performance: </a:t>
            </a:r>
            <a:r>
              <a:rPr lang="en-US" i="1" dirty="0"/>
              <a:t>O</a:t>
            </a:r>
            <a:r>
              <a:rPr lang="en-US" dirty="0"/>
              <a:t>(</a:t>
            </a:r>
            <a:r>
              <a:rPr lang="en-US" i="1" dirty="0"/>
              <a:t>n</a:t>
            </a:r>
            <a:r>
              <a:rPr lang="en-US" baseline="30000" dirty="0"/>
              <a:t>2</a:t>
            </a:r>
            <a:r>
              <a:rPr lang="en-US" dirty="0"/>
              <a:t>)</a:t>
            </a:r>
          </a:p>
          <a:p>
            <a:r>
              <a:rPr lang="en-US" dirty="0"/>
              <a:t>Best case performance: </a:t>
            </a:r>
            <a:r>
              <a:rPr lang="en-US" i="1" dirty="0"/>
              <a:t>O</a:t>
            </a:r>
            <a:r>
              <a:rPr lang="en-US" dirty="0"/>
              <a:t>(</a:t>
            </a:r>
            <a:r>
              <a:rPr lang="en-US" i="1" dirty="0"/>
              <a:t>n</a:t>
            </a:r>
            <a:r>
              <a:rPr lang="en-US" dirty="0"/>
              <a:t>)</a:t>
            </a:r>
          </a:p>
          <a:p>
            <a:r>
              <a:rPr lang="en-US" dirty="0"/>
              <a:t>Average case performance: </a:t>
            </a:r>
            <a:r>
              <a:rPr lang="en-US" i="1" dirty="0"/>
              <a:t>O</a:t>
            </a:r>
            <a:r>
              <a:rPr lang="en-US" dirty="0"/>
              <a:t>(</a:t>
            </a:r>
            <a:r>
              <a:rPr lang="en-US" i="1" dirty="0"/>
              <a:t>n</a:t>
            </a:r>
            <a:r>
              <a:rPr lang="en-US" baseline="30000" dirty="0"/>
              <a:t>2</a:t>
            </a:r>
            <a:r>
              <a:rPr lang="en-US" dirty="0"/>
              <a:t>)</a:t>
            </a:r>
          </a:p>
          <a:p>
            <a:r>
              <a:rPr lang="en-US" dirty="0"/>
              <a:t>Worst case space complexity: </a:t>
            </a:r>
            <a:r>
              <a:rPr lang="en-US" i="1" dirty="0"/>
              <a:t>O</a:t>
            </a:r>
            <a:r>
              <a:rPr lang="en-US" dirty="0"/>
              <a:t>(</a:t>
            </a:r>
            <a:r>
              <a:rPr lang="en-US" i="1" dirty="0"/>
              <a:t>n</a:t>
            </a:r>
            <a:r>
              <a:rPr lang="en-US" dirty="0"/>
              <a:t>) total, </a:t>
            </a:r>
            <a:r>
              <a:rPr lang="en-US" i="1" dirty="0"/>
              <a:t>O</a:t>
            </a:r>
            <a:r>
              <a:rPr lang="en-US" dirty="0"/>
              <a:t>(1) auxiliary</a:t>
            </a:r>
          </a:p>
          <a:p>
            <a:r>
              <a:rPr lang="en-US" dirty="0" smtClean="0"/>
              <a:t>=&gt; Bubble </a:t>
            </a:r>
            <a:r>
              <a:rPr lang="en-US" dirty="0"/>
              <a:t>sort is not a practical sorting algorithm when </a:t>
            </a:r>
            <a:r>
              <a:rPr lang="en-US" i="1" dirty="0"/>
              <a:t>n</a:t>
            </a:r>
            <a:r>
              <a:rPr lang="en-US" dirty="0"/>
              <a:t> is large.</a:t>
            </a:r>
          </a:p>
          <a:p>
            <a:endParaRPr lang="en-US" dirty="0"/>
          </a:p>
        </p:txBody>
      </p:sp>
    </p:spTree>
    <p:extLst>
      <p:ext uri="{BB962C8B-B14F-4D97-AF65-F5344CB8AC3E}">
        <p14:creationId xmlns:p14="http://schemas.microsoft.com/office/powerpoint/2010/main" val="2082982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31FAE8-268C-4C9E-9F25-FA021C44DCCC}" type="slidenum">
              <a:rPr lang="en-US" altLang="en-US"/>
              <a:pPr/>
              <a:t>6</a:t>
            </a:fld>
            <a:endParaRPr lang="en-US" altLang="en-US"/>
          </a:p>
        </p:txBody>
      </p:sp>
      <p:sp>
        <p:nvSpPr>
          <p:cNvPr id="12290" name="Rectangle 2"/>
          <p:cNvSpPr>
            <a:spLocks noGrp="1" noChangeArrowheads="1"/>
          </p:cNvSpPr>
          <p:nvPr>
            <p:ph type="body" idx="1"/>
          </p:nvPr>
        </p:nvSpPr>
        <p:spPr>
          <a:xfrm>
            <a:off x="609600" y="1676400"/>
            <a:ext cx="7543800" cy="1219200"/>
          </a:xfrm>
        </p:spPr>
        <p:txBody>
          <a:bodyPr>
            <a:normAutofit lnSpcReduction="10000"/>
          </a:bodyPr>
          <a:lstStyle/>
          <a:p>
            <a:pPr>
              <a:lnSpc>
                <a:spcPct val="90000"/>
              </a:lnSpc>
            </a:pPr>
            <a:r>
              <a:rPr lang="en-US" altLang="en-US" sz="2800"/>
              <a:t>A </a:t>
            </a:r>
            <a:r>
              <a:rPr lang="en-US" altLang="en-US" sz="2800">
                <a:solidFill>
                  <a:srgbClr val="CC0000"/>
                </a:solidFill>
              </a:rPr>
              <a:t>sequence of instructions</a:t>
            </a:r>
            <a:r>
              <a:rPr lang="en-US" altLang="en-US" sz="2800"/>
              <a:t> describing how to do a task</a:t>
            </a:r>
            <a:br>
              <a:rPr lang="en-US" altLang="en-US" sz="2800"/>
            </a:br>
            <a:endParaRPr lang="en-US" altLang="en-US" sz="2800"/>
          </a:p>
        </p:txBody>
      </p:sp>
      <p:sp>
        <p:nvSpPr>
          <p:cNvPr id="12291" name="Rectangle 3"/>
          <p:cNvSpPr>
            <a:spLocks noGrp="1" noChangeArrowheads="1"/>
          </p:cNvSpPr>
          <p:nvPr>
            <p:ph type="title"/>
          </p:nvPr>
        </p:nvSpPr>
        <p:spPr>
          <a:noFill/>
          <a:ln/>
        </p:spPr>
        <p:txBody>
          <a:bodyPr/>
          <a:lstStyle/>
          <a:p>
            <a:r>
              <a:rPr lang="en-AU" altLang="en-US"/>
              <a:t>Algorithm</a:t>
            </a:r>
            <a:r>
              <a:rPr lang="en-US" altLang="en-US"/>
              <a:t> – Working Definition</a:t>
            </a:r>
            <a:endParaRPr lang="en-AU" altLang="en-US"/>
          </a:p>
        </p:txBody>
      </p:sp>
      <p:sp>
        <p:nvSpPr>
          <p:cNvPr id="12292" name="Rectangle 4"/>
          <p:cNvSpPr>
            <a:spLocks noChangeArrowheads="1"/>
          </p:cNvSpPr>
          <p:nvPr/>
        </p:nvSpPr>
        <p:spPr bwMode="auto">
          <a:xfrm>
            <a:off x="914400" y="2892425"/>
            <a:ext cx="7772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en-US" altLang="en-US" sz="3600" b="0">
                <a:solidFill>
                  <a:schemeClr val="tx1"/>
                </a:solidFill>
              </a:rPr>
              <a:t>[</a:t>
            </a:r>
            <a:r>
              <a:rPr lang="en-US" altLang="en-US" sz="3200" b="0">
                <a:solidFill>
                  <a:schemeClr val="tx1"/>
                </a:solidFill>
              </a:rPr>
              <a:t>As opposed to actually executing </a:t>
            </a:r>
          </a:p>
          <a:p>
            <a:pPr algn="l">
              <a:spcBef>
                <a:spcPct val="20000"/>
              </a:spcBef>
            </a:pPr>
            <a:r>
              <a:rPr lang="en-US" altLang="en-US" sz="3200" b="0">
                <a:solidFill>
                  <a:schemeClr val="tx1"/>
                </a:solidFill>
              </a:rPr>
              <a:t>  the instructions]        </a:t>
            </a:r>
            <a:endParaRPr lang="en-AU" altLang="en-US" sz="3200" b="0">
              <a:solidFill>
                <a:schemeClr val="tx1"/>
              </a:solidFill>
            </a:endParaRPr>
          </a:p>
        </p:txBody>
      </p:sp>
    </p:spTree>
    <p:extLst>
      <p:ext uri="{BB962C8B-B14F-4D97-AF65-F5344CB8AC3E}">
        <p14:creationId xmlns:p14="http://schemas.microsoft.com/office/powerpoint/2010/main" val="3202857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3" name="Content Placeholder 2"/>
          <p:cNvSpPr>
            <a:spLocks noGrp="1"/>
          </p:cNvSpPr>
          <p:nvPr>
            <p:ph idx="1"/>
          </p:nvPr>
        </p:nvSpPr>
        <p:spPr/>
        <p:txBody>
          <a:bodyPr>
            <a:normAutofit fontScale="77500" lnSpcReduction="20000"/>
          </a:bodyPr>
          <a:lstStyle/>
          <a:p>
            <a:r>
              <a:rPr lang="en-US" dirty="0"/>
              <a:t>Selection sort is an in-place comparison </a:t>
            </a:r>
            <a:r>
              <a:rPr lang="en-US" dirty="0" smtClean="0"/>
              <a:t>sort.</a:t>
            </a:r>
          </a:p>
          <a:p>
            <a:pPr lvl="1"/>
            <a:r>
              <a:rPr lang="en-US" dirty="0" smtClean="0"/>
              <a:t>It </a:t>
            </a:r>
            <a:r>
              <a:rPr lang="en-US" dirty="0"/>
              <a:t>has </a:t>
            </a:r>
            <a:r>
              <a:rPr lang="en-US" i="1" dirty="0"/>
              <a:t>O</a:t>
            </a:r>
            <a:r>
              <a:rPr lang="en-US" dirty="0"/>
              <a:t>(</a:t>
            </a:r>
            <a:r>
              <a:rPr lang="en-US" i="1" dirty="0"/>
              <a:t>n</a:t>
            </a:r>
            <a:r>
              <a:rPr lang="en-US" baseline="30000" dirty="0"/>
              <a:t>2</a:t>
            </a:r>
            <a:r>
              <a:rPr lang="en-US" dirty="0"/>
              <a:t>) complexity, making it inefficient on large lists, and generally performs worse than the similar insertion </a:t>
            </a:r>
            <a:r>
              <a:rPr lang="en-US" dirty="0" smtClean="0"/>
              <a:t>sort.</a:t>
            </a:r>
          </a:p>
          <a:p>
            <a:pPr lvl="1"/>
            <a:r>
              <a:rPr lang="en-US" dirty="0" smtClean="0"/>
              <a:t>Selection </a:t>
            </a:r>
            <a:r>
              <a:rPr lang="en-US" dirty="0"/>
              <a:t>sort is noted for its simplicity, and also has performance advantages over more complicated algorithms in certain situations</a:t>
            </a:r>
            <a:r>
              <a:rPr lang="en-US" dirty="0" smtClean="0"/>
              <a:t>.</a:t>
            </a:r>
          </a:p>
          <a:p>
            <a:r>
              <a:rPr lang="en-US" b="1" dirty="0" smtClean="0"/>
              <a:t>Algorithm:</a:t>
            </a:r>
            <a:endParaRPr lang="en-US" dirty="0"/>
          </a:p>
          <a:p>
            <a:pPr lvl="1"/>
            <a:r>
              <a:rPr lang="en-US" dirty="0" smtClean="0"/>
              <a:t>Find </a:t>
            </a:r>
            <a:r>
              <a:rPr lang="en-US" dirty="0"/>
              <a:t>the minimum value in the list</a:t>
            </a:r>
          </a:p>
          <a:p>
            <a:pPr lvl="1"/>
            <a:r>
              <a:rPr lang="en-US" dirty="0"/>
              <a:t>Swap it with the value in the first position</a:t>
            </a:r>
          </a:p>
          <a:p>
            <a:pPr lvl="1"/>
            <a:r>
              <a:rPr lang="en-US" dirty="0"/>
              <a:t>Repeat the steps above for the remainder of the list (starting at the second position and advancing each time)</a:t>
            </a:r>
          </a:p>
          <a:p>
            <a:r>
              <a:rPr lang="en-US" dirty="0"/>
              <a:t>Effectively, we divide the list into two parts: the </a:t>
            </a:r>
            <a:r>
              <a:rPr lang="en-US" dirty="0" err="1"/>
              <a:t>sublist</a:t>
            </a:r>
            <a:r>
              <a:rPr lang="en-US" dirty="0"/>
              <a:t> of items already sorted and the </a:t>
            </a:r>
            <a:r>
              <a:rPr lang="en-US" dirty="0" err="1"/>
              <a:t>sublist</a:t>
            </a:r>
            <a:r>
              <a:rPr lang="en-US" dirty="0"/>
              <a:t> of items remaining to be sorted.</a:t>
            </a:r>
          </a:p>
          <a:p>
            <a:endParaRPr lang="en-US" dirty="0"/>
          </a:p>
        </p:txBody>
      </p:sp>
    </p:spTree>
    <p:extLst>
      <p:ext uri="{BB962C8B-B14F-4D97-AF65-F5344CB8AC3E}">
        <p14:creationId xmlns:p14="http://schemas.microsoft.com/office/powerpoint/2010/main" val="2164654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0"/>
            <a:ext cx="8229600" cy="762000"/>
          </a:xfrm>
        </p:spPr>
        <p:txBody>
          <a:bodyPr/>
          <a:lstStyle/>
          <a:p>
            <a:pPr eaLnBrk="1" hangingPunct="1"/>
            <a:r>
              <a:rPr lang="en-US" altLang="en-US" smtClean="0"/>
              <a:t>Selection Sort</a:t>
            </a:r>
          </a:p>
        </p:txBody>
      </p:sp>
      <p:graphicFrame>
        <p:nvGraphicFramePr>
          <p:cNvPr id="22547" name="Group 19"/>
          <p:cNvGraphicFramePr>
            <a:graphicFrameLocks noGrp="1"/>
          </p:cNvGraphicFramePr>
          <p:nvPr/>
        </p:nvGraphicFramePr>
        <p:xfrm>
          <a:off x="381000" y="9906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61" name="Group 33"/>
          <p:cNvGraphicFramePr>
            <a:graphicFrameLocks noGrp="1"/>
          </p:cNvGraphicFramePr>
          <p:nvPr/>
        </p:nvGraphicFramePr>
        <p:xfrm>
          <a:off x="381000" y="19812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75" name="Group 47"/>
          <p:cNvGraphicFramePr>
            <a:graphicFrameLocks noGrp="1"/>
          </p:cNvGraphicFramePr>
          <p:nvPr/>
        </p:nvGraphicFramePr>
        <p:xfrm>
          <a:off x="381000" y="29718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117" name="Rectangle 61"/>
          <p:cNvSpPr>
            <a:spLocks noChangeArrowheads="1"/>
          </p:cNvSpPr>
          <p:nvPr/>
        </p:nvSpPr>
        <p:spPr bwMode="auto">
          <a:xfrm>
            <a:off x="4791075" y="914400"/>
            <a:ext cx="43529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t>void</a:t>
            </a:r>
            <a:r>
              <a:rPr lang="en-US" altLang="en-US" sz="2000" dirty="0"/>
              <a:t> </a:t>
            </a:r>
            <a:r>
              <a:rPr lang="en-US" altLang="en-US" sz="2000" dirty="0" err="1"/>
              <a:t>selectionSort</a:t>
            </a:r>
            <a:r>
              <a:rPr lang="en-US" altLang="en-US" sz="2000" dirty="0"/>
              <a:t>(</a:t>
            </a:r>
            <a:r>
              <a:rPr lang="en-US" altLang="en-US" sz="2000" b="1" dirty="0" err="1"/>
              <a:t>int</a:t>
            </a:r>
            <a:r>
              <a:rPr lang="en-US" altLang="en-US" sz="2000" dirty="0"/>
              <a:t>[] a) {</a:t>
            </a:r>
            <a:br>
              <a:rPr lang="en-US" altLang="en-US" sz="2000" dirty="0"/>
            </a:br>
            <a:r>
              <a:rPr lang="en-US" altLang="en-US" sz="2000" dirty="0"/>
              <a:t> </a:t>
            </a:r>
            <a:r>
              <a:rPr lang="en-US" altLang="en-US" sz="2000" b="1" dirty="0"/>
              <a:t>  for</a:t>
            </a:r>
            <a:r>
              <a:rPr lang="en-US" altLang="en-US" sz="2000" dirty="0"/>
              <a:t> (</a:t>
            </a:r>
            <a:r>
              <a:rPr lang="en-US" altLang="en-US" sz="2000" b="1" dirty="0" err="1"/>
              <a:t>int</a:t>
            </a:r>
            <a:r>
              <a:rPr lang="en-US" altLang="en-US" sz="2000" dirty="0"/>
              <a:t> </a:t>
            </a:r>
            <a:r>
              <a:rPr lang="en-US" altLang="en-US" sz="2000" dirty="0" err="1"/>
              <a:t>i</a:t>
            </a:r>
            <a:r>
              <a:rPr lang="en-US" altLang="en-US" sz="2000" dirty="0"/>
              <a:t> = 0; </a:t>
            </a:r>
            <a:r>
              <a:rPr lang="en-US" altLang="en-US" sz="2000" dirty="0" err="1"/>
              <a:t>i</a:t>
            </a:r>
            <a:r>
              <a:rPr lang="en-US" altLang="en-US" sz="2000" dirty="0"/>
              <a:t> &lt; </a:t>
            </a:r>
            <a:r>
              <a:rPr lang="en-US" altLang="en-US" sz="2000" dirty="0" err="1"/>
              <a:t>a.length</a:t>
            </a:r>
            <a:r>
              <a:rPr lang="en-US" altLang="en-US" sz="2000" dirty="0"/>
              <a:t> - 1; </a:t>
            </a:r>
            <a:r>
              <a:rPr lang="en-US" altLang="en-US" sz="2000" dirty="0" err="1"/>
              <a:t>i</a:t>
            </a:r>
            <a:r>
              <a:rPr lang="en-US" altLang="en-US" sz="2000" dirty="0"/>
              <a:t>++) {</a:t>
            </a:r>
            <a:br>
              <a:rPr lang="en-US" altLang="en-US" sz="2000" dirty="0"/>
            </a:br>
            <a:r>
              <a:rPr lang="en-US" altLang="en-US" sz="2000" dirty="0"/>
              <a:t> </a:t>
            </a:r>
            <a:r>
              <a:rPr lang="en-US" altLang="en-US" sz="2000" b="1" dirty="0"/>
              <a:t>    </a:t>
            </a:r>
            <a:r>
              <a:rPr lang="en-US" altLang="en-US" sz="2000" b="1" dirty="0" err="1"/>
              <a:t>int</a:t>
            </a:r>
            <a:r>
              <a:rPr lang="en-US" altLang="en-US" sz="2000" dirty="0"/>
              <a:t> min = </a:t>
            </a:r>
            <a:r>
              <a:rPr lang="en-US" altLang="en-US" sz="2000" dirty="0" err="1"/>
              <a:t>i</a:t>
            </a:r>
            <a:r>
              <a:rPr lang="en-US" altLang="en-US" sz="2000" dirty="0"/>
              <a:t>;</a:t>
            </a:r>
            <a:br>
              <a:rPr lang="en-US" altLang="en-US" sz="2000" dirty="0"/>
            </a:br>
            <a:r>
              <a:rPr lang="en-US" altLang="en-US" sz="2000" dirty="0"/>
              <a:t> </a:t>
            </a:r>
            <a:r>
              <a:rPr lang="en-US" altLang="en-US" sz="2000" b="1" dirty="0"/>
              <a:t>    for</a:t>
            </a:r>
            <a:r>
              <a:rPr lang="en-US" altLang="en-US" sz="2000" dirty="0"/>
              <a:t> (</a:t>
            </a:r>
            <a:r>
              <a:rPr lang="en-US" altLang="en-US" sz="2000" b="1" dirty="0" err="1"/>
              <a:t>int</a:t>
            </a:r>
            <a:r>
              <a:rPr lang="en-US" altLang="en-US" sz="2000" dirty="0"/>
              <a:t> j = </a:t>
            </a:r>
            <a:r>
              <a:rPr lang="en-US" altLang="en-US" sz="2000" dirty="0" err="1"/>
              <a:t>i</a:t>
            </a:r>
            <a:r>
              <a:rPr lang="en-US" altLang="en-US" sz="2000" dirty="0"/>
              <a:t> + 1; j &lt; </a:t>
            </a:r>
            <a:r>
              <a:rPr lang="en-US" altLang="en-US" sz="2000" dirty="0" err="1"/>
              <a:t>a.length</a:t>
            </a:r>
            <a:r>
              <a:rPr lang="en-US" altLang="en-US" sz="2000" dirty="0"/>
              <a:t>; </a:t>
            </a:r>
            <a:r>
              <a:rPr lang="en-US" altLang="en-US" sz="2000" dirty="0" err="1"/>
              <a:t>j++</a:t>
            </a:r>
            <a:r>
              <a:rPr lang="en-US" altLang="en-US" sz="2000" dirty="0"/>
              <a:t>) {</a:t>
            </a:r>
            <a:br>
              <a:rPr lang="en-US" altLang="en-US" sz="2000" dirty="0"/>
            </a:br>
            <a:r>
              <a:rPr lang="en-US" altLang="en-US" sz="2000" dirty="0"/>
              <a:t> </a:t>
            </a:r>
            <a:r>
              <a:rPr lang="en-US" altLang="en-US" sz="2000" b="1" dirty="0"/>
              <a:t>      if</a:t>
            </a:r>
            <a:r>
              <a:rPr lang="en-US" altLang="en-US" sz="2000" dirty="0"/>
              <a:t> (a[j] &lt; a[min]) {</a:t>
            </a:r>
            <a:br>
              <a:rPr lang="en-US" altLang="en-US" sz="2000" dirty="0"/>
            </a:br>
            <a:r>
              <a:rPr lang="en-US" altLang="en-US" sz="2000" dirty="0"/>
              <a:t>         min = j;</a:t>
            </a:r>
            <a:br>
              <a:rPr lang="en-US" altLang="en-US" sz="2000" dirty="0"/>
            </a:br>
            <a:r>
              <a:rPr lang="en-US" altLang="en-US" sz="2000" dirty="0"/>
              <a:t>       }</a:t>
            </a:r>
            <a:br>
              <a:rPr lang="en-US" altLang="en-US" sz="2000" dirty="0"/>
            </a:br>
            <a:r>
              <a:rPr lang="en-US" altLang="en-US" sz="2000" dirty="0"/>
              <a:t>     }</a:t>
            </a:r>
            <a:br>
              <a:rPr lang="en-US" altLang="en-US" sz="2000" dirty="0"/>
            </a:br>
            <a:r>
              <a:rPr lang="en-US" altLang="en-US" sz="2000" dirty="0"/>
              <a:t> </a:t>
            </a:r>
            <a:r>
              <a:rPr lang="en-US" altLang="en-US" sz="2000" b="1" dirty="0"/>
              <a:t>    if</a:t>
            </a:r>
            <a:r>
              <a:rPr lang="en-US" altLang="en-US" sz="2000" dirty="0"/>
              <a:t> (</a:t>
            </a:r>
            <a:r>
              <a:rPr lang="en-US" altLang="en-US" sz="2000" dirty="0" err="1"/>
              <a:t>i</a:t>
            </a:r>
            <a:r>
              <a:rPr lang="en-US" altLang="en-US" sz="2000" dirty="0"/>
              <a:t> != min) {</a:t>
            </a:r>
            <a:br>
              <a:rPr lang="en-US" altLang="en-US" sz="2000" dirty="0"/>
            </a:br>
            <a:r>
              <a:rPr lang="en-US" altLang="en-US" sz="2000" dirty="0"/>
              <a:t> </a:t>
            </a:r>
            <a:r>
              <a:rPr lang="en-US" altLang="en-US" sz="2000" b="1" dirty="0"/>
              <a:t>      </a:t>
            </a:r>
            <a:r>
              <a:rPr lang="en-US" altLang="en-US" sz="2000" b="1" dirty="0" err="1"/>
              <a:t>int</a:t>
            </a:r>
            <a:r>
              <a:rPr lang="en-US" altLang="en-US" sz="2000" dirty="0"/>
              <a:t> swap = a[</a:t>
            </a:r>
            <a:r>
              <a:rPr lang="en-US" altLang="en-US" sz="2000" dirty="0" err="1"/>
              <a:t>i</a:t>
            </a:r>
            <a:r>
              <a:rPr lang="en-US" altLang="en-US" sz="2000" dirty="0"/>
              <a:t>];</a:t>
            </a:r>
            <a:br>
              <a:rPr lang="en-US" altLang="en-US" sz="2000" dirty="0"/>
            </a:br>
            <a:r>
              <a:rPr lang="en-US" altLang="en-US" sz="2000" dirty="0"/>
              <a:t>       a[</a:t>
            </a:r>
            <a:r>
              <a:rPr lang="en-US" altLang="en-US" sz="2000" dirty="0" err="1"/>
              <a:t>i</a:t>
            </a:r>
            <a:r>
              <a:rPr lang="en-US" altLang="en-US" sz="2000" dirty="0"/>
              <a:t>] = a[min];</a:t>
            </a:r>
            <a:br>
              <a:rPr lang="en-US" altLang="en-US" sz="2000" dirty="0"/>
            </a:br>
            <a:r>
              <a:rPr lang="en-US" altLang="en-US" sz="2000" dirty="0"/>
              <a:t>       a[min] = swap;</a:t>
            </a:r>
            <a:br>
              <a:rPr lang="en-US" altLang="en-US" sz="2000" dirty="0"/>
            </a:br>
            <a:r>
              <a:rPr lang="en-US" altLang="en-US" sz="2000" dirty="0"/>
              <a:t>     }</a:t>
            </a:r>
            <a:br>
              <a:rPr lang="en-US" altLang="en-US" sz="2000" dirty="0"/>
            </a:br>
            <a:r>
              <a:rPr lang="en-US" altLang="en-US" sz="2000" dirty="0"/>
              <a:t>   }</a:t>
            </a:r>
            <a:br>
              <a:rPr lang="en-US" altLang="en-US" sz="2000" dirty="0"/>
            </a:br>
            <a:r>
              <a:rPr lang="en-US" altLang="en-US" sz="2000" dirty="0"/>
              <a:t> } </a:t>
            </a:r>
          </a:p>
        </p:txBody>
      </p:sp>
      <p:graphicFrame>
        <p:nvGraphicFramePr>
          <p:cNvPr id="22590" name="Group 62"/>
          <p:cNvGraphicFramePr>
            <a:graphicFrameLocks noGrp="1"/>
          </p:cNvGraphicFramePr>
          <p:nvPr/>
        </p:nvGraphicFramePr>
        <p:xfrm>
          <a:off x="381000" y="39624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604" name="Group 76"/>
          <p:cNvGraphicFramePr>
            <a:graphicFrameLocks noGrp="1"/>
          </p:cNvGraphicFramePr>
          <p:nvPr/>
        </p:nvGraphicFramePr>
        <p:xfrm>
          <a:off x="381000" y="49530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146" name="Text Box 90"/>
          <p:cNvSpPr txBox="1">
            <a:spLocks noChangeArrowheads="1"/>
          </p:cNvSpPr>
          <p:nvPr/>
        </p:nvSpPr>
        <p:spPr bwMode="auto">
          <a:xfrm>
            <a:off x="685800" y="609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a:t>
            </a:r>
          </a:p>
        </p:txBody>
      </p:sp>
      <p:sp>
        <p:nvSpPr>
          <p:cNvPr id="22619" name="Text Box 91"/>
          <p:cNvSpPr txBox="1">
            <a:spLocks noChangeArrowheads="1"/>
          </p:cNvSpPr>
          <p:nvPr/>
        </p:nvSpPr>
        <p:spPr bwMode="auto">
          <a:xfrm>
            <a:off x="685800" y="16605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a:t>
            </a:r>
          </a:p>
        </p:txBody>
      </p:sp>
      <p:sp>
        <p:nvSpPr>
          <p:cNvPr id="22620" name="Text Box 92"/>
          <p:cNvSpPr txBox="1">
            <a:spLocks noChangeArrowheads="1"/>
          </p:cNvSpPr>
          <p:nvPr/>
        </p:nvSpPr>
        <p:spPr bwMode="auto">
          <a:xfrm>
            <a:off x="3733800" y="16605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min</a:t>
            </a:r>
          </a:p>
        </p:txBody>
      </p:sp>
      <p:sp>
        <p:nvSpPr>
          <p:cNvPr id="22621" name="Text Box 93"/>
          <p:cNvSpPr txBox="1">
            <a:spLocks noChangeArrowheads="1"/>
          </p:cNvSpPr>
          <p:nvPr/>
        </p:nvSpPr>
        <p:spPr bwMode="auto">
          <a:xfrm>
            <a:off x="1524000" y="26511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a:t>
            </a:r>
          </a:p>
        </p:txBody>
      </p:sp>
      <p:sp>
        <p:nvSpPr>
          <p:cNvPr id="22622" name="Text Box 94"/>
          <p:cNvSpPr txBox="1">
            <a:spLocks noChangeArrowheads="1"/>
          </p:cNvSpPr>
          <p:nvPr/>
        </p:nvSpPr>
        <p:spPr bwMode="auto">
          <a:xfrm>
            <a:off x="2133600" y="26511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min</a:t>
            </a:r>
          </a:p>
        </p:txBody>
      </p:sp>
      <p:sp>
        <p:nvSpPr>
          <p:cNvPr id="22623" name="Text Box 95"/>
          <p:cNvSpPr txBox="1">
            <a:spLocks noChangeArrowheads="1"/>
          </p:cNvSpPr>
          <p:nvPr/>
        </p:nvSpPr>
        <p:spPr bwMode="auto">
          <a:xfrm>
            <a:off x="2286000" y="36417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a:t>
            </a:r>
          </a:p>
        </p:txBody>
      </p:sp>
      <p:sp>
        <p:nvSpPr>
          <p:cNvPr id="22624" name="Text Box 96"/>
          <p:cNvSpPr txBox="1">
            <a:spLocks noChangeArrowheads="1"/>
          </p:cNvSpPr>
          <p:nvPr/>
        </p:nvSpPr>
        <p:spPr bwMode="auto">
          <a:xfrm>
            <a:off x="2971800" y="36417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min</a:t>
            </a:r>
          </a:p>
        </p:txBody>
      </p:sp>
      <p:sp>
        <p:nvSpPr>
          <p:cNvPr id="22625" name="Text Box 97"/>
          <p:cNvSpPr txBox="1">
            <a:spLocks noChangeArrowheads="1"/>
          </p:cNvSpPr>
          <p:nvPr/>
        </p:nvSpPr>
        <p:spPr bwMode="auto">
          <a:xfrm>
            <a:off x="2819400" y="463232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 min</a:t>
            </a:r>
          </a:p>
        </p:txBody>
      </p:sp>
      <p:graphicFrame>
        <p:nvGraphicFramePr>
          <p:cNvPr id="22626" name="Group 98"/>
          <p:cNvGraphicFramePr>
            <a:graphicFrameLocks noGrp="1"/>
          </p:cNvGraphicFramePr>
          <p:nvPr/>
        </p:nvGraphicFramePr>
        <p:xfrm>
          <a:off x="381000" y="59436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640" name="Text Box 112"/>
          <p:cNvSpPr txBox="1">
            <a:spLocks noChangeArrowheads="1"/>
          </p:cNvSpPr>
          <p:nvPr/>
        </p:nvSpPr>
        <p:spPr bwMode="auto">
          <a:xfrm>
            <a:off x="3581400" y="562292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i, min</a:t>
            </a:r>
          </a:p>
        </p:txBody>
      </p:sp>
      <p:sp>
        <p:nvSpPr>
          <p:cNvPr id="2" name="TextBox 1"/>
          <p:cNvSpPr txBox="1"/>
          <p:nvPr/>
        </p:nvSpPr>
        <p:spPr>
          <a:xfrm>
            <a:off x="5257800" y="4944199"/>
            <a:ext cx="3993657" cy="2031325"/>
          </a:xfrm>
          <a:prstGeom prst="rect">
            <a:avLst/>
          </a:prstGeom>
          <a:noFill/>
        </p:spPr>
        <p:txBody>
          <a:bodyPr wrap="none" rtlCol="0">
            <a:spAutoFit/>
          </a:bodyPr>
          <a:lstStyle/>
          <a:p>
            <a:r>
              <a:rPr lang="en-US" b="1" dirty="0"/>
              <a:t>Performance</a:t>
            </a:r>
            <a:endParaRPr lang="en-US" dirty="0"/>
          </a:p>
          <a:p>
            <a:r>
              <a:rPr lang="en-US" dirty="0"/>
              <a:t>Worst case performance: </a:t>
            </a:r>
            <a:r>
              <a:rPr lang="en-US" i="1" dirty="0"/>
              <a:t>O</a:t>
            </a:r>
            <a:r>
              <a:rPr lang="en-US" dirty="0"/>
              <a:t>(</a:t>
            </a:r>
            <a:r>
              <a:rPr lang="en-US" i="1" dirty="0"/>
              <a:t>n</a:t>
            </a:r>
            <a:r>
              <a:rPr lang="en-US" baseline="30000" dirty="0"/>
              <a:t>2</a:t>
            </a:r>
            <a:r>
              <a:rPr lang="en-US" dirty="0"/>
              <a:t>)</a:t>
            </a:r>
          </a:p>
          <a:p>
            <a:r>
              <a:rPr lang="en-US" dirty="0"/>
              <a:t>Best case performance: </a:t>
            </a:r>
            <a:r>
              <a:rPr lang="en-US" i="1" dirty="0"/>
              <a:t>O</a:t>
            </a:r>
            <a:r>
              <a:rPr lang="en-US" dirty="0"/>
              <a:t>(</a:t>
            </a:r>
            <a:r>
              <a:rPr lang="en-US" i="1" dirty="0"/>
              <a:t>n</a:t>
            </a:r>
            <a:r>
              <a:rPr lang="en-US" baseline="30000" dirty="0"/>
              <a:t>2</a:t>
            </a:r>
            <a:r>
              <a:rPr lang="en-US" dirty="0"/>
              <a:t>)</a:t>
            </a:r>
          </a:p>
          <a:p>
            <a:r>
              <a:rPr lang="en-US" dirty="0"/>
              <a:t>Average case performance: </a:t>
            </a:r>
            <a:r>
              <a:rPr lang="en-US" i="1" dirty="0"/>
              <a:t>O</a:t>
            </a:r>
            <a:r>
              <a:rPr lang="en-US" dirty="0"/>
              <a:t>(</a:t>
            </a:r>
            <a:r>
              <a:rPr lang="en-US" i="1" dirty="0"/>
              <a:t>n</a:t>
            </a:r>
            <a:r>
              <a:rPr lang="en-US" baseline="30000" dirty="0"/>
              <a:t>2</a:t>
            </a:r>
            <a:r>
              <a:rPr lang="en-US" dirty="0"/>
              <a:t>)</a:t>
            </a:r>
          </a:p>
          <a:p>
            <a:r>
              <a:rPr lang="en-US" dirty="0"/>
              <a:t>Worst case space complexity: </a:t>
            </a:r>
            <a:r>
              <a:rPr lang="en-US" i="1" dirty="0"/>
              <a:t>O</a:t>
            </a:r>
            <a:r>
              <a:rPr lang="en-US" dirty="0"/>
              <a:t>(</a:t>
            </a:r>
            <a:r>
              <a:rPr lang="en-US" i="1" dirty="0"/>
              <a:t>n</a:t>
            </a:r>
            <a:r>
              <a:rPr lang="en-US" dirty="0"/>
              <a:t>) total, </a:t>
            </a:r>
            <a:endParaRPr lang="en-US" dirty="0" smtClean="0"/>
          </a:p>
          <a:p>
            <a:r>
              <a:rPr lang="en-US" i="1" dirty="0"/>
              <a:t> </a:t>
            </a:r>
            <a:r>
              <a:rPr lang="en-US" i="1" dirty="0" smtClean="0"/>
              <a:t>     O</a:t>
            </a:r>
            <a:r>
              <a:rPr lang="en-US" dirty="0" smtClean="0"/>
              <a:t>(1</a:t>
            </a:r>
            <a:r>
              <a:rPr lang="en-US" dirty="0"/>
              <a:t>) auxiliary</a:t>
            </a:r>
          </a:p>
          <a:p>
            <a:endParaRPr lang="en-US" dirty="0"/>
          </a:p>
        </p:txBody>
      </p:sp>
    </p:spTree>
    <p:extLst>
      <p:ext uri="{BB962C8B-B14F-4D97-AF65-F5344CB8AC3E}">
        <p14:creationId xmlns:p14="http://schemas.microsoft.com/office/powerpoint/2010/main" val="1504461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6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6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6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6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6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6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19" grpId="0"/>
      <p:bldP spid="22620" grpId="0"/>
      <p:bldP spid="22621" grpId="0"/>
      <p:bldP spid="22622" grpId="0"/>
      <p:bldP spid="22623" grpId="0"/>
      <p:bldP spid="22624" grpId="0"/>
      <p:bldP spid="22625" grpId="0"/>
      <p:bldP spid="22640"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649" y="2168136"/>
            <a:ext cx="4501551" cy="2031325"/>
          </a:xfrm>
          <a:prstGeom prst="rect">
            <a:avLst/>
          </a:prstGeom>
          <a:noFill/>
        </p:spPr>
        <p:txBody>
          <a:bodyPr wrap="square" rtlCol="0">
            <a:spAutoFit/>
          </a:bodyPr>
          <a:lstStyle/>
          <a:p>
            <a:r>
              <a:rPr lang="en-US" b="1" dirty="0"/>
              <a:t>for</a:t>
            </a:r>
            <a:r>
              <a:rPr lang="en-US" dirty="0"/>
              <a:t> </a:t>
            </a:r>
            <a:r>
              <a:rPr lang="en-US" dirty="0" err="1"/>
              <a:t>i</a:t>
            </a:r>
            <a:r>
              <a:rPr lang="en-US" dirty="0"/>
              <a:t> ← 1 </a:t>
            </a:r>
            <a:r>
              <a:rPr lang="en-US" b="1" dirty="0"/>
              <a:t>to</a:t>
            </a:r>
            <a:r>
              <a:rPr lang="en-US" dirty="0"/>
              <a:t> length(A)-1 </a:t>
            </a:r>
            <a:endParaRPr lang="en-US" dirty="0" smtClean="0"/>
          </a:p>
          <a:p>
            <a:r>
              <a:rPr lang="en-US" dirty="0"/>
              <a:t>	</a:t>
            </a:r>
            <a:r>
              <a:rPr lang="en-US" dirty="0" smtClean="0"/>
              <a:t>j </a:t>
            </a:r>
            <a:r>
              <a:rPr lang="en-US" dirty="0"/>
              <a:t>← </a:t>
            </a:r>
            <a:r>
              <a:rPr lang="en-US" dirty="0" err="1"/>
              <a:t>i</a:t>
            </a:r>
            <a:r>
              <a:rPr lang="en-US" dirty="0"/>
              <a:t> </a:t>
            </a:r>
            <a:endParaRPr lang="en-US" dirty="0" smtClean="0"/>
          </a:p>
          <a:p>
            <a:r>
              <a:rPr lang="en-US" b="1" dirty="0"/>
              <a:t>	</a:t>
            </a:r>
            <a:r>
              <a:rPr lang="en-US" b="1" dirty="0" smtClean="0"/>
              <a:t>while</a:t>
            </a:r>
            <a:r>
              <a:rPr lang="en-US" dirty="0" smtClean="0"/>
              <a:t> </a:t>
            </a:r>
            <a:r>
              <a:rPr lang="en-US" dirty="0"/>
              <a:t>j &gt; 0 and A[j-1] &gt; A[j] </a:t>
            </a:r>
            <a:endParaRPr lang="en-US" dirty="0" smtClean="0"/>
          </a:p>
          <a:p>
            <a:r>
              <a:rPr lang="en-US" b="1" dirty="0"/>
              <a:t>	</a:t>
            </a:r>
            <a:r>
              <a:rPr lang="en-US" b="1" dirty="0" smtClean="0"/>
              <a:t>	swap</a:t>
            </a:r>
            <a:r>
              <a:rPr lang="en-US" dirty="0" smtClean="0"/>
              <a:t> </a:t>
            </a:r>
            <a:r>
              <a:rPr lang="en-US" dirty="0"/>
              <a:t>A[j] and </a:t>
            </a:r>
            <a:r>
              <a:rPr lang="en-US" dirty="0" smtClean="0"/>
              <a:t>A[j-1]</a:t>
            </a:r>
          </a:p>
          <a:p>
            <a:r>
              <a:rPr lang="en-US" dirty="0"/>
              <a:t>	</a:t>
            </a:r>
            <a:r>
              <a:rPr lang="en-US" dirty="0" smtClean="0"/>
              <a:t>	j </a:t>
            </a:r>
            <a:r>
              <a:rPr lang="en-US" dirty="0"/>
              <a:t>← j </a:t>
            </a:r>
            <a:r>
              <a:rPr lang="en-US" dirty="0" smtClean="0"/>
              <a:t>– 1</a:t>
            </a:r>
          </a:p>
          <a:p>
            <a:r>
              <a:rPr lang="en-US" b="1" dirty="0"/>
              <a:t>	</a:t>
            </a:r>
            <a:r>
              <a:rPr lang="en-US" b="1" dirty="0" smtClean="0"/>
              <a:t>end while</a:t>
            </a:r>
            <a:endParaRPr lang="en-US" dirty="0" smtClean="0"/>
          </a:p>
          <a:p>
            <a:r>
              <a:rPr lang="en-US" b="1" dirty="0" smtClean="0"/>
              <a:t>end </a:t>
            </a:r>
            <a:r>
              <a:rPr lang="en-US" b="1" dirty="0"/>
              <a:t>for</a:t>
            </a:r>
            <a:endParaRPr lang="en-US" dirty="0"/>
          </a:p>
        </p:txBody>
      </p:sp>
      <p:sp>
        <p:nvSpPr>
          <p:cNvPr id="3" name="Rectangle 2"/>
          <p:cNvSpPr txBox="1">
            <a:spLocks noChangeArrowheads="1"/>
          </p:cNvSpPr>
          <p:nvPr/>
        </p:nvSpPr>
        <p:spPr>
          <a:xfrm>
            <a:off x="0" y="-46038"/>
            <a:ext cx="8229600" cy="8080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Insertion Sort</a:t>
            </a:r>
          </a:p>
        </p:txBody>
      </p:sp>
      <p:sp>
        <p:nvSpPr>
          <p:cNvPr id="4" name="Rectangle 2"/>
          <p:cNvSpPr txBox="1">
            <a:spLocks noChangeArrowheads="1"/>
          </p:cNvSpPr>
          <p:nvPr/>
        </p:nvSpPr>
        <p:spPr>
          <a:xfrm>
            <a:off x="301924" y="1371600"/>
            <a:ext cx="3223404" cy="8080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dirty="0" smtClean="0"/>
              <a:t>Pseudocode:</a:t>
            </a:r>
          </a:p>
        </p:txBody>
      </p:sp>
      <p:sp>
        <p:nvSpPr>
          <p:cNvPr id="5" name="Rectangle 2"/>
          <p:cNvSpPr txBox="1">
            <a:spLocks noChangeArrowheads="1"/>
          </p:cNvSpPr>
          <p:nvPr/>
        </p:nvSpPr>
        <p:spPr>
          <a:xfrm>
            <a:off x="908648" y="4343400"/>
            <a:ext cx="5796951"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500" dirty="0" smtClean="0"/>
              <a:t>Perform insertion sort for the following array:    [63, 25, 12, 22, 11]</a:t>
            </a:r>
          </a:p>
        </p:txBody>
      </p:sp>
    </p:spTree>
    <p:extLst>
      <p:ext uri="{BB962C8B-B14F-4D97-AF65-F5344CB8AC3E}">
        <p14:creationId xmlns:p14="http://schemas.microsoft.com/office/powerpoint/2010/main" val="31896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46038"/>
            <a:ext cx="8229600" cy="808038"/>
          </a:xfrm>
        </p:spPr>
        <p:txBody>
          <a:bodyPr/>
          <a:lstStyle/>
          <a:p>
            <a:pPr eaLnBrk="1" hangingPunct="1"/>
            <a:r>
              <a:rPr lang="en-US" altLang="en-US" dirty="0" smtClean="0"/>
              <a:t>Insertion Sort</a:t>
            </a:r>
          </a:p>
        </p:txBody>
      </p:sp>
      <p:sp>
        <p:nvSpPr>
          <p:cNvPr id="4099" name="Rectangle 4"/>
          <p:cNvSpPr>
            <a:spLocks noChangeArrowheads="1"/>
          </p:cNvSpPr>
          <p:nvPr/>
        </p:nvSpPr>
        <p:spPr bwMode="auto">
          <a:xfrm>
            <a:off x="4876800" y="1160463"/>
            <a:ext cx="42449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insertionSort(array A)</a:t>
            </a:r>
            <a:br>
              <a:rPr lang="en-US" altLang="en-US" sz="2000"/>
            </a:br>
            <a:r>
              <a:rPr lang="en-US" altLang="en-US" sz="2000"/>
              <a:t> </a:t>
            </a:r>
            <a:r>
              <a:rPr lang="en-US" altLang="en-US" sz="2000" b="1"/>
              <a:t>begin</a:t>
            </a:r>
            <a:r>
              <a:rPr lang="en-US" altLang="en-US" sz="2000"/>
              <a:t/>
            </a:r>
            <a:br>
              <a:rPr lang="en-US" altLang="en-US" sz="2000"/>
            </a:br>
            <a:r>
              <a:rPr lang="en-US" altLang="en-US" sz="2000"/>
              <a:t> </a:t>
            </a:r>
            <a:r>
              <a:rPr lang="en-US" altLang="en-US" sz="2000" b="1"/>
              <a:t>  for</a:t>
            </a:r>
            <a:r>
              <a:rPr lang="en-US" altLang="en-US" sz="2000"/>
              <a:t> i := 1 </a:t>
            </a:r>
            <a:r>
              <a:rPr lang="en-US" altLang="en-US" sz="2000" b="1"/>
              <a:t>to</a:t>
            </a:r>
            <a:r>
              <a:rPr lang="en-US" altLang="en-US" sz="2000"/>
              <a:t> length[A] - 1 </a:t>
            </a:r>
            <a:r>
              <a:rPr lang="en-US" altLang="en-US" sz="2000" b="1"/>
              <a:t>do</a:t>
            </a:r>
            <a:r>
              <a:rPr lang="en-US" altLang="en-US" sz="2000"/>
              <a:t/>
            </a:r>
            <a:br>
              <a:rPr lang="en-US" altLang="en-US" sz="2000"/>
            </a:br>
            <a:r>
              <a:rPr lang="en-US" altLang="en-US" sz="2000"/>
              <a:t> </a:t>
            </a:r>
            <a:r>
              <a:rPr lang="en-US" altLang="en-US" sz="2000" b="1"/>
              <a:t>  begin</a:t>
            </a:r>
            <a:r>
              <a:rPr lang="en-US" altLang="en-US" sz="2000"/>
              <a:t/>
            </a:r>
            <a:br>
              <a:rPr lang="en-US" altLang="en-US" sz="2000"/>
            </a:br>
            <a:r>
              <a:rPr lang="en-US" altLang="en-US" sz="2000"/>
              <a:t>     value := A[ i ];</a:t>
            </a:r>
            <a:br>
              <a:rPr lang="en-US" altLang="en-US" sz="2000"/>
            </a:br>
            <a:r>
              <a:rPr lang="en-US" altLang="en-US" sz="2000"/>
              <a:t>     j := i - 1;</a:t>
            </a:r>
            <a:br>
              <a:rPr lang="en-US" altLang="en-US" sz="2000"/>
            </a:br>
            <a:r>
              <a:rPr lang="en-US" altLang="en-US" sz="2000"/>
              <a:t> </a:t>
            </a:r>
            <a:r>
              <a:rPr lang="en-US" altLang="en-US" sz="2000" b="1"/>
              <a:t>    while</a:t>
            </a:r>
            <a:r>
              <a:rPr lang="en-US" altLang="en-US" sz="2000"/>
              <a:t> j &gt;= 0 </a:t>
            </a:r>
            <a:r>
              <a:rPr lang="en-US" altLang="en-US" sz="2000" b="1"/>
              <a:t>and</a:t>
            </a:r>
            <a:r>
              <a:rPr lang="en-US" altLang="en-US" sz="2000"/>
              <a:t> A[ j ] &gt; value </a:t>
            </a:r>
            <a:r>
              <a:rPr lang="en-US" altLang="en-US" sz="2000" b="1"/>
              <a:t>do</a:t>
            </a:r>
            <a:r>
              <a:rPr lang="en-US" altLang="en-US" sz="2000"/>
              <a:t/>
            </a:r>
            <a:br>
              <a:rPr lang="en-US" altLang="en-US" sz="2000"/>
            </a:br>
            <a:r>
              <a:rPr lang="en-US" altLang="en-US" sz="2000"/>
              <a:t> </a:t>
            </a:r>
            <a:r>
              <a:rPr lang="en-US" altLang="en-US" sz="2000" b="1"/>
              <a:t>    begin</a:t>
            </a:r>
            <a:r>
              <a:rPr lang="en-US" altLang="en-US" sz="2000"/>
              <a:t/>
            </a:r>
            <a:br>
              <a:rPr lang="en-US" altLang="en-US" sz="2000"/>
            </a:br>
            <a:r>
              <a:rPr lang="en-US" altLang="en-US" sz="2000"/>
              <a:t>       A[ j + 1] := A[ j ];</a:t>
            </a:r>
            <a:br>
              <a:rPr lang="en-US" altLang="en-US" sz="2000"/>
            </a:br>
            <a:r>
              <a:rPr lang="en-US" altLang="en-US" sz="2000"/>
              <a:t>       j := j - 1;</a:t>
            </a:r>
            <a:br>
              <a:rPr lang="en-US" altLang="en-US" sz="2000"/>
            </a:br>
            <a:r>
              <a:rPr lang="en-US" altLang="en-US" sz="2000"/>
              <a:t> </a:t>
            </a:r>
            <a:r>
              <a:rPr lang="en-US" altLang="en-US" sz="2000" b="1"/>
              <a:t>    end</a:t>
            </a:r>
            <a:r>
              <a:rPr lang="en-US" altLang="en-US" sz="2000"/>
              <a:t>;</a:t>
            </a:r>
            <a:br>
              <a:rPr lang="en-US" altLang="en-US" sz="2000"/>
            </a:br>
            <a:r>
              <a:rPr lang="en-US" altLang="en-US" sz="2000"/>
              <a:t>     A[ j + 1] := value;</a:t>
            </a:r>
            <a:br>
              <a:rPr lang="en-US" altLang="en-US" sz="2000"/>
            </a:br>
            <a:r>
              <a:rPr lang="en-US" altLang="en-US" sz="2000"/>
              <a:t> </a:t>
            </a:r>
            <a:r>
              <a:rPr lang="en-US" altLang="en-US" sz="2000" b="1"/>
              <a:t>  end</a:t>
            </a:r>
            <a:r>
              <a:rPr lang="en-US" altLang="en-US" sz="2000"/>
              <a:t>;</a:t>
            </a:r>
            <a:br>
              <a:rPr lang="en-US" altLang="en-US" sz="2000"/>
            </a:br>
            <a:r>
              <a:rPr lang="en-US" altLang="en-US" sz="2000"/>
              <a:t> </a:t>
            </a:r>
            <a:r>
              <a:rPr lang="en-US" altLang="en-US" sz="2000" b="1"/>
              <a:t>end</a:t>
            </a:r>
            <a:r>
              <a:rPr lang="en-US" altLang="en-US" sz="2000"/>
              <a:t>; </a:t>
            </a:r>
          </a:p>
        </p:txBody>
      </p:sp>
      <p:graphicFrame>
        <p:nvGraphicFramePr>
          <p:cNvPr id="24581" name="Group 5"/>
          <p:cNvGraphicFramePr>
            <a:graphicFrameLocks noGrp="1"/>
          </p:cNvGraphicFramePr>
          <p:nvPr/>
        </p:nvGraphicFramePr>
        <p:xfrm>
          <a:off x="381000" y="9906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63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95" name="Group 19"/>
          <p:cNvGraphicFramePr>
            <a:graphicFrameLocks noGrp="1"/>
          </p:cNvGraphicFramePr>
          <p:nvPr/>
        </p:nvGraphicFramePr>
        <p:xfrm>
          <a:off x="381000" y="20574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09" name="Group 33"/>
          <p:cNvGraphicFramePr>
            <a:graphicFrameLocks noGrp="1"/>
          </p:cNvGraphicFramePr>
          <p:nvPr/>
        </p:nvGraphicFramePr>
        <p:xfrm>
          <a:off x="381000" y="31242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23" name="Group 47"/>
          <p:cNvGraphicFramePr>
            <a:graphicFrameLocks noGrp="1"/>
          </p:cNvGraphicFramePr>
          <p:nvPr/>
        </p:nvGraphicFramePr>
        <p:xfrm>
          <a:off x="381000" y="41910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7" name="Group 61"/>
          <p:cNvGraphicFramePr>
            <a:graphicFrameLocks noGrp="1"/>
          </p:cNvGraphicFramePr>
          <p:nvPr/>
        </p:nvGraphicFramePr>
        <p:xfrm>
          <a:off x="381000" y="5257800"/>
          <a:ext cx="4038600" cy="609600"/>
        </p:xfrm>
        <a:graphic>
          <a:graphicData uri="http://schemas.openxmlformats.org/drawingml/2006/table">
            <a:tbl>
              <a:tblPr/>
              <a:tblGrid>
                <a:gridCol w="80803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5791200" y="4876800"/>
            <a:ext cx="3657600" cy="2308324"/>
          </a:xfrm>
          <a:prstGeom prst="rect">
            <a:avLst/>
          </a:prstGeom>
          <a:noFill/>
        </p:spPr>
        <p:txBody>
          <a:bodyPr wrap="square" rtlCol="0">
            <a:spAutoFit/>
          </a:bodyPr>
          <a:lstStyle/>
          <a:p>
            <a:r>
              <a:rPr lang="en-US" b="1" dirty="0"/>
              <a:t>Performance</a:t>
            </a:r>
            <a:endParaRPr lang="en-US" dirty="0"/>
          </a:p>
          <a:p>
            <a:r>
              <a:rPr lang="en-US" dirty="0"/>
              <a:t>Worst case performance: </a:t>
            </a:r>
            <a:r>
              <a:rPr lang="en-US" i="1" dirty="0"/>
              <a:t>O</a:t>
            </a:r>
            <a:r>
              <a:rPr lang="en-US" dirty="0"/>
              <a:t>(</a:t>
            </a:r>
            <a:r>
              <a:rPr lang="en-US" i="1" dirty="0"/>
              <a:t>n</a:t>
            </a:r>
            <a:r>
              <a:rPr lang="en-US" baseline="30000" dirty="0"/>
              <a:t>2</a:t>
            </a:r>
            <a:r>
              <a:rPr lang="en-US" dirty="0"/>
              <a:t>)</a:t>
            </a:r>
          </a:p>
          <a:p>
            <a:r>
              <a:rPr lang="en-US" dirty="0"/>
              <a:t>Best case performance: </a:t>
            </a:r>
            <a:r>
              <a:rPr lang="en-US" i="1" dirty="0"/>
              <a:t>O</a:t>
            </a:r>
            <a:r>
              <a:rPr lang="en-US" dirty="0"/>
              <a:t>(</a:t>
            </a:r>
            <a:r>
              <a:rPr lang="en-US" i="1" dirty="0"/>
              <a:t>n</a:t>
            </a:r>
            <a:r>
              <a:rPr lang="en-US" dirty="0"/>
              <a:t>)</a:t>
            </a:r>
          </a:p>
          <a:p>
            <a:r>
              <a:rPr lang="en-US" dirty="0"/>
              <a:t>Average case performance: </a:t>
            </a:r>
            <a:r>
              <a:rPr lang="en-US" i="1" dirty="0"/>
              <a:t>O</a:t>
            </a:r>
            <a:r>
              <a:rPr lang="en-US" dirty="0"/>
              <a:t>(</a:t>
            </a:r>
            <a:r>
              <a:rPr lang="en-US" i="1" dirty="0"/>
              <a:t>n</a:t>
            </a:r>
            <a:r>
              <a:rPr lang="en-US" baseline="30000" dirty="0"/>
              <a:t>2</a:t>
            </a:r>
            <a:r>
              <a:rPr lang="en-US" dirty="0"/>
              <a:t>)</a:t>
            </a:r>
          </a:p>
          <a:p>
            <a:r>
              <a:rPr lang="en-US" dirty="0"/>
              <a:t>Worst case space complexity: </a:t>
            </a:r>
            <a:r>
              <a:rPr lang="en-US" i="1" dirty="0" smtClean="0"/>
              <a:t>O</a:t>
            </a:r>
            <a:r>
              <a:rPr lang="en-US" dirty="0" smtClean="0"/>
              <a:t>(1)</a:t>
            </a:r>
            <a:endParaRPr lang="en-US" dirty="0"/>
          </a:p>
          <a:p>
            <a:r>
              <a:rPr lang="en-US" dirty="0" smtClean="0"/>
              <a:t>=&gt; Bubble </a:t>
            </a:r>
            <a:r>
              <a:rPr lang="en-US" dirty="0"/>
              <a:t>sort is not a practical sorting algorithm when </a:t>
            </a:r>
            <a:r>
              <a:rPr lang="en-US" i="1" dirty="0"/>
              <a:t>n</a:t>
            </a:r>
            <a:r>
              <a:rPr lang="en-US" dirty="0"/>
              <a:t> is large.</a:t>
            </a:r>
          </a:p>
          <a:p>
            <a:endParaRPr lang="en-US" dirty="0"/>
          </a:p>
        </p:txBody>
      </p:sp>
    </p:spTree>
    <p:extLst>
      <p:ext uri="{BB962C8B-B14F-4D97-AF65-F5344CB8AC3E}">
        <p14:creationId xmlns:p14="http://schemas.microsoft.com/office/powerpoint/2010/main" val="857057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Quicksort Algorithm</a:t>
            </a:r>
          </a:p>
        </p:txBody>
      </p:sp>
      <p:sp>
        <p:nvSpPr>
          <p:cNvPr id="14339" name="Rectangle 3"/>
          <p:cNvSpPr>
            <a:spLocks noGrp="1" noChangeArrowheads="1"/>
          </p:cNvSpPr>
          <p:nvPr>
            <p:ph type="body" idx="1"/>
          </p:nvPr>
        </p:nvSpPr>
        <p:spPr/>
        <p:txBody>
          <a:bodyPr/>
          <a:lstStyle/>
          <a:p>
            <a:pPr eaLnBrk="1" hangingPunct="1">
              <a:buFontTx/>
              <a:buNone/>
            </a:pPr>
            <a:r>
              <a:rPr lang="en-US" altLang="en-US" sz="2800" dirty="0" smtClean="0"/>
              <a:t>Given an array of </a:t>
            </a:r>
            <a:r>
              <a:rPr lang="en-US" altLang="en-US" sz="2800" i="1" dirty="0" smtClean="0"/>
              <a:t>n</a:t>
            </a:r>
            <a:r>
              <a:rPr lang="en-US" altLang="en-US" sz="2800" dirty="0" smtClean="0"/>
              <a:t> elements (e.g., integers):</a:t>
            </a:r>
          </a:p>
          <a:p>
            <a:pPr eaLnBrk="1" hangingPunct="1"/>
            <a:r>
              <a:rPr lang="en-US" altLang="en-US" sz="2800" dirty="0" smtClean="0"/>
              <a:t>If array only contains one element, return</a:t>
            </a:r>
          </a:p>
          <a:p>
            <a:pPr eaLnBrk="1" hangingPunct="1"/>
            <a:r>
              <a:rPr lang="en-US" altLang="en-US" sz="2800" dirty="0" smtClean="0"/>
              <a:t>Else</a:t>
            </a:r>
          </a:p>
          <a:p>
            <a:pPr lvl="1" eaLnBrk="1" hangingPunct="1"/>
            <a:r>
              <a:rPr lang="en-US" altLang="en-US" sz="2400" dirty="0" smtClean="0"/>
              <a:t>pick one element to use as </a:t>
            </a:r>
            <a:r>
              <a:rPr lang="en-US" altLang="en-US" sz="2400" i="1" dirty="0" smtClean="0"/>
              <a:t>pivot.</a:t>
            </a:r>
          </a:p>
          <a:p>
            <a:pPr lvl="1" eaLnBrk="1" hangingPunct="1"/>
            <a:r>
              <a:rPr lang="en-US" altLang="en-US" sz="2400" dirty="0" smtClean="0"/>
              <a:t>Partition elements into two sub-arrays:</a:t>
            </a:r>
          </a:p>
          <a:p>
            <a:pPr lvl="2" eaLnBrk="1" hangingPunct="1"/>
            <a:r>
              <a:rPr lang="en-US" altLang="en-US" sz="2000" dirty="0" smtClean="0"/>
              <a:t>Elements less than or equal to pivot</a:t>
            </a:r>
          </a:p>
          <a:p>
            <a:pPr lvl="2" eaLnBrk="1" hangingPunct="1"/>
            <a:r>
              <a:rPr lang="en-US" altLang="en-US" sz="2000" dirty="0" smtClean="0"/>
              <a:t>Elements greater than pivot</a:t>
            </a:r>
          </a:p>
          <a:p>
            <a:pPr lvl="1" eaLnBrk="1" hangingPunct="1"/>
            <a:r>
              <a:rPr lang="en-US" altLang="en-US" sz="2400" dirty="0" smtClean="0"/>
              <a:t>Quicksort two sub-arrays</a:t>
            </a:r>
          </a:p>
          <a:p>
            <a:pPr lvl="1" eaLnBrk="1" hangingPunct="1"/>
            <a:r>
              <a:rPr lang="en-US" altLang="en-US" sz="2400" dirty="0" smtClean="0"/>
              <a:t>Return results</a:t>
            </a:r>
          </a:p>
        </p:txBody>
      </p:sp>
    </p:spTree>
    <p:extLst>
      <p:ext uri="{BB962C8B-B14F-4D97-AF65-F5344CB8AC3E}">
        <p14:creationId xmlns:p14="http://schemas.microsoft.com/office/powerpoint/2010/main" val="20863590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lstStyle/>
          <a:p>
            <a:pPr eaLnBrk="1" hangingPunct="1"/>
            <a:r>
              <a:rPr lang="en-US" altLang="en-US" smtClean="0"/>
              <a:t>Example</a:t>
            </a:r>
          </a:p>
        </p:txBody>
      </p:sp>
      <p:sp>
        <p:nvSpPr>
          <p:cNvPr id="15363" name="Rectangle 3"/>
          <p:cNvSpPr>
            <a:spLocks noGrp="1" noChangeArrowheads="1"/>
          </p:cNvSpPr>
          <p:nvPr>
            <p:ph type="body" idx="1"/>
          </p:nvPr>
        </p:nvSpPr>
        <p:spPr>
          <a:xfrm>
            <a:off x="685800" y="1371600"/>
            <a:ext cx="7772400" cy="4114800"/>
          </a:xfrm>
        </p:spPr>
        <p:txBody>
          <a:bodyPr/>
          <a:lstStyle/>
          <a:p>
            <a:pPr eaLnBrk="1" hangingPunct="1">
              <a:buFontTx/>
              <a:buNone/>
            </a:pPr>
            <a:r>
              <a:rPr lang="en-US" altLang="en-US" smtClean="0"/>
              <a:t>We are given array of n integers to sort:</a:t>
            </a:r>
          </a:p>
        </p:txBody>
      </p:sp>
      <p:sp>
        <p:nvSpPr>
          <p:cNvPr id="15364" name="Rectangle 4"/>
          <p:cNvSpPr>
            <a:spLocks noChangeArrowheads="1"/>
          </p:cNvSpPr>
          <p:nvPr/>
        </p:nvSpPr>
        <p:spPr bwMode="auto">
          <a:xfrm>
            <a:off x="14478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15365" name="Rectangle 5"/>
          <p:cNvSpPr>
            <a:spLocks noChangeArrowheads="1"/>
          </p:cNvSpPr>
          <p:nvPr/>
        </p:nvSpPr>
        <p:spPr bwMode="auto">
          <a:xfrm>
            <a:off x="20574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15366" name="Rectangle 6"/>
          <p:cNvSpPr>
            <a:spLocks noChangeArrowheads="1"/>
          </p:cNvSpPr>
          <p:nvPr/>
        </p:nvSpPr>
        <p:spPr bwMode="auto">
          <a:xfrm>
            <a:off x="26670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15367" name="Rectangle 7"/>
          <p:cNvSpPr>
            <a:spLocks noChangeArrowheads="1"/>
          </p:cNvSpPr>
          <p:nvPr/>
        </p:nvSpPr>
        <p:spPr bwMode="auto">
          <a:xfrm>
            <a:off x="32766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15368" name="Rectangle 8"/>
          <p:cNvSpPr>
            <a:spLocks noChangeArrowheads="1"/>
          </p:cNvSpPr>
          <p:nvPr/>
        </p:nvSpPr>
        <p:spPr bwMode="auto">
          <a:xfrm>
            <a:off x="38862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15369" name="Rectangle 9"/>
          <p:cNvSpPr>
            <a:spLocks noChangeArrowheads="1"/>
          </p:cNvSpPr>
          <p:nvPr/>
        </p:nvSpPr>
        <p:spPr bwMode="auto">
          <a:xfrm>
            <a:off x="44958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15370" name="Rectangle 10"/>
          <p:cNvSpPr>
            <a:spLocks noChangeArrowheads="1"/>
          </p:cNvSpPr>
          <p:nvPr/>
        </p:nvSpPr>
        <p:spPr bwMode="auto">
          <a:xfrm>
            <a:off x="51054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15371" name="Rectangle 11"/>
          <p:cNvSpPr>
            <a:spLocks noChangeArrowheads="1"/>
          </p:cNvSpPr>
          <p:nvPr/>
        </p:nvSpPr>
        <p:spPr bwMode="auto">
          <a:xfrm>
            <a:off x="57150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15372" name="Rectangle 12"/>
          <p:cNvSpPr>
            <a:spLocks noChangeArrowheads="1"/>
          </p:cNvSpPr>
          <p:nvPr/>
        </p:nvSpPr>
        <p:spPr bwMode="auto">
          <a:xfrm>
            <a:off x="6324600" y="20574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Tree>
    <p:extLst>
      <p:ext uri="{BB962C8B-B14F-4D97-AF65-F5344CB8AC3E}">
        <p14:creationId xmlns:p14="http://schemas.microsoft.com/office/powerpoint/2010/main" val="878472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hangingPunct="1"/>
            <a:r>
              <a:rPr lang="en-US" altLang="en-US" smtClean="0"/>
              <a:t>Pick Pivot Element</a:t>
            </a:r>
          </a:p>
        </p:txBody>
      </p:sp>
      <p:sp>
        <p:nvSpPr>
          <p:cNvPr id="16387" name="Rectangle 3"/>
          <p:cNvSpPr>
            <a:spLocks noGrp="1" noChangeArrowheads="1"/>
          </p:cNvSpPr>
          <p:nvPr>
            <p:ph type="body" idx="1"/>
          </p:nvPr>
        </p:nvSpPr>
        <p:spPr>
          <a:xfrm>
            <a:off x="685800" y="1371600"/>
            <a:ext cx="7772400" cy="4114800"/>
          </a:xfrm>
        </p:spPr>
        <p:txBody>
          <a:bodyPr/>
          <a:lstStyle/>
          <a:p>
            <a:pPr eaLnBrk="1" hangingPunct="1">
              <a:buFontTx/>
              <a:buNone/>
            </a:pPr>
            <a:r>
              <a:rPr lang="en-US" altLang="en-US" sz="2400" smtClean="0"/>
              <a:t>There are a number of ways to pick the pivot element.  In this example, we will use the first element in the array:</a:t>
            </a:r>
          </a:p>
        </p:txBody>
      </p:sp>
      <p:sp>
        <p:nvSpPr>
          <p:cNvPr id="16388" name="Rectangle 4"/>
          <p:cNvSpPr>
            <a:spLocks noChangeArrowheads="1"/>
          </p:cNvSpPr>
          <p:nvPr/>
        </p:nvSpPr>
        <p:spPr bwMode="auto">
          <a:xfrm>
            <a:off x="1447800" y="2362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16389" name="Rectangle 5"/>
          <p:cNvSpPr>
            <a:spLocks noChangeArrowheads="1"/>
          </p:cNvSpPr>
          <p:nvPr/>
        </p:nvSpPr>
        <p:spPr bwMode="auto">
          <a:xfrm>
            <a:off x="20574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16390" name="Rectangle 6"/>
          <p:cNvSpPr>
            <a:spLocks noChangeArrowheads="1"/>
          </p:cNvSpPr>
          <p:nvPr/>
        </p:nvSpPr>
        <p:spPr bwMode="auto">
          <a:xfrm>
            <a:off x="26670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16391" name="Rectangle 7"/>
          <p:cNvSpPr>
            <a:spLocks noChangeArrowheads="1"/>
          </p:cNvSpPr>
          <p:nvPr/>
        </p:nvSpPr>
        <p:spPr bwMode="auto">
          <a:xfrm>
            <a:off x="32766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16392" name="Rectangle 8"/>
          <p:cNvSpPr>
            <a:spLocks noChangeArrowheads="1"/>
          </p:cNvSpPr>
          <p:nvPr/>
        </p:nvSpPr>
        <p:spPr bwMode="auto">
          <a:xfrm>
            <a:off x="38862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16393" name="Rectangle 9"/>
          <p:cNvSpPr>
            <a:spLocks noChangeArrowheads="1"/>
          </p:cNvSpPr>
          <p:nvPr/>
        </p:nvSpPr>
        <p:spPr bwMode="auto">
          <a:xfrm>
            <a:off x="44958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16394" name="Rectangle 10"/>
          <p:cNvSpPr>
            <a:spLocks noChangeArrowheads="1"/>
          </p:cNvSpPr>
          <p:nvPr/>
        </p:nvSpPr>
        <p:spPr bwMode="auto">
          <a:xfrm>
            <a:off x="51054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16395" name="Rectangle 11"/>
          <p:cNvSpPr>
            <a:spLocks noChangeArrowheads="1"/>
          </p:cNvSpPr>
          <p:nvPr/>
        </p:nvSpPr>
        <p:spPr bwMode="auto">
          <a:xfrm>
            <a:off x="57150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16396" name="Rectangle 12"/>
          <p:cNvSpPr>
            <a:spLocks noChangeArrowheads="1"/>
          </p:cNvSpPr>
          <p:nvPr/>
        </p:nvSpPr>
        <p:spPr bwMode="auto">
          <a:xfrm>
            <a:off x="6324600" y="23622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Tree>
    <p:extLst>
      <p:ext uri="{BB962C8B-B14F-4D97-AF65-F5344CB8AC3E}">
        <p14:creationId xmlns:p14="http://schemas.microsoft.com/office/powerpoint/2010/main" val="10387666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pPr eaLnBrk="1" hangingPunct="1"/>
            <a:r>
              <a:rPr lang="en-US" altLang="en-US" smtClean="0"/>
              <a:t>Partitioning Array</a:t>
            </a:r>
          </a:p>
        </p:txBody>
      </p:sp>
      <p:sp>
        <p:nvSpPr>
          <p:cNvPr id="17411" name="Rectangle 3"/>
          <p:cNvSpPr>
            <a:spLocks noGrp="1" noChangeArrowheads="1"/>
          </p:cNvSpPr>
          <p:nvPr>
            <p:ph type="body" idx="1"/>
          </p:nvPr>
        </p:nvSpPr>
        <p:spPr>
          <a:xfrm>
            <a:off x="685800" y="1752600"/>
            <a:ext cx="7772400" cy="4114800"/>
          </a:xfrm>
        </p:spPr>
        <p:txBody>
          <a:bodyPr/>
          <a:lstStyle/>
          <a:p>
            <a:pPr marL="609600" indent="-609600" eaLnBrk="1" hangingPunct="1">
              <a:lnSpc>
                <a:spcPct val="90000"/>
              </a:lnSpc>
              <a:buFontTx/>
              <a:buNone/>
            </a:pPr>
            <a:r>
              <a:rPr lang="en-US" altLang="en-US" sz="2800" smtClean="0"/>
              <a:t>Given a pivot, partition the elements of the array such that the resulting array consists of: </a:t>
            </a:r>
          </a:p>
          <a:p>
            <a:pPr marL="990600" lvl="1" indent="-533400" eaLnBrk="1" hangingPunct="1">
              <a:lnSpc>
                <a:spcPct val="90000"/>
              </a:lnSpc>
              <a:buFontTx/>
              <a:buAutoNum type="arabicPeriod"/>
            </a:pPr>
            <a:r>
              <a:rPr lang="en-US" altLang="en-US" sz="2400" smtClean="0"/>
              <a:t>One sub-array that contains elements &gt;= pivot </a:t>
            </a:r>
          </a:p>
          <a:p>
            <a:pPr marL="990600" lvl="1" indent="-533400" eaLnBrk="1" hangingPunct="1">
              <a:lnSpc>
                <a:spcPct val="90000"/>
              </a:lnSpc>
              <a:buFontTx/>
              <a:buAutoNum type="arabicPeriod"/>
            </a:pPr>
            <a:r>
              <a:rPr lang="en-US" altLang="en-US" sz="2400" smtClean="0"/>
              <a:t>Another sub-array that contains elements &lt; pivot</a:t>
            </a:r>
          </a:p>
          <a:p>
            <a:pPr marL="990600" lvl="1" indent="-533400" eaLnBrk="1" hangingPunct="1">
              <a:lnSpc>
                <a:spcPct val="90000"/>
              </a:lnSpc>
              <a:buFontTx/>
              <a:buAutoNum type="arabicPeriod"/>
            </a:pPr>
            <a:endParaRPr lang="en-US" altLang="en-US" sz="2400" smtClean="0"/>
          </a:p>
          <a:p>
            <a:pPr marL="609600" indent="-609600" eaLnBrk="1" hangingPunct="1">
              <a:lnSpc>
                <a:spcPct val="90000"/>
              </a:lnSpc>
              <a:buFontTx/>
              <a:buNone/>
            </a:pPr>
            <a:r>
              <a:rPr lang="en-US" altLang="en-US" sz="2800" smtClean="0"/>
              <a:t>The sub-arrays are stored in the original data array.  </a:t>
            </a:r>
          </a:p>
          <a:p>
            <a:pPr marL="609600" indent="-609600" eaLnBrk="1" hangingPunct="1">
              <a:lnSpc>
                <a:spcPct val="90000"/>
              </a:lnSpc>
              <a:buFontTx/>
              <a:buNone/>
            </a:pPr>
            <a:endParaRPr lang="en-US" altLang="en-US" sz="2800" smtClean="0"/>
          </a:p>
          <a:p>
            <a:pPr marL="609600" indent="-609600" eaLnBrk="1" hangingPunct="1">
              <a:lnSpc>
                <a:spcPct val="90000"/>
              </a:lnSpc>
              <a:buFontTx/>
              <a:buNone/>
            </a:pPr>
            <a:r>
              <a:rPr lang="en-US" altLang="en-US" sz="2800" smtClean="0"/>
              <a:t>Partitioning loops through, swapping elements below/above pivot.</a:t>
            </a:r>
          </a:p>
          <a:p>
            <a:pPr marL="609600" indent="-609600" eaLnBrk="1" hangingPunct="1">
              <a:lnSpc>
                <a:spcPct val="90000"/>
              </a:lnSpc>
            </a:pPr>
            <a:endParaRPr lang="en-US" altLang="en-US" sz="2800" smtClean="0"/>
          </a:p>
        </p:txBody>
      </p:sp>
    </p:spTree>
    <p:extLst>
      <p:ext uri="{BB962C8B-B14F-4D97-AF65-F5344CB8AC3E}">
        <p14:creationId xmlns:p14="http://schemas.microsoft.com/office/powerpoint/2010/main" val="877890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18435" name="Rectangle 3"/>
          <p:cNvSpPr>
            <a:spLocks noChangeArrowheads="1"/>
          </p:cNvSpPr>
          <p:nvPr/>
        </p:nvSpPr>
        <p:spPr bwMode="auto">
          <a:xfrm>
            <a:off x="2819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18436"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18437"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18438"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18439"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18440"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18441"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18442" name="Rectangle 10"/>
          <p:cNvSpPr>
            <a:spLocks noChangeArrowheads="1"/>
          </p:cNvSpPr>
          <p:nvPr/>
        </p:nvSpPr>
        <p:spPr bwMode="auto">
          <a:xfrm>
            <a:off x="7086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18443"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18444"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18445" name="Text Box 18"/>
          <p:cNvSpPr txBox="1">
            <a:spLocks noChangeArrowheads="1"/>
          </p:cNvSpPr>
          <p:nvPr/>
        </p:nvSpPr>
        <p:spPr bwMode="auto">
          <a:xfrm>
            <a:off x="22098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18446" name="Text Box 19"/>
          <p:cNvSpPr txBox="1">
            <a:spLocks noChangeArrowheads="1"/>
          </p:cNvSpPr>
          <p:nvPr/>
        </p:nvSpPr>
        <p:spPr bwMode="auto">
          <a:xfrm>
            <a:off x="65532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18447" name="Line 20"/>
          <p:cNvSpPr>
            <a:spLocks noChangeShapeType="1"/>
          </p:cNvSpPr>
          <p:nvPr/>
        </p:nvSpPr>
        <p:spPr bwMode="auto">
          <a:xfrm flipV="1">
            <a:off x="7239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21"/>
          <p:cNvSpPr>
            <a:spLocks noChangeShapeType="1"/>
          </p:cNvSpPr>
          <p:nvPr/>
        </p:nvSpPr>
        <p:spPr bwMode="auto">
          <a:xfrm flipV="1">
            <a:off x="29718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964100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19459" name="Rectangle 3"/>
          <p:cNvSpPr>
            <a:spLocks noChangeArrowheads="1"/>
          </p:cNvSpPr>
          <p:nvPr/>
        </p:nvSpPr>
        <p:spPr bwMode="auto">
          <a:xfrm>
            <a:off x="2819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19460"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19461"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19462"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19463"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19464"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19465"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19466" name="Rectangle 10"/>
          <p:cNvSpPr>
            <a:spLocks noChangeArrowheads="1"/>
          </p:cNvSpPr>
          <p:nvPr/>
        </p:nvSpPr>
        <p:spPr bwMode="auto">
          <a:xfrm>
            <a:off x="7086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19467"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19468"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19469" name="Text Box 13"/>
          <p:cNvSpPr txBox="1">
            <a:spLocks noChangeArrowheads="1"/>
          </p:cNvSpPr>
          <p:nvPr/>
        </p:nvSpPr>
        <p:spPr bwMode="auto">
          <a:xfrm>
            <a:off x="22098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19470" name="Text Box 14"/>
          <p:cNvSpPr txBox="1">
            <a:spLocks noChangeArrowheads="1"/>
          </p:cNvSpPr>
          <p:nvPr/>
        </p:nvSpPr>
        <p:spPr bwMode="auto">
          <a:xfrm>
            <a:off x="65532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19471" name="Line 15"/>
          <p:cNvSpPr>
            <a:spLocks noChangeShapeType="1"/>
          </p:cNvSpPr>
          <p:nvPr/>
        </p:nvSpPr>
        <p:spPr bwMode="auto">
          <a:xfrm flipV="1">
            <a:off x="7239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p:cNvSpPr>
            <a:spLocks noChangeShapeType="1"/>
          </p:cNvSpPr>
          <p:nvPr/>
        </p:nvSpPr>
        <p:spPr bwMode="auto">
          <a:xfrm flipV="1">
            <a:off x="29718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Text Box 17"/>
          <p:cNvSpPr txBox="1">
            <a:spLocks noChangeArrowheads="1"/>
          </p:cNvSpPr>
          <p:nvPr/>
        </p:nvSpPr>
        <p:spPr bwMode="auto">
          <a:xfrm>
            <a:off x="1022350" y="930275"/>
            <a:ext cx="5759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eaLnBrk="1" hangingPunct="1"/>
            <a:r>
              <a:rPr lang="en-US" altLang="en-US"/>
              <a:t>		++too_big_index</a:t>
            </a:r>
          </a:p>
          <a:p>
            <a:pPr eaLnBrk="1" hangingPunct="1"/>
            <a:endParaRPr lang="en-US" altLang="en-US"/>
          </a:p>
        </p:txBody>
      </p:sp>
    </p:spTree>
    <p:extLst>
      <p:ext uri="{BB962C8B-B14F-4D97-AF65-F5344CB8AC3E}">
        <p14:creationId xmlns:p14="http://schemas.microsoft.com/office/powerpoint/2010/main" val="4089066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1B5093-88A8-4A47-9729-37275E3687BF}" type="slidenum">
              <a:rPr lang="en-US" altLang="en-US"/>
              <a:pPr/>
              <a:t>7</a:t>
            </a:fld>
            <a:endParaRPr lang="en-US" altLang="en-US"/>
          </a:p>
        </p:txBody>
      </p:sp>
      <p:sp>
        <p:nvSpPr>
          <p:cNvPr id="13314" name="Rectangle 2"/>
          <p:cNvSpPr>
            <a:spLocks noGrp="1" noChangeArrowheads="1"/>
          </p:cNvSpPr>
          <p:nvPr>
            <p:ph type="title"/>
          </p:nvPr>
        </p:nvSpPr>
        <p:spPr/>
        <p:txBody>
          <a:bodyPr/>
          <a:lstStyle/>
          <a:p>
            <a:r>
              <a:rPr lang="en-AU" altLang="en-US" dirty="0"/>
              <a:t>Algorithm</a:t>
            </a:r>
            <a:r>
              <a:rPr lang="en-US" altLang="en-US" dirty="0"/>
              <a:t> -- Examples</a:t>
            </a:r>
            <a:endParaRPr lang="en-AU" altLang="en-US" dirty="0"/>
          </a:p>
        </p:txBody>
      </p:sp>
      <p:sp>
        <p:nvSpPr>
          <p:cNvPr id="13315" name="Rectangle 3"/>
          <p:cNvSpPr>
            <a:spLocks noGrp="1" noChangeArrowheads="1"/>
          </p:cNvSpPr>
          <p:nvPr>
            <p:ph type="body" idx="1"/>
          </p:nvPr>
        </p:nvSpPr>
        <p:spPr>
          <a:xfrm>
            <a:off x="685800" y="1752600"/>
            <a:ext cx="7772400" cy="4419600"/>
          </a:xfrm>
        </p:spPr>
        <p:txBody>
          <a:bodyPr/>
          <a:lstStyle/>
          <a:p>
            <a:pPr>
              <a:lnSpc>
                <a:spcPct val="90000"/>
              </a:lnSpc>
            </a:pPr>
            <a:r>
              <a:rPr lang="en-AU" altLang="en-US"/>
              <a:t>A cooking </a:t>
            </a:r>
            <a:r>
              <a:rPr lang="en-AU" altLang="en-US">
                <a:solidFill>
                  <a:srgbClr val="FF3300"/>
                </a:solidFill>
              </a:rPr>
              <a:t>recipe</a:t>
            </a:r>
            <a:endParaRPr lang="en-AU" altLang="en-US"/>
          </a:p>
          <a:p>
            <a:pPr>
              <a:lnSpc>
                <a:spcPct val="90000"/>
              </a:lnSpc>
            </a:pPr>
            <a:r>
              <a:rPr lang="en-AU" altLang="en-US"/>
              <a:t>Assembly </a:t>
            </a:r>
            <a:r>
              <a:rPr lang="en-AU" altLang="en-US">
                <a:solidFill>
                  <a:srgbClr val="FF3300"/>
                </a:solidFill>
              </a:rPr>
              <a:t>instructions</a:t>
            </a:r>
            <a:r>
              <a:rPr lang="en-AU" altLang="en-US"/>
              <a:t> </a:t>
            </a:r>
            <a:r>
              <a:rPr lang="en-AU" altLang="en-US">
                <a:solidFill>
                  <a:srgbClr val="FF3300"/>
                </a:solidFill>
              </a:rPr>
              <a:t>for</a:t>
            </a:r>
            <a:r>
              <a:rPr lang="en-AU" altLang="en-US"/>
              <a:t> a model</a:t>
            </a:r>
          </a:p>
          <a:p>
            <a:pPr>
              <a:lnSpc>
                <a:spcPct val="90000"/>
              </a:lnSpc>
            </a:pPr>
            <a:r>
              <a:rPr lang="en-AU" altLang="en-US"/>
              <a:t>The </a:t>
            </a:r>
            <a:r>
              <a:rPr lang="en-AU" altLang="en-US">
                <a:solidFill>
                  <a:srgbClr val="FF3300"/>
                </a:solidFill>
              </a:rPr>
              <a:t>rules of how to</a:t>
            </a:r>
            <a:r>
              <a:rPr lang="en-AU" altLang="en-US"/>
              <a:t> play a game</a:t>
            </a:r>
          </a:p>
          <a:p>
            <a:pPr>
              <a:lnSpc>
                <a:spcPct val="90000"/>
              </a:lnSpc>
            </a:pPr>
            <a:r>
              <a:rPr lang="en-AU" altLang="en-US"/>
              <a:t>VCR </a:t>
            </a:r>
            <a:r>
              <a:rPr lang="en-AU" altLang="en-US">
                <a:solidFill>
                  <a:srgbClr val="FF3300"/>
                </a:solidFill>
              </a:rPr>
              <a:t>instructions</a:t>
            </a:r>
            <a:endParaRPr lang="en-AU" altLang="en-US"/>
          </a:p>
          <a:p>
            <a:pPr>
              <a:lnSpc>
                <a:spcPct val="90000"/>
              </a:lnSpc>
              <a:buClr>
                <a:schemeClr val="tx1"/>
              </a:buClr>
            </a:pPr>
            <a:r>
              <a:rPr lang="en-AU" altLang="en-US">
                <a:solidFill>
                  <a:srgbClr val="FF3300"/>
                </a:solidFill>
              </a:rPr>
              <a:t>Description</a:t>
            </a:r>
            <a:r>
              <a:rPr lang="en-AU" altLang="en-US"/>
              <a:t> </a:t>
            </a:r>
            <a:r>
              <a:rPr lang="en-AU" altLang="en-US">
                <a:solidFill>
                  <a:srgbClr val="FF3300"/>
                </a:solidFill>
              </a:rPr>
              <a:t>of</a:t>
            </a:r>
            <a:r>
              <a:rPr lang="en-AU" altLang="en-US"/>
              <a:t> a martial arts technique</a:t>
            </a:r>
          </a:p>
          <a:p>
            <a:pPr>
              <a:lnSpc>
                <a:spcPct val="90000"/>
              </a:lnSpc>
              <a:buClr>
                <a:schemeClr val="tx1"/>
              </a:buClr>
            </a:pPr>
            <a:r>
              <a:rPr lang="en-AU" altLang="en-US">
                <a:solidFill>
                  <a:srgbClr val="FF3300"/>
                </a:solidFill>
              </a:rPr>
              <a:t>Directions for</a:t>
            </a:r>
            <a:r>
              <a:rPr lang="en-AU" altLang="en-US"/>
              <a:t> driving from A to B</a:t>
            </a:r>
          </a:p>
          <a:p>
            <a:pPr>
              <a:lnSpc>
                <a:spcPct val="90000"/>
              </a:lnSpc>
            </a:pPr>
            <a:r>
              <a:rPr lang="en-AU" altLang="en-US"/>
              <a:t>A knitting </a:t>
            </a:r>
            <a:r>
              <a:rPr lang="en-AU" altLang="en-US">
                <a:solidFill>
                  <a:srgbClr val="FF3300"/>
                </a:solidFill>
              </a:rPr>
              <a:t>pattern</a:t>
            </a:r>
            <a:endParaRPr lang="en-AU" altLang="en-US"/>
          </a:p>
          <a:p>
            <a:pPr>
              <a:lnSpc>
                <a:spcPct val="90000"/>
              </a:lnSpc>
            </a:pPr>
            <a:r>
              <a:rPr lang="en-AU" altLang="en-US"/>
              <a:t>A car repair </a:t>
            </a:r>
            <a:r>
              <a:rPr lang="en-AU" altLang="en-US">
                <a:solidFill>
                  <a:srgbClr val="FF3300"/>
                </a:solidFill>
              </a:rPr>
              <a:t>manual</a:t>
            </a:r>
            <a:endParaRPr lang="en-AU" altLang="en-US"/>
          </a:p>
        </p:txBody>
      </p:sp>
    </p:spTree>
    <p:extLst>
      <p:ext uri="{BB962C8B-B14F-4D97-AF65-F5344CB8AC3E}">
        <p14:creationId xmlns:p14="http://schemas.microsoft.com/office/powerpoint/2010/main" val="2792155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0483"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0484" name="Rectangle 4"/>
          <p:cNvSpPr>
            <a:spLocks noChangeArrowheads="1"/>
          </p:cNvSpPr>
          <p:nvPr/>
        </p:nvSpPr>
        <p:spPr bwMode="auto">
          <a:xfrm>
            <a:off x="3429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0485"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0486"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0487"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0488"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0489"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0490" name="Rectangle 10"/>
          <p:cNvSpPr>
            <a:spLocks noChangeArrowheads="1"/>
          </p:cNvSpPr>
          <p:nvPr/>
        </p:nvSpPr>
        <p:spPr bwMode="auto">
          <a:xfrm>
            <a:off x="7086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0491"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0492"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0493" name="Text Box 13"/>
          <p:cNvSpPr txBox="1">
            <a:spLocks noChangeArrowheads="1"/>
          </p:cNvSpPr>
          <p:nvPr/>
        </p:nvSpPr>
        <p:spPr bwMode="auto">
          <a:xfrm>
            <a:off x="27432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0494" name="Text Box 14"/>
          <p:cNvSpPr txBox="1">
            <a:spLocks noChangeArrowheads="1"/>
          </p:cNvSpPr>
          <p:nvPr/>
        </p:nvSpPr>
        <p:spPr bwMode="auto">
          <a:xfrm>
            <a:off x="65532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0495" name="Line 15"/>
          <p:cNvSpPr>
            <a:spLocks noChangeShapeType="1"/>
          </p:cNvSpPr>
          <p:nvPr/>
        </p:nvSpPr>
        <p:spPr bwMode="auto">
          <a:xfrm flipV="1">
            <a:off x="7239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6"/>
          <p:cNvSpPr>
            <a:spLocks noChangeShapeType="1"/>
          </p:cNvSpPr>
          <p:nvPr/>
        </p:nvSpPr>
        <p:spPr bwMode="auto">
          <a:xfrm flipV="1">
            <a:off x="3505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17"/>
          <p:cNvSpPr txBox="1">
            <a:spLocks noChangeArrowheads="1"/>
          </p:cNvSpPr>
          <p:nvPr/>
        </p:nvSpPr>
        <p:spPr bwMode="auto">
          <a:xfrm>
            <a:off x="1022350" y="930275"/>
            <a:ext cx="5759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eaLnBrk="1" hangingPunct="1"/>
            <a:r>
              <a:rPr lang="en-US" altLang="en-US"/>
              <a:t>		++too_big_index</a:t>
            </a:r>
          </a:p>
          <a:p>
            <a:pPr eaLnBrk="1" hangingPunct="1"/>
            <a:endParaRPr lang="en-US" altLang="en-US"/>
          </a:p>
        </p:txBody>
      </p:sp>
    </p:spTree>
    <p:extLst>
      <p:ext uri="{BB962C8B-B14F-4D97-AF65-F5344CB8AC3E}">
        <p14:creationId xmlns:p14="http://schemas.microsoft.com/office/powerpoint/2010/main" val="279092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1507"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1508"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1509"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1510"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1511"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1512"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1513"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1514" name="Rectangle 10"/>
          <p:cNvSpPr>
            <a:spLocks noChangeArrowheads="1"/>
          </p:cNvSpPr>
          <p:nvPr/>
        </p:nvSpPr>
        <p:spPr bwMode="auto">
          <a:xfrm>
            <a:off x="7086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1515"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1516"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1517"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1518" name="Text Box 14"/>
          <p:cNvSpPr txBox="1">
            <a:spLocks noChangeArrowheads="1"/>
          </p:cNvSpPr>
          <p:nvPr/>
        </p:nvSpPr>
        <p:spPr bwMode="auto">
          <a:xfrm>
            <a:off x="65532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1519" name="Line 15"/>
          <p:cNvSpPr>
            <a:spLocks noChangeShapeType="1"/>
          </p:cNvSpPr>
          <p:nvPr/>
        </p:nvSpPr>
        <p:spPr bwMode="auto">
          <a:xfrm flipV="1">
            <a:off x="7239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17"/>
          <p:cNvSpPr txBox="1">
            <a:spLocks noChangeArrowheads="1"/>
          </p:cNvSpPr>
          <p:nvPr/>
        </p:nvSpPr>
        <p:spPr bwMode="auto">
          <a:xfrm>
            <a:off x="1022350" y="930275"/>
            <a:ext cx="5759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eaLnBrk="1" hangingPunct="1"/>
            <a:r>
              <a:rPr lang="en-US" altLang="en-US"/>
              <a:t>		++too_big_index</a:t>
            </a:r>
          </a:p>
          <a:p>
            <a:pPr eaLnBrk="1" hangingPunct="1"/>
            <a:endParaRPr lang="en-US" altLang="en-US"/>
          </a:p>
        </p:txBody>
      </p:sp>
    </p:spTree>
    <p:extLst>
      <p:ext uri="{BB962C8B-B14F-4D97-AF65-F5344CB8AC3E}">
        <p14:creationId xmlns:p14="http://schemas.microsoft.com/office/powerpoint/2010/main" val="9876859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2531"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2532"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2533"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2534"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2535"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2536"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2537"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2538" name="Rectangle 10"/>
          <p:cNvSpPr>
            <a:spLocks noChangeArrowheads="1"/>
          </p:cNvSpPr>
          <p:nvPr/>
        </p:nvSpPr>
        <p:spPr bwMode="auto">
          <a:xfrm>
            <a:off x="7086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2539"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2540"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2541"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2542" name="Text Box 14"/>
          <p:cNvSpPr txBox="1">
            <a:spLocks noChangeArrowheads="1"/>
          </p:cNvSpPr>
          <p:nvPr/>
        </p:nvSpPr>
        <p:spPr bwMode="auto">
          <a:xfrm>
            <a:off x="65532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2543" name="Line 15"/>
          <p:cNvSpPr>
            <a:spLocks noChangeShapeType="1"/>
          </p:cNvSpPr>
          <p:nvPr/>
        </p:nvSpPr>
        <p:spPr bwMode="auto">
          <a:xfrm flipV="1">
            <a:off x="7239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17"/>
          <p:cNvSpPr txBox="1">
            <a:spLocks noChangeArrowheads="1"/>
          </p:cNvSpPr>
          <p:nvPr/>
        </p:nvSpPr>
        <p:spPr bwMode="auto">
          <a:xfrm>
            <a:off x="1022350" y="930275"/>
            <a:ext cx="5857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endParaRPr lang="en-US" altLang="en-US"/>
          </a:p>
          <a:p>
            <a:pPr lvl="1" eaLnBrk="1" hangingPunct="1">
              <a:buFontTx/>
              <a:buAutoNum type="arabicPeriod"/>
            </a:pPr>
            <a:endParaRPr lang="en-US" altLang="en-US"/>
          </a:p>
          <a:p>
            <a:pPr eaLnBrk="1" hangingPunct="1"/>
            <a:endParaRPr lang="en-US" altLang="en-US"/>
          </a:p>
        </p:txBody>
      </p:sp>
    </p:spTree>
    <p:extLst>
      <p:ext uri="{BB962C8B-B14F-4D97-AF65-F5344CB8AC3E}">
        <p14:creationId xmlns:p14="http://schemas.microsoft.com/office/powerpoint/2010/main" val="914335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3555"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3556"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3557"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3558"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3559"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3560"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3561"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3562"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3563"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3564"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3565"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3566"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3567"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Text Box 17"/>
          <p:cNvSpPr txBox="1">
            <a:spLocks noChangeArrowheads="1"/>
          </p:cNvSpPr>
          <p:nvPr/>
        </p:nvSpPr>
        <p:spPr bwMode="auto">
          <a:xfrm>
            <a:off x="1022350" y="930275"/>
            <a:ext cx="5857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endParaRPr lang="en-US" altLang="en-US"/>
          </a:p>
          <a:p>
            <a:pPr lvl="1" eaLnBrk="1" hangingPunct="1">
              <a:buFontTx/>
              <a:buAutoNum type="arabicPeriod"/>
            </a:pPr>
            <a:endParaRPr lang="en-US" altLang="en-US"/>
          </a:p>
          <a:p>
            <a:pPr eaLnBrk="1" hangingPunct="1"/>
            <a:endParaRPr lang="en-US" altLang="en-US"/>
          </a:p>
        </p:txBody>
      </p:sp>
    </p:spTree>
    <p:extLst>
      <p:ext uri="{BB962C8B-B14F-4D97-AF65-F5344CB8AC3E}">
        <p14:creationId xmlns:p14="http://schemas.microsoft.com/office/powerpoint/2010/main" val="4231662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4579"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4580"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4581"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4582"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4583"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4584"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4585"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4586"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4587"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4588"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4589"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4590"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4591"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Text Box 17"/>
          <p:cNvSpPr txBox="1">
            <a:spLocks noChangeArrowheads="1"/>
          </p:cNvSpPr>
          <p:nvPr/>
        </p:nvSpPr>
        <p:spPr bwMode="auto">
          <a:xfrm>
            <a:off x="1022350" y="930275"/>
            <a:ext cx="76009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24594" name="Freeform 20"/>
          <p:cNvSpPr>
            <a:spLocks/>
          </p:cNvSpPr>
          <p:nvPr/>
        </p:nvSpPr>
        <p:spPr bwMode="auto">
          <a:xfrm>
            <a:off x="4343400" y="3733800"/>
            <a:ext cx="2527300" cy="457200"/>
          </a:xfrm>
          <a:custGeom>
            <a:avLst/>
            <a:gdLst>
              <a:gd name="T0" fmla="*/ 0 w 1592"/>
              <a:gd name="T1" fmla="*/ 457200 h 560"/>
              <a:gd name="T2" fmla="*/ 609600 w 1592"/>
              <a:gd name="T3" fmla="*/ 65314 h 560"/>
              <a:gd name="T4" fmla="*/ 2209800 w 1592"/>
              <a:gd name="T5" fmla="*/ 65314 h 560"/>
              <a:gd name="T6" fmla="*/ 2514600 w 1592"/>
              <a:gd name="T7" fmla="*/ 4572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2" h="560">
                <a:moveTo>
                  <a:pt x="0" y="560"/>
                </a:moveTo>
                <a:cubicBezTo>
                  <a:pt x="76" y="360"/>
                  <a:pt x="152" y="160"/>
                  <a:pt x="384" y="80"/>
                </a:cubicBezTo>
                <a:cubicBezTo>
                  <a:pt x="616" y="0"/>
                  <a:pt x="1192" y="0"/>
                  <a:pt x="1392" y="80"/>
                </a:cubicBezTo>
                <a:cubicBezTo>
                  <a:pt x="1592" y="160"/>
                  <a:pt x="1588" y="360"/>
                  <a:pt x="1584" y="560"/>
                </a:cubicBezTo>
              </a:path>
            </a:pathLst>
          </a:custGeom>
          <a:noFill/>
          <a:ln w="38100" cmpd="sng">
            <a:solidFill>
              <a:srgbClr val="FF33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197024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5603"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5604"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5605"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5606"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5607"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5608"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5609"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5610"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5611"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5612"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5613"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5614"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5615"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17"/>
          <p:cNvSpPr txBox="1">
            <a:spLocks noChangeArrowheads="1"/>
          </p:cNvSpPr>
          <p:nvPr/>
        </p:nvSpPr>
        <p:spPr bwMode="auto">
          <a:xfrm>
            <a:off x="1022350" y="930275"/>
            <a:ext cx="76009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25618" name="Freeform 18"/>
          <p:cNvSpPr>
            <a:spLocks/>
          </p:cNvSpPr>
          <p:nvPr/>
        </p:nvSpPr>
        <p:spPr bwMode="auto">
          <a:xfrm>
            <a:off x="4343400" y="3733800"/>
            <a:ext cx="2527300" cy="457200"/>
          </a:xfrm>
          <a:custGeom>
            <a:avLst/>
            <a:gdLst>
              <a:gd name="T0" fmla="*/ 0 w 1592"/>
              <a:gd name="T1" fmla="*/ 457200 h 560"/>
              <a:gd name="T2" fmla="*/ 609600 w 1592"/>
              <a:gd name="T3" fmla="*/ 65314 h 560"/>
              <a:gd name="T4" fmla="*/ 2209800 w 1592"/>
              <a:gd name="T5" fmla="*/ 65314 h 560"/>
              <a:gd name="T6" fmla="*/ 2514600 w 1592"/>
              <a:gd name="T7" fmla="*/ 4572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2" h="560">
                <a:moveTo>
                  <a:pt x="0" y="560"/>
                </a:moveTo>
                <a:cubicBezTo>
                  <a:pt x="76" y="360"/>
                  <a:pt x="152" y="160"/>
                  <a:pt x="384" y="80"/>
                </a:cubicBezTo>
                <a:cubicBezTo>
                  <a:pt x="616" y="0"/>
                  <a:pt x="1192" y="0"/>
                  <a:pt x="1392" y="80"/>
                </a:cubicBezTo>
                <a:cubicBezTo>
                  <a:pt x="1592" y="160"/>
                  <a:pt x="1588" y="360"/>
                  <a:pt x="1584" y="560"/>
                </a:cubicBezTo>
              </a:path>
            </a:pathLst>
          </a:custGeom>
          <a:noFill/>
          <a:ln w="38100" cmpd="sng">
            <a:solidFill>
              <a:srgbClr val="FF33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94148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6627"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6628"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6629"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6630"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6631"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6632"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6633"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6634"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6635"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6636"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6637"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6638"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6639"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Tree>
    <p:extLst>
      <p:ext uri="{BB962C8B-B14F-4D97-AF65-F5344CB8AC3E}">
        <p14:creationId xmlns:p14="http://schemas.microsoft.com/office/powerpoint/2010/main" val="1531454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7651"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7652"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7653" name="Rectangle 5"/>
          <p:cNvSpPr>
            <a:spLocks noChangeArrowheads="1"/>
          </p:cNvSpPr>
          <p:nvPr/>
        </p:nvSpPr>
        <p:spPr bwMode="auto">
          <a:xfrm>
            <a:off x="40386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7654" name="Rectangle 6"/>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7655"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7656"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7657"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7658"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7659"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7660"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7661" name="Text Box 13"/>
          <p:cNvSpPr txBox="1">
            <a:spLocks noChangeArrowheads="1"/>
          </p:cNvSpPr>
          <p:nvPr/>
        </p:nvSpPr>
        <p:spPr bwMode="auto">
          <a:xfrm>
            <a:off x="34290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7662"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7663"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4" name="Line 16"/>
          <p:cNvSpPr>
            <a:spLocks noChangeShapeType="1"/>
          </p:cNvSpPr>
          <p:nvPr/>
        </p:nvSpPr>
        <p:spPr bwMode="auto">
          <a:xfrm flipV="1">
            <a:off x="41910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27666" name="Line 18"/>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864647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8675"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8676"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8677"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8678" name="Rectangle 6"/>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8679"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8680"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8681"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8682"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8683"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8684"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8685" name="Text Box 13"/>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8686"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8687"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6"/>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28690" name="Line 18"/>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93781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29699"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29700"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29701"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29702" name="Rectangle 6"/>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29703"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29704" name="Rectangle 8"/>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29705" name="Rectangle 9"/>
          <p:cNvSpPr>
            <a:spLocks noChangeArrowheads="1"/>
          </p:cNvSpPr>
          <p:nvPr/>
        </p:nvSpPr>
        <p:spPr bwMode="auto">
          <a:xfrm>
            <a:off x="64770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29706"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29707"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29708"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29709" name="Text Box 13"/>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29710"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29711" name="Line 15"/>
          <p:cNvSpPr>
            <a:spLocks noChangeShapeType="1"/>
          </p:cNvSpPr>
          <p:nvPr/>
        </p:nvSpPr>
        <p:spPr bwMode="auto">
          <a:xfrm flipV="1">
            <a:off x="65532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16"/>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29714" name="Line 18"/>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93659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7638"/>
            <a:ext cx="8229600" cy="4754562"/>
          </a:xfrm>
        </p:spPr>
        <p:txBody>
          <a:bodyPr>
            <a:normAutofit/>
          </a:bodyPr>
          <a:lstStyle/>
          <a:p>
            <a:r>
              <a:rPr lang="en-US" sz="3500" dirty="0" smtClean="0"/>
              <a:t>Write algorithms to describe how to draw shapes/figures:</a:t>
            </a:r>
            <a:br>
              <a:rPr lang="en-US" sz="3500" dirty="0" smtClean="0"/>
            </a:br>
            <a:r>
              <a:rPr lang="en-US" sz="3500" dirty="0" smtClean="0"/>
              <a:t/>
            </a:r>
            <a:br>
              <a:rPr lang="en-US" sz="3500" dirty="0" smtClean="0"/>
            </a:br>
            <a:r>
              <a:rPr lang="en-US" sz="3500" dirty="0" smtClean="0"/>
              <a:t>Give instructions which only use line lengths, point locations, directions, and/or angles to guide someone to draw the shape/figure which you are given.</a:t>
            </a:r>
            <a:endParaRPr lang="en-US" sz="3500" dirty="0"/>
          </a:p>
        </p:txBody>
      </p:sp>
      <p:sp>
        <p:nvSpPr>
          <p:cNvPr id="3"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dirty="0" smtClean="0"/>
              <a:t>Algorithm</a:t>
            </a:r>
            <a:r>
              <a:rPr lang="en-US" altLang="en-US" dirty="0" smtClean="0"/>
              <a:t> -- Exercise</a:t>
            </a:r>
            <a:endParaRPr lang="en-AU" altLang="en-US" dirty="0"/>
          </a:p>
        </p:txBody>
      </p:sp>
    </p:spTree>
    <p:extLst>
      <p:ext uri="{BB962C8B-B14F-4D97-AF65-F5344CB8AC3E}">
        <p14:creationId xmlns:p14="http://schemas.microsoft.com/office/powerpoint/2010/main" val="17740758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0723"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0724"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0725"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0726" name="Rectangle 6"/>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0727"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0728" name="Rectangle 8"/>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0729"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0730"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0731"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0732"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0733" name="Text Box 13"/>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0734"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0735" name="Line 15"/>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16"/>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0738" name="Line 18"/>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785478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1747"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1748"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1749"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1750" name="Rectangle 6"/>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1751"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1752" name="Rectangle 8"/>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1753"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1754"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1755"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1756"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1757" name="Text Box 13"/>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1758"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1759" name="Line 15"/>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6"/>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1762" name="Line 18"/>
          <p:cNvSpPr>
            <a:spLocks noChangeShapeType="1"/>
          </p:cNvSpPr>
          <p:nvPr/>
        </p:nvSpPr>
        <p:spPr bwMode="auto">
          <a:xfrm>
            <a:off x="609600" y="2590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Freeform 19"/>
          <p:cNvSpPr>
            <a:spLocks/>
          </p:cNvSpPr>
          <p:nvPr/>
        </p:nvSpPr>
        <p:spPr bwMode="auto">
          <a:xfrm>
            <a:off x="4953000" y="3733800"/>
            <a:ext cx="1219200" cy="457200"/>
          </a:xfrm>
          <a:custGeom>
            <a:avLst/>
            <a:gdLst>
              <a:gd name="T0" fmla="*/ 0 w 1592"/>
              <a:gd name="T1" fmla="*/ 457200 h 560"/>
              <a:gd name="T2" fmla="*/ 294078 w 1592"/>
              <a:gd name="T3" fmla="*/ 65314 h 560"/>
              <a:gd name="T4" fmla="*/ 1066034 w 1592"/>
              <a:gd name="T5" fmla="*/ 65314 h 560"/>
              <a:gd name="T6" fmla="*/ 1213073 w 1592"/>
              <a:gd name="T7" fmla="*/ 4572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2" h="560">
                <a:moveTo>
                  <a:pt x="0" y="560"/>
                </a:moveTo>
                <a:cubicBezTo>
                  <a:pt x="76" y="360"/>
                  <a:pt x="152" y="160"/>
                  <a:pt x="384" y="80"/>
                </a:cubicBezTo>
                <a:cubicBezTo>
                  <a:pt x="616" y="0"/>
                  <a:pt x="1192" y="0"/>
                  <a:pt x="1392" y="80"/>
                </a:cubicBezTo>
                <a:cubicBezTo>
                  <a:pt x="1592" y="160"/>
                  <a:pt x="1588" y="360"/>
                  <a:pt x="1584" y="560"/>
                </a:cubicBezTo>
              </a:path>
            </a:pathLst>
          </a:custGeom>
          <a:noFill/>
          <a:ln w="38100" cmpd="sng">
            <a:solidFill>
              <a:srgbClr val="FF33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231542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7"/>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2771" name="Rectangle 2"/>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2772" name="Rectangle 3"/>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2773" name="Rectangle 4"/>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2774" name="Rectangle 5"/>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2775" name="Rectangle 6"/>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2776" name="Rectangle 7"/>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2777" name="Rectangle 8"/>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2778" name="Rectangle 9"/>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2779" name="Rectangle 10"/>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2780" name="Text Box 11"/>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2781" name="Text Box 12"/>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2782" name="Text Box 13"/>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2783" name="Text Box 14"/>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2784" name="Line 15"/>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Line 16"/>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Line 18"/>
          <p:cNvSpPr>
            <a:spLocks noChangeShapeType="1"/>
          </p:cNvSpPr>
          <p:nvPr/>
        </p:nvSpPr>
        <p:spPr bwMode="auto">
          <a:xfrm>
            <a:off x="609600" y="2590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7" name="Freeform 19"/>
          <p:cNvSpPr>
            <a:spLocks/>
          </p:cNvSpPr>
          <p:nvPr/>
        </p:nvSpPr>
        <p:spPr bwMode="auto">
          <a:xfrm>
            <a:off x="4953000" y="3733800"/>
            <a:ext cx="1219200" cy="457200"/>
          </a:xfrm>
          <a:custGeom>
            <a:avLst/>
            <a:gdLst>
              <a:gd name="T0" fmla="*/ 0 w 1592"/>
              <a:gd name="T1" fmla="*/ 457200 h 560"/>
              <a:gd name="T2" fmla="*/ 294078 w 1592"/>
              <a:gd name="T3" fmla="*/ 65314 h 560"/>
              <a:gd name="T4" fmla="*/ 1066034 w 1592"/>
              <a:gd name="T5" fmla="*/ 65314 h 560"/>
              <a:gd name="T6" fmla="*/ 1213073 w 1592"/>
              <a:gd name="T7" fmla="*/ 4572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2" h="560">
                <a:moveTo>
                  <a:pt x="0" y="560"/>
                </a:moveTo>
                <a:cubicBezTo>
                  <a:pt x="76" y="360"/>
                  <a:pt x="152" y="160"/>
                  <a:pt x="384" y="80"/>
                </a:cubicBezTo>
                <a:cubicBezTo>
                  <a:pt x="616" y="0"/>
                  <a:pt x="1192" y="0"/>
                  <a:pt x="1392" y="80"/>
                </a:cubicBezTo>
                <a:cubicBezTo>
                  <a:pt x="1592" y="160"/>
                  <a:pt x="1588" y="360"/>
                  <a:pt x="1584" y="560"/>
                </a:cubicBezTo>
              </a:path>
            </a:pathLst>
          </a:custGeom>
          <a:noFill/>
          <a:ln w="38100" cmpd="sng">
            <a:solidFill>
              <a:srgbClr val="FF33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0792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3795"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3796"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3797"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3798"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3799"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3800" name="Rectangle 8"/>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3801" name="Rectangle 9"/>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3802"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3803"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3804"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3805"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3806"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3807"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3808" name="Line 16"/>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17"/>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Line 18"/>
          <p:cNvSpPr>
            <a:spLocks noChangeShapeType="1"/>
          </p:cNvSpPr>
          <p:nvPr/>
        </p:nvSpPr>
        <p:spPr bwMode="auto">
          <a:xfrm>
            <a:off x="609600" y="3352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45015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4819"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4820"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4821"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4822"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4823"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4824" name="Rectangle 8"/>
          <p:cNvSpPr>
            <a:spLocks noChangeArrowheads="1"/>
          </p:cNvSpPr>
          <p:nvPr/>
        </p:nvSpPr>
        <p:spPr bwMode="auto">
          <a:xfrm>
            <a:off x="52578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4825" name="Rectangle 9"/>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4826"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4827"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4828"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4829"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4830"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4831"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4832" name="Line 16"/>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7"/>
          <p:cNvSpPr>
            <a:spLocks noChangeShapeType="1"/>
          </p:cNvSpPr>
          <p:nvPr/>
        </p:nvSpPr>
        <p:spPr bwMode="auto">
          <a:xfrm flipV="1">
            <a:off x="4724400" y="5257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8"/>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751232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5843"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5844"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5845"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5846"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5847" name="Rectangle 7"/>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5848"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5849" name="Rectangle 9"/>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5850"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5851"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5852"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5853"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5854"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5855"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5856" name="Line 16"/>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8"/>
          <p:cNvSpPr>
            <a:spLocks noChangeShapeType="1"/>
          </p:cNvSpPr>
          <p:nvPr/>
        </p:nvSpPr>
        <p:spPr bwMode="auto">
          <a:xfrm>
            <a:off x="609600" y="1143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86326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6867"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6868"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6869"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6870"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6871" name="Rectangle 7"/>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6872"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6873" name="Rectangle 9"/>
          <p:cNvSpPr>
            <a:spLocks noChangeArrowheads="1"/>
          </p:cNvSpPr>
          <p:nvPr/>
        </p:nvSpPr>
        <p:spPr bwMode="auto">
          <a:xfrm>
            <a:off x="58674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6874"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6875"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6876"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6877"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6878"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6879"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6880" name="Line 16"/>
          <p:cNvSpPr>
            <a:spLocks noChangeShapeType="1"/>
          </p:cNvSpPr>
          <p:nvPr/>
        </p:nvSpPr>
        <p:spPr bwMode="auto">
          <a:xfrm flipH="1" flipV="1">
            <a:off x="6248400" y="5257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Line 18"/>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53640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7891"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7892"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7893"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7894"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7895" name="Rectangle 7"/>
          <p:cNvSpPr>
            <a:spLocks noChangeArrowheads="1"/>
          </p:cNvSpPr>
          <p:nvPr/>
        </p:nvSpPr>
        <p:spPr bwMode="auto">
          <a:xfrm>
            <a:off x="46482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7896"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7897"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7898"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7899"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7900"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7901"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7902"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7903"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7904" name="Line 16"/>
          <p:cNvSpPr>
            <a:spLocks noChangeShapeType="1"/>
          </p:cNvSpPr>
          <p:nvPr/>
        </p:nvSpPr>
        <p:spPr bwMode="auto">
          <a:xfrm flipH="1" flipV="1">
            <a:off x="5638800" y="5257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Line 18"/>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389769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8915"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8916"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8917"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8918"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8919"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8920"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8921"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8922"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8923"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8924"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8925"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8926"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8927"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8928" name="Line 16"/>
          <p:cNvSpPr>
            <a:spLocks noChangeShapeType="1"/>
          </p:cNvSpPr>
          <p:nvPr/>
        </p:nvSpPr>
        <p:spPr bwMode="auto">
          <a:xfrm flipH="1" flipV="1">
            <a:off x="5029200" y="5257800"/>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18"/>
          <p:cNvSpPr>
            <a:spLocks noChangeShapeType="1"/>
          </p:cNvSpPr>
          <p:nvPr/>
        </p:nvSpPr>
        <p:spPr bwMode="auto">
          <a:xfrm>
            <a:off x="609600" y="19050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890882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39939"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39940"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39941"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39942"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39943"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39944"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39945"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39946"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39947"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39948"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39949"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39950"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39951"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39952" name="Line 16"/>
          <p:cNvSpPr>
            <a:spLocks noChangeShapeType="1"/>
          </p:cNvSpPr>
          <p:nvPr/>
        </p:nvSpPr>
        <p:spPr bwMode="auto">
          <a:xfrm flipH="1" flipV="1">
            <a:off x="5029200" y="5257800"/>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18"/>
          <p:cNvSpPr>
            <a:spLocks noChangeShapeType="1"/>
          </p:cNvSpPr>
          <p:nvPr/>
        </p:nvSpPr>
        <p:spPr bwMode="auto">
          <a:xfrm>
            <a:off x="609600" y="2590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9143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F6CF3055-8978-464A-9B36-8A701D18780A}" type="slidenum">
              <a:rPr lang="en-US" altLang="en-US"/>
              <a:pPr/>
              <a:t>9</a:t>
            </a:fld>
            <a:endParaRPr lang="en-US" altLang="en-US"/>
          </a:p>
        </p:txBody>
      </p:sp>
      <p:sp>
        <p:nvSpPr>
          <p:cNvPr id="14338" name="Rectangle 2"/>
          <p:cNvSpPr>
            <a:spLocks noGrp="1" noChangeArrowheads="1"/>
          </p:cNvSpPr>
          <p:nvPr>
            <p:ph type="title"/>
          </p:nvPr>
        </p:nvSpPr>
        <p:spPr>
          <a:xfrm>
            <a:off x="685800" y="228600"/>
            <a:ext cx="7772400" cy="990600"/>
          </a:xfrm>
        </p:spPr>
        <p:txBody>
          <a:bodyPr/>
          <a:lstStyle/>
          <a:p>
            <a:r>
              <a:rPr lang="en-US" altLang="en-US">
                <a:solidFill>
                  <a:srgbClr val="000099"/>
                </a:solidFill>
              </a:rPr>
              <a:t>From Algorithms to Programs</a:t>
            </a:r>
          </a:p>
        </p:txBody>
      </p:sp>
      <p:grpSp>
        <p:nvGrpSpPr>
          <p:cNvPr id="14351" name="Group 15"/>
          <p:cNvGrpSpPr>
            <a:grpSpLocks/>
          </p:cNvGrpSpPr>
          <p:nvPr/>
        </p:nvGrpSpPr>
        <p:grpSpPr bwMode="auto">
          <a:xfrm>
            <a:off x="236538" y="1228725"/>
            <a:ext cx="2497137" cy="3024188"/>
            <a:chOff x="149" y="774"/>
            <a:chExt cx="1573" cy="1905"/>
          </a:xfrm>
        </p:grpSpPr>
        <p:graphicFrame>
          <p:nvGraphicFramePr>
            <p:cNvPr id="14340" name="Object 4"/>
            <p:cNvGraphicFramePr>
              <a:graphicFrameLocks noChangeAspect="1"/>
            </p:cNvGraphicFramePr>
            <p:nvPr/>
          </p:nvGraphicFramePr>
          <p:xfrm>
            <a:off x="887" y="809"/>
            <a:ext cx="835" cy="1870"/>
          </p:xfrm>
          <a:graphic>
            <a:graphicData uri="http://schemas.openxmlformats.org/presentationml/2006/ole">
              <mc:AlternateContent xmlns:mc="http://schemas.openxmlformats.org/markup-compatibility/2006">
                <mc:Choice xmlns:v="urn:schemas-microsoft-com:vml" Requires="v">
                  <p:oleObj spid="_x0000_s1992" name="Clip" r:id="rId3" imgW="1857600" imgH="3995640" progId="MS_ClipArt_Gallery.2">
                    <p:embed/>
                  </p:oleObj>
                </mc:Choice>
                <mc:Fallback>
                  <p:oleObj name="Clip" r:id="rId3" imgW="1857600" imgH="39956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 y="809"/>
                          <a:ext cx="835" cy="1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AutoShape 5"/>
            <p:cNvSpPr>
              <a:spLocks noChangeArrowheads="1"/>
            </p:cNvSpPr>
            <p:nvPr/>
          </p:nvSpPr>
          <p:spPr bwMode="auto">
            <a:xfrm>
              <a:off x="149" y="774"/>
              <a:ext cx="816" cy="700"/>
            </a:xfrm>
            <a:prstGeom prst="cloudCallout">
              <a:avLst>
                <a:gd name="adj1" fmla="val 44606"/>
                <a:gd name="adj2" fmla="val 53569"/>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ltLang="en-US" sz="2400" b="0">
                <a:solidFill>
                  <a:schemeClr val="tx1"/>
                </a:solidFill>
              </a:endParaRPr>
            </a:p>
          </p:txBody>
        </p:sp>
        <p:sp>
          <p:nvSpPr>
            <p:cNvPr id="14342" name="Text Box 6"/>
            <p:cNvSpPr txBox="1">
              <a:spLocks noChangeArrowheads="1"/>
            </p:cNvSpPr>
            <p:nvPr/>
          </p:nvSpPr>
          <p:spPr bwMode="auto">
            <a:xfrm>
              <a:off x="197" y="924"/>
              <a:ext cx="864"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0" i="1"/>
                <a:t>Problem</a:t>
              </a:r>
              <a:endParaRPr lang="en-US" altLang="en-US" sz="2400" b="0"/>
            </a:p>
          </p:txBody>
        </p:sp>
      </p:grpSp>
      <p:grpSp>
        <p:nvGrpSpPr>
          <p:cNvPr id="14343" name="Group 7"/>
          <p:cNvGrpSpPr>
            <a:grpSpLocks/>
          </p:cNvGrpSpPr>
          <p:nvPr/>
        </p:nvGrpSpPr>
        <p:grpSpPr bwMode="auto">
          <a:xfrm>
            <a:off x="3886200" y="3200400"/>
            <a:ext cx="4191000" cy="3359150"/>
            <a:chOff x="2448" y="2064"/>
            <a:chExt cx="2640" cy="2031"/>
          </a:xfrm>
        </p:grpSpPr>
        <p:graphicFrame>
          <p:nvGraphicFramePr>
            <p:cNvPr id="14344" name="Object 8"/>
            <p:cNvGraphicFramePr>
              <a:graphicFrameLocks noChangeAspect="1"/>
            </p:cNvGraphicFramePr>
            <p:nvPr/>
          </p:nvGraphicFramePr>
          <p:xfrm>
            <a:off x="2880" y="2208"/>
            <a:ext cx="1601" cy="1573"/>
          </p:xfrm>
          <a:graphic>
            <a:graphicData uri="http://schemas.openxmlformats.org/presentationml/2006/ole">
              <mc:AlternateContent xmlns:mc="http://schemas.openxmlformats.org/markup-compatibility/2006">
                <mc:Choice xmlns:v="urn:schemas-microsoft-com:vml" Requires="v">
                  <p:oleObj spid="_x0000_s1993" name="Clip" r:id="rId5" imgW="4016520" imgH="3945240" progId="MS_ClipArt_Gallery.2">
                    <p:embed/>
                  </p:oleObj>
                </mc:Choice>
                <mc:Fallback>
                  <p:oleObj name="Clip" r:id="rId5" imgW="4016520" imgH="39452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208"/>
                          <a:ext cx="1601" cy="1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5" name="Text Box 9"/>
            <p:cNvSpPr txBox="1">
              <a:spLocks noChangeArrowheads="1"/>
            </p:cNvSpPr>
            <p:nvPr/>
          </p:nvSpPr>
          <p:spPr bwMode="auto">
            <a:xfrm>
              <a:off x="2448" y="3744"/>
              <a:ext cx="2640" cy="351"/>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C  Program</a:t>
              </a:r>
              <a:endParaRPr lang="en-US" altLang="en-US" sz="3200" b="0"/>
            </a:p>
          </p:txBody>
        </p:sp>
        <p:sp>
          <p:nvSpPr>
            <p:cNvPr id="14346" name="AutoShape 10"/>
            <p:cNvSpPr>
              <a:spLocks noChangeArrowheads="1"/>
            </p:cNvSpPr>
            <p:nvPr/>
          </p:nvSpPr>
          <p:spPr bwMode="auto">
            <a:xfrm>
              <a:off x="3360" y="2064"/>
              <a:ext cx="384" cy="1584"/>
            </a:xfrm>
            <a:prstGeom prst="downArrow">
              <a:avLst>
                <a:gd name="adj1" fmla="val 50000"/>
                <a:gd name="adj2" fmla="val 103125"/>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47" name="Group 11"/>
          <p:cNvGrpSpPr>
            <a:grpSpLocks/>
          </p:cNvGrpSpPr>
          <p:nvPr/>
        </p:nvGrpSpPr>
        <p:grpSpPr bwMode="auto">
          <a:xfrm>
            <a:off x="2979738" y="990600"/>
            <a:ext cx="5926137" cy="3081338"/>
            <a:chOff x="1680" y="864"/>
            <a:chExt cx="3733" cy="1863"/>
          </a:xfrm>
        </p:grpSpPr>
        <p:sp>
          <p:nvSpPr>
            <p:cNvPr id="14348" name="AutoShape 12"/>
            <p:cNvSpPr>
              <a:spLocks noChangeArrowheads="1"/>
            </p:cNvSpPr>
            <p:nvPr/>
          </p:nvSpPr>
          <p:spPr bwMode="auto">
            <a:xfrm>
              <a:off x="1680" y="1344"/>
              <a:ext cx="624" cy="480"/>
            </a:xfrm>
            <a:prstGeom prst="rightArrow">
              <a:avLst>
                <a:gd name="adj1" fmla="val 50000"/>
                <a:gd name="adj2" fmla="val 32500"/>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13"/>
            <p:cNvSpPr txBox="1">
              <a:spLocks noChangeArrowheads="1"/>
            </p:cNvSpPr>
            <p:nvPr/>
          </p:nvSpPr>
          <p:spPr bwMode="auto">
            <a:xfrm>
              <a:off x="2352" y="1200"/>
              <a:ext cx="2640" cy="112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a:effectLst>
                    <a:outerShdw blurRad="38100" dist="38100" dir="2700000" algn="tl">
                      <a:srgbClr val="000000"/>
                    </a:outerShdw>
                  </a:effectLst>
                </a:rPr>
                <a:t>Algorithm</a:t>
              </a:r>
              <a:r>
                <a:rPr lang="en-US" altLang="en-US" sz="3200" b="0"/>
                <a:t>: </a:t>
              </a:r>
              <a:r>
                <a:rPr lang="en-US" altLang="en-US" b="0"/>
                <a:t>A sequence of instructions describing how to do a task (or process)</a:t>
              </a:r>
            </a:p>
          </p:txBody>
        </p:sp>
        <p:graphicFrame>
          <p:nvGraphicFramePr>
            <p:cNvPr id="14350" name="Object 14"/>
            <p:cNvGraphicFramePr>
              <a:graphicFrameLocks noChangeAspect="1"/>
            </p:cNvGraphicFramePr>
            <p:nvPr/>
          </p:nvGraphicFramePr>
          <p:xfrm>
            <a:off x="4800" y="864"/>
            <a:ext cx="613" cy="1863"/>
          </p:xfrm>
          <a:graphic>
            <a:graphicData uri="http://schemas.openxmlformats.org/presentationml/2006/ole">
              <mc:AlternateContent xmlns:mc="http://schemas.openxmlformats.org/markup-compatibility/2006">
                <mc:Choice xmlns:v="urn:schemas-microsoft-com:vml" Requires="v">
                  <p:oleObj spid="_x0000_s1994" name="Clip" r:id="rId7" imgW="1295640" imgH="3934080" progId="MS_ClipArt_Gallery.2">
                    <p:embed/>
                  </p:oleObj>
                </mc:Choice>
                <mc:Fallback>
                  <p:oleObj name="Clip" r:id="rId7" imgW="1295640" imgH="393408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 y="864"/>
                          <a:ext cx="613" cy="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779117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22350" y="930275"/>
            <a:ext cx="76009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40963"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40964"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40965"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40966"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40967"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40968"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40969"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40970"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40971"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40972"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40973"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40974"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40975"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40976" name="Line 16"/>
          <p:cNvSpPr>
            <a:spLocks noChangeShapeType="1"/>
          </p:cNvSpPr>
          <p:nvPr/>
        </p:nvSpPr>
        <p:spPr bwMode="auto">
          <a:xfrm flipH="1" flipV="1">
            <a:off x="5029200" y="5257800"/>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Line 18"/>
          <p:cNvSpPr>
            <a:spLocks noChangeShapeType="1"/>
          </p:cNvSpPr>
          <p:nvPr/>
        </p:nvSpPr>
        <p:spPr bwMode="auto">
          <a:xfrm>
            <a:off x="609600" y="3352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864757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a:t>While data[too_big_index] &lt;= data[pivot]</a:t>
            </a:r>
          </a:p>
          <a:p>
            <a:pPr lvl="1" eaLnBrk="1" hangingPunct="1"/>
            <a:r>
              <a:rPr lang="en-US" altLang="en-US"/>
              <a:t>	++too_big_index</a:t>
            </a:r>
          </a:p>
          <a:p>
            <a:pPr eaLnBrk="1" hangingPunct="1">
              <a:buFontTx/>
              <a:buAutoNum type="arabicPeriod"/>
            </a:pPr>
            <a:r>
              <a:rPr lang="en-US" altLang="en-US"/>
              <a:t>While data[too_small_index] &gt; data[pivot]</a:t>
            </a:r>
          </a:p>
          <a:p>
            <a:pPr lvl="1" eaLnBrk="1" hangingPunct="1"/>
            <a:r>
              <a:rPr lang="en-US" altLang="en-US"/>
              <a:t>	--too_small_index</a:t>
            </a:r>
          </a:p>
          <a:p>
            <a:pPr eaLnBrk="1" hangingPunct="1">
              <a:buFontTx/>
              <a:buAutoNum type="arabicPeriod"/>
            </a:pPr>
            <a:r>
              <a:rPr lang="en-US" altLang="en-US"/>
              <a:t>If too_big_index &lt; too_small_index</a:t>
            </a:r>
          </a:p>
          <a:p>
            <a:pPr lvl="1" eaLnBrk="1" hangingPunct="1"/>
            <a:r>
              <a:rPr lang="en-US" altLang="en-US"/>
              <a:t>	swap data[too_big_index] and data[too_small_index]</a:t>
            </a:r>
          </a:p>
          <a:p>
            <a:pPr eaLnBrk="1" hangingPunct="1">
              <a:buFontTx/>
              <a:buAutoNum type="arabicPeriod"/>
            </a:pPr>
            <a:r>
              <a:rPr lang="en-US" altLang="en-US"/>
              <a:t>While too_small_index &gt; too_big_index, go to 1.</a:t>
            </a:r>
          </a:p>
          <a:p>
            <a:pPr eaLnBrk="1" hangingPunct="1">
              <a:buFontTx/>
              <a:buAutoNum type="arabicPeriod"/>
            </a:pPr>
            <a:r>
              <a:rPr lang="en-US" altLang="en-US"/>
              <a:t>Swap data[too_small_index] and data[pivot_index]</a:t>
            </a:r>
          </a:p>
          <a:p>
            <a:pPr eaLnBrk="1" hangingPunct="1"/>
            <a:endParaRPr lang="en-US" altLang="en-US"/>
          </a:p>
          <a:p>
            <a:pPr lvl="1" eaLnBrk="1" hangingPunct="1">
              <a:buFontTx/>
              <a:buAutoNum type="arabicPeriod"/>
            </a:pPr>
            <a:endParaRPr lang="en-US" altLang="en-US"/>
          </a:p>
          <a:p>
            <a:pPr eaLnBrk="1" hangingPunct="1"/>
            <a:endParaRPr lang="en-US" altLang="en-US"/>
          </a:p>
        </p:txBody>
      </p:sp>
      <p:sp>
        <p:nvSpPr>
          <p:cNvPr id="41987" name="Rectangle 3"/>
          <p:cNvSpPr>
            <a:spLocks noChangeArrowheads="1"/>
          </p:cNvSpPr>
          <p:nvPr/>
        </p:nvSpPr>
        <p:spPr bwMode="auto">
          <a:xfrm>
            <a:off x="22098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41988"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41989"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41990"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41991" name="Rectangle 7"/>
          <p:cNvSpPr>
            <a:spLocks noChangeArrowheads="1"/>
          </p:cNvSpPr>
          <p:nvPr/>
        </p:nvSpPr>
        <p:spPr bwMode="auto">
          <a:xfrm>
            <a:off x="46482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41992"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41993"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41994"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41995"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41996" name="Text Box 12"/>
          <p:cNvSpPr txBox="1">
            <a:spLocks noChangeArrowheads="1"/>
          </p:cNvSpPr>
          <p:nvPr/>
        </p:nvSpPr>
        <p:spPr bwMode="auto">
          <a:xfrm>
            <a:off x="533400" y="4281488"/>
            <a:ext cx="163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0</a:t>
            </a:r>
          </a:p>
        </p:txBody>
      </p:sp>
      <p:sp>
        <p:nvSpPr>
          <p:cNvPr id="41997"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41998"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41999"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42000" name="Line 16"/>
          <p:cNvSpPr>
            <a:spLocks noChangeShapeType="1"/>
          </p:cNvSpPr>
          <p:nvPr/>
        </p:nvSpPr>
        <p:spPr bwMode="auto">
          <a:xfrm flipH="1" flipV="1">
            <a:off x="5029200" y="5257800"/>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Line 18"/>
          <p:cNvSpPr>
            <a:spLocks noChangeShapeType="1"/>
          </p:cNvSpPr>
          <p:nvPr/>
        </p:nvSpPr>
        <p:spPr bwMode="auto">
          <a:xfrm>
            <a:off x="609600" y="3733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74569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22350" y="930275"/>
            <a:ext cx="7600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dirty="0"/>
              <a:t>While data[</a:t>
            </a:r>
            <a:r>
              <a:rPr lang="en-US" altLang="en-US" dirty="0" err="1"/>
              <a:t>too_big_index</a:t>
            </a:r>
            <a:r>
              <a:rPr lang="en-US" altLang="en-US" dirty="0"/>
              <a:t>] &lt;= data[pivot]</a:t>
            </a:r>
          </a:p>
          <a:p>
            <a:pPr lvl="1" eaLnBrk="1" hangingPunct="1"/>
            <a:r>
              <a:rPr lang="en-US" altLang="en-US" dirty="0"/>
              <a:t>	++</a:t>
            </a:r>
            <a:r>
              <a:rPr lang="en-US" altLang="en-US" dirty="0" err="1"/>
              <a:t>too_big_index</a:t>
            </a:r>
            <a:endParaRPr lang="en-US" altLang="en-US" dirty="0"/>
          </a:p>
          <a:p>
            <a:pPr eaLnBrk="1" hangingPunct="1">
              <a:buFontTx/>
              <a:buAutoNum type="arabicPeriod"/>
            </a:pPr>
            <a:r>
              <a:rPr lang="en-US" altLang="en-US" dirty="0"/>
              <a:t>While data[</a:t>
            </a:r>
            <a:r>
              <a:rPr lang="en-US" altLang="en-US" dirty="0" err="1"/>
              <a:t>too_small_index</a:t>
            </a:r>
            <a:r>
              <a:rPr lang="en-US" altLang="en-US" dirty="0"/>
              <a:t>] &gt; data[pivot]</a:t>
            </a:r>
          </a:p>
          <a:p>
            <a:pPr lvl="1" eaLnBrk="1" hangingPunct="1"/>
            <a:r>
              <a:rPr lang="en-US" altLang="en-US" dirty="0"/>
              <a:t>	--</a:t>
            </a:r>
            <a:r>
              <a:rPr lang="en-US" altLang="en-US" dirty="0" err="1"/>
              <a:t>too_small_index</a:t>
            </a:r>
            <a:endParaRPr lang="en-US" altLang="en-US" dirty="0"/>
          </a:p>
          <a:p>
            <a:pPr eaLnBrk="1" hangingPunct="1">
              <a:buFontTx/>
              <a:buAutoNum type="arabicPeriod"/>
            </a:pPr>
            <a:r>
              <a:rPr lang="en-US" altLang="en-US" dirty="0"/>
              <a:t>If </a:t>
            </a:r>
            <a:r>
              <a:rPr lang="en-US" altLang="en-US" dirty="0" err="1"/>
              <a:t>too_big_index</a:t>
            </a:r>
            <a:r>
              <a:rPr lang="en-US" altLang="en-US" dirty="0"/>
              <a:t> &lt; </a:t>
            </a:r>
            <a:r>
              <a:rPr lang="en-US" altLang="en-US" dirty="0" err="1"/>
              <a:t>too_small_index</a:t>
            </a:r>
            <a:endParaRPr lang="en-US" altLang="en-US" dirty="0"/>
          </a:p>
          <a:p>
            <a:pPr lvl="1" eaLnBrk="1" hangingPunct="1"/>
            <a:r>
              <a:rPr lang="en-US" altLang="en-US" dirty="0"/>
              <a:t>	swap data[</a:t>
            </a:r>
            <a:r>
              <a:rPr lang="en-US" altLang="en-US" dirty="0" err="1"/>
              <a:t>too_big_index</a:t>
            </a:r>
            <a:r>
              <a:rPr lang="en-US" altLang="en-US" dirty="0"/>
              <a:t>] and data[</a:t>
            </a:r>
            <a:r>
              <a:rPr lang="en-US" altLang="en-US" dirty="0" err="1"/>
              <a:t>too_small_index</a:t>
            </a:r>
            <a:r>
              <a:rPr lang="en-US" altLang="en-US" dirty="0"/>
              <a:t>]</a:t>
            </a:r>
          </a:p>
          <a:p>
            <a:pPr eaLnBrk="1" hangingPunct="1">
              <a:buFontTx/>
              <a:buAutoNum type="arabicPeriod"/>
            </a:pPr>
            <a:r>
              <a:rPr lang="en-US" altLang="en-US" dirty="0"/>
              <a:t>While </a:t>
            </a:r>
            <a:r>
              <a:rPr lang="en-US" altLang="en-US" dirty="0" err="1"/>
              <a:t>too_small_index</a:t>
            </a:r>
            <a:r>
              <a:rPr lang="en-US" altLang="en-US" dirty="0"/>
              <a:t> &gt; </a:t>
            </a:r>
            <a:r>
              <a:rPr lang="en-US" altLang="en-US" dirty="0" err="1"/>
              <a:t>too_big_index</a:t>
            </a:r>
            <a:r>
              <a:rPr lang="en-US" altLang="en-US" dirty="0"/>
              <a:t>, go to 1.</a:t>
            </a:r>
          </a:p>
          <a:p>
            <a:pPr eaLnBrk="1" hangingPunct="1">
              <a:buFontTx/>
              <a:buAutoNum type="arabicPeriod"/>
            </a:pPr>
            <a:r>
              <a:rPr lang="en-US" altLang="en-US" dirty="0"/>
              <a:t>Swap data[</a:t>
            </a:r>
            <a:r>
              <a:rPr lang="en-US" altLang="en-US" dirty="0" err="1"/>
              <a:t>too_small_index</a:t>
            </a:r>
            <a:r>
              <a:rPr lang="en-US" altLang="en-US" dirty="0"/>
              <a:t>] and data[</a:t>
            </a:r>
            <a:r>
              <a:rPr lang="en-US" altLang="en-US" dirty="0" err="1"/>
              <a:t>pivot_index</a:t>
            </a:r>
            <a:r>
              <a:rPr lang="en-US" altLang="en-US" dirty="0"/>
              <a:t>]</a:t>
            </a:r>
          </a:p>
          <a:p>
            <a:pPr eaLnBrk="1" hangingPunct="1"/>
            <a:endParaRPr lang="en-US" altLang="en-US" dirty="0"/>
          </a:p>
          <a:p>
            <a:pPr lvl="1" eaLnBrk="1" hangingPunct="1">
              <a:buFontTx/>
              <a:buAutoNum type="arabicPeriod"/>
            </a:pPr>
            <a:endParaRPr lang="en-US" altLang="en-US" dirty="0"/>
          </a:p>
          <a:p>
            <a:pPr eaLnBrk="1" hangingPunct="1"/>
            <a:endParaRPr lang="en-US" altLang="en-US" dirty="0"/>
          </a:p>
        </p:txBody>
      </p:sp>
      <p:sp>
        <p:nvSpPr>
          <p:cNvPr id="43011" name="Rectangle 3"/>
          <p:cNvSpPr>
            <a:spLocks noChangeArrowheads="1"/>
          </p:cNvSpPr>
          <p:nvPr/>
        </p:nvSpPr>
        <p:spPr bwMode="auto">
          <a:xfrm>
            <a:off x="2209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43012" name="Rectangle 4"/>
          <p:cNvSpPr>
            <a:spLocks noChangeArrowheads="1"/>
          </p:cNvSpPr>
          <p:nvPr/>
        </p:nvSpPr>
        <p:spPr bwMode="auto">
          <a:xfrm>
            <a:off x="2819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43013" name="Rectangle 5"/>
          <p:cNvSpPr>
            <a:spLocks noChangeArrowheads="1"/>
          </p:cNvSpPr>
          <p:nvPr/>
        </p:nvSpPr>
        <p:spPr bwMode="auto">
          <a:xfrm>
            <a:off x="3429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43014" name="Rectangle 6"/>
          <p:cNvSpPr>
            <a:spLocks noChangeArrowheads="1"/>
          </p:cNvSpPr>
          <p:nvPr/>
        </p:nvSpPr>
        <p:spPr bwMode="auto">
          <a:xfrm>
            <a:off x="4038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43015" name="Rectangle 7"/>
          <p:cNvSpPr>
            <a:spLocks noChangeArrowheads="1"/>
          </p:cNvSpPr>
          <p:nvPr/>
        </p:nvSpPr>
        <p:spPr bwMode="auto">
          <a:xfrm>
            <a:off x="4648200" y="41910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43016" name="Rectangle 8"/>
          <p:cNvSpPr>
            <a:spLocks noChangeArrowheads="1"/>
          </p:cNvSpPr>
          <p:nvPr/>
        </p:nvSpPr>
        <p:spPr bwMode="auto">
          <a:xfrm>
            <a:off x="5257800" y="4191000"/>
            <a:ext cx="60960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43017" name="Rectangle 9"/>
          <p:cNvSpPr>
            <a:spLocks noChangeArrowheads="1"/>
          </p:cNvSpPr>
          <p:nvPr/>
        </p:nvSpPr>
        <p:spPr bwMode="auto">
          <a:xfrm>
            <a:off x="58674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43018" name="Rectangle 10"/>
          <p:cNvSpPr>
            <a:spLocks noChangeArrowheads="1"/>
          </p:cNvSpPr>
          <p:nvPr/>
        </p:nvSpPr>
        <p:spPr bwMode="auto">
          <a:xfrm>
            <a:off x="64770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43019" name="Rectangle 11"/>
          <p:cNvSpPr>
            <a:spLocks noChangeArrowheads="1"/>
          </p:cNvSpPr>
          <p:nvPr/>
        </p:nvSpPr>
        <p:spPr bwMode="auto">
          <a:xfrm>
            <a:off x="7086600" y="41910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43020" name="Text Box 12"/>
          <p:cNvSpPr txBox="1">
            <a:spLocks noChangeArrowheads="1"/>
          </p:cNvSpPr>
          <p:nvPr/>
        </p:nvSpPr>
        <p:spPr bwMode="auto">
          <a:xfrm>
            <a:off x="381000" y="4343400"/>
            <a:ext cx="1643063" cy="376238"/>
          </a:xfrm>
          <a:prstGeom prst="rect">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pivot_index = 4</a:t>
            </a:r>
          </a:p>
        </p:txBody>
      </p:sp>
      <p:sp>
        <p:nvSpPr>
          <p:cNvPr id="43021" name="Text Box 13"/>
          <p:cNvSpPr txBox="1">
            <a:spLocks noChangeArrowheads="1"/>
          </p:cNvSpPr>
          <p:nvPr/>
        </p:nvSpPr>
        <p:spPr bwMode="auto">
          <a:xfrm>
            <a:off x="2254250" y="48006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43022" name="Text Box 14"/>
          <p:cNvSpPr txBox="1">
            <a:spLocks noChangeArrowheads="1"/>
          </p:cNvSpPr>
          <p:nvPr/>
        </p:nvSpPr>
        <p:spPr bwMode="auto">
          <a:xfrm>
            <a:off x="3962400" y="556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too_big_index</a:t>
            </a:r>
          </a:p>
        </p:txBody>
      </p:sp>
      <p:sp>
        <p:nvSpPr>
          <p:cNvPr id="43023" name="Text Box 15"/>
          <p:cNvSpPr txBox="1">
            <a:spLocks noChangeArrowheads="1"/>
          </p:cNvSpPr>
          <p:nvPr/>
        </p:nvSpPr>
        <p:spPr bwMode="auto">
          <a:xfrm>
            <a:off x="5867400" y="55768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too_small_index</a:t>
            </a:r>
          </a:p>
        </p:txBody>
      </p:sp>
      <p:sp>
        <p:nvSpPr>
          <p:cNvPr id="43024" name="Line 16"/>
          <p:cNvSpPr>
            <a:spLocks noChangeShapeType="1"/>
          </p:cNvSpPr>
          <p:nvPr/>
        </p:nvSpPr>
        <p:spPr bwMode="auto">
          <a:xfrm flipH="1" flipV="1">
            <a:off x="5029200" y="5257800"/>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flipV="1">
            <a:off x="4724400" y="5257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609600" y="37338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860392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Partition Result</a:t>
            </a:r>
          </a:p>
        </p:txBody>
      </p:sp>
      <p:sp>
        <p:nvSpPr>
          <p:cNvPr id="44035" name="Rectangle 3"/>
          <p:cNvSpPr>
            <a:spLocks noChangeArrowheads="1"/>
          </p:cNvSpPr>
          <p:nvPr/>
        </p:nvSpPr>
        <p:spPr bwMode="auto">
          <a:xfrm>
            <a:off x="18288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44036" name="Rectangle 4"/>
          <p:cNvSpPr>
            <a:spLocks noChangeArrowheads="1"/>
          </p:cNvSpPr>
          <p:nvPr/>
        </p:nvSpPr>
        <p:spPr bwMode="auto">
          <a:xfrm>
            <a:off x="24384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44037" name="Rectangle 5"/>
          <p:cNvSpPr>
            <a:spLocks noChangeArrowheads="1"/>
          </p:cNvSpPr>
          <p:nvPr/>
        </p:nvSpPr>
        <p:spPr bwMode="auto">
          <a:xfrm>
            <a:off x="30480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44038" name="Rectangle 6"/>
          <p:cNvSpPr>
            <a:spLocks noChangeArrowheads="1"/>
          </p:cNvSpPr>
          <p:nvPr/>
        </p:nvSpPr>
        <p:spPr bwMode="auto">
          <a:xfrm>
            <a:off x="36576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44039" name="Rectangle 7"/>
          <p:cNvSpPr>
            <a:spLocks noChangeArrowheads="1"/>
          </p:cNvSpPr>
          <p:nvPr/>
        </p:nvSpPr>
        <p:spPr bwMode="auto">
          <a:xfrm>
            <a:off x="4267200" y="25908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44040" name="Rectangle 8"/>
          <p:cNvSpPr>
            <a:spLocks noChangeArrowheads="1"/>
          </p:cNvSpPr>
          <p:nvPr/>
        </p:nvSpPr>
        <p:spPr bwMode="auto">
          <a:xfrm>
            <a:off x="48768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44041" name="Rectangle 9"/>
          <p:cNvSpPr>
            <a:spLocks noChangeArrowheads="1"/>
          </p:cNvSpPr>
          <p:nvPr/>
        </p:nvSpPr>
        <p:spPr bwMode="auto">
          <a:xfrm>
            <a:off x="54864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44042" name="Rectangle 10"/>
          <p:cNvSpPr>
            <a:spLocks noChangeArrowheads="1"/>
          </p:cNvSpPr>
          <p:nvPr/>
        </p:nvSpPr>
        <p:spPr bwMode="auto">
          <a:xfrm>
            <a:off x="60960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44043" name="Rectangle 11"/>
          <p:cNvSpPr>
            <a:spLocks noChangeArrowheads="1"/>
          </p:cNvSpPr>
          <p:nvPr/>
        </p:nvSpPr>
        <p:spPr bwMode="auto">
          <a:xfrm>
            <a:off x="67056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44044" name="Text Box 12"/>
          <p:cNvSpPr txBox="1">
            <a:spLocks noChangeArrowheads="1"/>
          </p:cNvSpPr>
          <p:nvPr/>
        </p:nvSpPr>
        <p:spPr bwMode="auto">
          <a:xfrm>
            <a:off x="1873250" y="32004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44045" name="Line 13"/>
          <p:cNvSpPr>
            <a:spLocks noChangeShapeType="1"/>
          </p:cNvSpPr>
          <p:nvPr/>
        </p:nvSpPr>
        <p:spPr bwMode="auto">
          <a:xfrm>
            <a:off x="4267200" y="25908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4"/>
          <p:cNvSpPr>
            <a:spLocks noChangeShapeType="1"/>
          </p:cNvSpPr>
          <p:nvPr/>
        </p:nvSpPr>
        <p:spPr bwMode="auto">
          <a:xfrm>
            <a:off x="4876800" y="25908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5"/>
          <p:cNvSpPr>
            <a:spLocks noChangeShapeType="1"/>
          </p:cNvSpPr>
          <p:nvPr/>
        </p:nvSpPr>
        <p:spPr bwMode="auto">
          <a:xfrm flipH="1">
            <a:off x="2209800" y="41148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16"/>
          <p:cNvSpPr>
            <a:spLocks noChangeShapeType="1"/>
          </p:cNvSpPr>
          <p:nvPr/>
        </p:nvSpPr>
        <p:spPr bwMode="auto">
          <a:xfrm>
            <a:off x="4953000" y="4114800"/>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Text Box 17"/>
          <p:cNvSpPr txBox="1">
            <a:spLocks noChangeArrowheads="1"/>
          </p:cNvSpPr>
          <p:nvPr/>
        </p:nvSpPr>
        <p:spPr bwMode="auto">
          <a:xfrm>
            <a:off x="2286000" y="419100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&lt;= data[pivot]</a:t>
            </a:r>
          </a:p>
        </p:txBody>
      </p:sp>
      <p:sp>
        <p:nvSpPr>
          <p:cNvPr id="44050" name="Text Box 18"/>
          <p:cNvSpPr txBox="1">
            <a:spLocks noChangeArrowheads="1"/>
          </p:cNvSpPr>
          <p:nvPr/>
        </p:nvSpPr>
        <p:spPr bwMode="auto">
          <a:xfrm>
            <a:off x="4953000" y="4191000"/>
            <a:ext cx="176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&gt; data[pivot]</a:t>
            </a:r>
          </a:p>
        </p:txBody>
      </p:sp>
    </p:spTree>
    <p:extLst>
      <p:ext uri="{BB962C8B-B14F-4D97-AF65-F5344CB8AC3E}">
        <p14:creationId xmlns:p14="http://schemas.microsoft.com/office/powerpoint/2010/main" val="15089103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Recursion: Quicksort Sub-arrays</a:t>
            </a:r>
          </a:p>
        </p:txBody>
      </p:sp>
      <p:sp>
        <p:nvSpPr>
          <p:cNvPr id="45059" name="Rectangle 3"/>
          <p:cNvSpPr>
            <a:spLocks noChangeArrowheads="1"/>
          </p:cNvSpPr>
          <p:nvPr/>
        </p:nvSpPr>
        <p:spPr bwMode="auto">
          <a:xfrm>
            <a:off x="18288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7</a:t>
            </a:r>
          </a:p>
        </p:txBody>
      </p:sp>
      <p:sp>
        <p:nvSpPr>
          <p:cNvPr id="45060" name="Rectangle 4"/>
          <p:cNvSpPr>
            <a:spLocks noChangeArrowheads="1"/>
          </p:cNvSpPr>
          <p:nvPr/>
        </p:nvSpPr>
        <p:spPr bwMode="auto">
          <a:xfrm>
            <a:off x="24384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20</a:t>
            </a:r>
          </a:p>
        </p:txBody>
      </p:sp>
      <p:sp>
        <p:nvSpPr>
          <p:cNvPr id="45061" name="Rectangle 5"/>
          <p:cNvSpPr>
            <a:spLocks noChangeArrowheads="1"/>
          </p:cNvSpPr>
          <p:nvPr/>
        </p:nvSpPr>
        <p:spPr bwMode="auto">
          <a:xfrm>
            <a:off x="30480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a:t>
            </a:r>
          </a:p>
        </p:txBody>
      </p:sp>
      <p:sp>
        <p:nvSpPr>
          <p:cNvPr id="45062" name="Rectangle 6"/>
          <p:cNvSpPr>
            <a:spLocks noChangeArrowheads="1"/>
          </p:cNvSpPr>
          <p:nvPr/>
        </p:nvSpPr>
        <p:spPr bwMode="auto">
          <a:xfrm>
            <a:off x="36576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30</a:t>
            </a:r>
          </a:p>
        </p:txBody>
      </p:sp>
      <p:sp>
        <p:nvSpPr>
          <p:cNvPr id="45063" name="Rectangle 7"/>
          <p:cNvSpPr>
            <a:spLocks noChangeArrowheads="1"/>
          </p:cNvSpPr>
          <p:nvPr/>
        </p:nvSpPr>
        <p:spPr bwMode="auto">
          <a:xfrm>
            <a:off x="4267200" y="25908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40</a:t>
            </a:r>
          </a:p>
        </p:txBody>
      </p:sp>
      <p:sp>
        <p:nvSpPr>
          <p:cNvPr id="45064" name="Rectangle 8"/>
          <p:cNvSpPr>
            <a:spLocks noChangeArrowheads="1"/>
          </p:cNvSpPr>
          <p:nvPr/>
        </p:nvSpPr>
        <p:spPr bwMode="auto">
          <a:xfrm>
            <a:off x="48768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50</a:t>
            </a:r>
          </a:p>
        </p:txBody>
      </p:sp>
      <p:sp>
        <p:nvSpPr>
          <p:cNvPr id="45065" name="Rectangle 9"/>
          <p:cNvSpPr>
            <a:spLocks noChangeArrowheads="1"/>
          </p:cNvSpPr>
          <p:nvPr/>
        </p:nvSpPr>
        <p:spPr bwMode="auto">
          <a:xfrm>
            <a:off x="54864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60</a:t>
            </a:r>
          </a:p>
        </p:txBody>
      </p:sp>
      <p:sp>
        <p:nvSpPr>
          <p:cNvPr id="45066" name="Rectangle 10"/>
          <p:cNvSpPr>
            <a:spLocks noChangeArrowheads="1"/>
          </p:cNvSpPr>
          <p:nvPr/>
        </p:nvSpPr>
        <p:spPr bwMode="auto">
          <a:xfrm>
            <a:off x="60960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80</a:t>
            </a:r>
          </a:p>
        </p:txBody>
      </p:sp>
      <p:sp>
        <p:nvSpPr>
          <p:cNvPr id="45067" name="Rectangle 11"/>
          <p:cNvSpPr>
            <a:spLocks noChangeArrowheads="1"/>
          </p:cNvSpPr>
          <p:nvPr/>
        </p:nvSpPr>
        <p:spPr bwMode="auto">
          <a:xfrm>
            <a:off x="6705600" y="2590800"/>
            <a:ext cx="609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100</a:t>
            </a:r>
          </a:p>
        </p:txBody>
      </p:sp>
      <p:sp>
        <p:nvSpPr>
          <p:cNvPr id="45068" name="Text Box 12"/>
          <p:cNvSpPr txBox="1">
            <a:spLocks noChangeArrowheads="1"/>
          </p:cNvSpPr>
          <p:nvPr/>
        </p:nvSpPr>
        <p:spPr bwMode="auto">
          <a:xfrm>
            <a:off x="1873250" y="32004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[0]    [1]   [2]    [3]   [4]   [5]    [6]   [7]   [8]</a:t>
            </a:r>
          </a:p>
        </p:txBody>
      </p:sp>
      <p:sp>
        <p:nvSpPr>
          <p:cNvPr id="45069" name="Line 13"/>
          <p:cNvSpPr>
            <a:spLocks noChangeShapeType="1"/>
          </p:cNvSpPr>
          <p:nvPr/>
        </p:nvSpPr>
        <p:spPr bwMode="auto">
          <a:xfrm>
            <a:off x="4267200" y="25908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4"/>
          <p:cNvSpPr>
            <a:spLocks noChangeShapeType="1"/>
          </p:cNvSpPr>
          <p:nvPr/>
        </p:nvSpPr>
        <p:spPr bwMode="auto">
          <a:xfrm>
            <a:off x="4876800" y="25908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flipH="1">
            <a:off x="2209800" y="41148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p:cNvSpPr>
            <a:spLocks noChangeShapeType="1"/>
          </p:cNvSpPr>
          <p:nvPr/>
        </p:nvSpPr>
        <p:spPr bwMode="auto">
          <a:xfrm>
            <a:off x="4953000" y="4114800"/>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Text Box 17"/>
          <p:cNvSpPr txBox="1">
            <a:spLocks noChangeArrowheads="1"/>
          </p:cNvSpPr>
          <p:nvPr/>
        </p:nvSpPr>
        <p:spPr bwMode="auto">
          <a:xfrm>
            <a:off x="2286000" y="419100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&lt;= data[pivot]</a:t>
            </a:r>
          </a:p>
        </p:txBody>
      </p:sp>
      <p:sp>
        <p:nvSpPr>
          <p:cNvPr id="45074" name="Text Box 18"/>
          <p:cNvSpPr txBox="1">
            <a:spLocks noChangeArrowheads="1"/>
          </p:cNvSpPr>
          <p:nvPr/>
        </p:nvSpPr>
        <p:spPr bwMode="auto">
          <a:xfrm>
            <a:off x="4953000" y="4191000"/>
            <a:ext cx="176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&gt; data[pivot]</a:t>
            </a:r>
          </a:p>
        </p:txBody>
      </p:sp>
      <p:sp>
        <p:nvSpPr>
          <p:cNvPr id="45075" name="AutoShape 21"/>
          <p:cNvSpPr>
            <a:spLocks/>
          </p:cNvSpPr>
          <p:nvPr/>
        </p:nvSpPr>
        <p:spPr bwMode="auto">
          <a:xfrm rot="5400000" flipV="1">
            <a:off x="3009900" y="1257300"/>
            <a:ext cx="152400" cy="2362200"/>
          </a:xfrm>
          <a:prstGeom prst="leftBrace">
            <a:avLst>
              <a:gd name="adj1" fmla="val 129167"/>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76" name="AutoShape 22"/>
          <p:cNvSpPr>
            <a:spLocks/>
          </p:cNvSpPr>
          <p:nvPr/>
        </p:nvSpPr>
        <p:spPr bwMode="auto">
          <a:xfrm rot="5400000" flipV="1">
            <a:off x="6057900" y="1257300"/>
            <a:ext cx="152400" cy="2362200"/>
          </a:xfrm>
          <a:prstGeom prst="leftBrace">
            <a:avLst>
              <a:gd name="adj1" fmla="val 129167"/>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16646347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Quicksort Analysis</a:t>
            </a:r>
          </a:p>
        </p:txBody>
      </p:sp>
      <p:sp>
        <p:nvSpPr>
          <p:cNvPr id="46083" name="Rectangle 3"/>
          <p:cNvSpPr>
            <a:spLocks noGrp="1" noChangeArrowheads="1"/>
          </p:cNvSpPr>
          <p:nvPr>
            <p:ph type="body" idx="1"/>
          </p:nvPr>
        </p:nvSpPr>
        <p:spPr/>
        <p:txBody>
          <a:bodyPr/>
          <a:lstStyle/>
          <a:p>
            <a:pPr eaLnBrk="1" hangingPunct="1"/>
            <a:r>
              <a:rPr lang="en-US" altLang="en-US" dirty="0" smtClean="0"/>
              <a:t>Assume that keys are random, uniformly distributed.</a:t>
            </a:r>
          </a:p>
          <a:p>
            <a:pPr eaLnBrk="1" hangingPunct="1"/>
            <a:r>
              <a:rPr lang="en-US" altLang="en-US" dirty="0" smtClean="0"/>
              <a:t>What is best case running time?</a:t>
            </a:r>
          </a:p>
        </p:txBody>
      </p:sp>
    </p:spTree>
    <p:extLst>
      <p:ext uri="{BB962C8B-B14F-4D97-AF65-F5344CB8AC3E}">
        <p14:creationId xmlns:p14="http://schemas.microsoft.com/office/powerpoint/2010/main" val="35136447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Quicksort Analysis</a:t>
            </a:r>
          </a:p>
        </p:txBody>
      </p:sp>
      <p:sp>
        <p:nvSpPr>
          <p:cNvPr id="47107"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What is best case running time?</a:t>
            </a:r>
          </a:p>
          <a:p>
            <a:pPr marL="990600" lvl="1" indent="-533400" eaLnBrk="1" hangingPunct="1"/>
            <a:r>
              <a:rPr lang="en-US" altLang="en-US" smtClean="0"/>
              <a:t>Recursion:</a:t>
            </a:r>
          </a:p>
          <a:p>
            <a:pPr marL="1371600" lvl="2" indent="-457200" eaLnBrk="1" hangingPunct="1">
              <a:buFontTx/>
              <a:buAutoNum type="arabicPeriod"/>
            </a:pPr>
            <a:r>
              <a:rPr lang="en-US" altLang="en-US" smtClean="0"/>
              <a:t>Partition splits array in two sub-arrays of size n/2 </a:t>
            </a:r>
          </a:p>
          <a:p>
            <a:pPr marL="1371600" lvl="2" indent="-457200" eaLnBrk="1" hangingPunct="1">
              <a:buFontTx/>
              <a:buAutoNum type="arabicPeriod"/>
            </a:pPr>
            <a:r>
              <a:rPr lang="en-US" altLang="en-US" smtClean="0"/>
              <a:t>Quicksort each sub-array</a:t>
            </a:r>
          </a:p>
        </p:txBody>
      </p:sp>
    </p:spTree>
    <p:extLst>
      <p:ext uri="{BB962C8B-B14F-4D97-AF65-F5344CB8AC3E}">
        <p14:creationId xmlns:p14="http://schemas.microsoft.com/office/powerpoint/2010/main" val="26766035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Quicksort Analysis</a:t>
            </a:r>
          </a:p>
        </p:txBody>
      </p:sp>
      <p:sp>
        <p:nvSpPr>
          <p:cNvPr id="48131"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What is best case running time?</a:t>
            </a:r>
          </a:p>
          <a:p>
            <a:pPr marL="990600" lvl="1" indent="-533400" eaLnBrk="1" hangingPunct="1"/>
            <a:r>
              <a:rPr lang="en-US" altLang="en-US" smtClean="0"/>
              <a:t>Recursion:</a:t>
            </a:r>
          </a:p>
          <a:p>
            <a:pPr marL="1371600" lvl="2" indent="-457200" eaLnBrk="1" hangingPunct="1">
              <a:buFontTx/>
              <a:buAutoNum type="arabicPeriod"/>
            </a:pPr>
            <a:r>
              <a:rPr lang="en-US" altLang="en-US" smtClean="0"/>
              <a:t>Partition splits array in two sub-arrays of size n/2 </a:t>
            </a:r>
          </a:p>
          <a:p>
            <a:pPr marL="1371600" lvl="2" indent="-457200" eaLnBrk="1" hangingPunct="1">
              <a:buFontTx/>
              <a:buAutoNum type="arabicPeriod"/>
            </a:pPr>
            <a:r>
              <a:rPr lang="en-US" altLang="en-US" smtClean="0"/>
              <a:t>Quicksort each sub-array</a:t>
            </a:r>
          </a:p>
          <a:p>
            <a:pPr marL="990600" lvl="1" indent="-533400" eaLnBrk="1" hangingPunct="1"/>
            <a:r>
              <a:rPr lang="en-US" altLang="en-US" smtClean="0"/>
              <a:t>Depth of recursion tree? </a:t>
            </a:r>
          </a:p>
        </p:txBody>
      </p:sp>
    </p:spTree>
    <p:extLst>
      <p:ext uri="{BB962C8B-B14F-4D97-AF65-F5344CB8AC3E}">
        <p14:creationId xmlns:p14="http://schemas.microsoft.com/office/powerpoint/2010/main" val="39277229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Quicksort Analysis</a:t>
            </a:r>
          </a:p>
        </p:txBody>
      </p:sp>
      <p:sp>
        <p:nvSpPr>
          <p:cNvPr id="49155"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What is best case running time?</a:t>
            </a:r>
          </a:p>
          <a:p>
            <a:pPr marL="990600" lvl="1" indent="-533400" eaLnBrk="1" hangingPunct="1"/>
            <a:r>
              <a:rPr lang="en-US" altLang="en-US" smtClean="0"/>
              <a:t>Recursion:</a:t>
            </a:r>
          </a:p>
          <a:p>
            <a:pPr marL="1371600" lvl="2" indent="-457200" eaLnBrk="1" hangingPunct="1">
              <a:buFontTx/>
              <a:buAutoNum type="arabicPeriod"/>
            </a:pPr>
            <a:r>
              <a:rPr lang="en-US" altLang="en-US" smtClean="0"/>
              <a:t>Partition splits array in two sub-arrays of size n/2 </a:t>
            </a:r>
          </a:p>
          <a:p>
            <a:pPr marL="1371600" lvl="2" indent="-457200" eaLnBrk="1" hangingPunct="1">
              <a:buFontTx/>
              <a:buAutoNum type="arabicPeriod"/>
            </a:pPr>
            <a:r>
              <a:rPr lang="en-US" altLang="en-US" smtClean="0"/>
              <a:t>Quicksort each sub-array</a:t>
            </a:r>
          </a:p>
          <a:p>
            <a:pPr marL="990600" lvl="1" indent="-533400" eaLnBrk="1" hangingPunct="1"/>
            <a:r>
              <a:rPr lang="en-US" altLang="en-US" smtClean="0"/>
              <a:t>Depth of recursion tree? O(log</a:t>
            </a:r>
            <a:r>
              <a:rPr lang="en-US" altLang="en-US" baseline="-25000" smtClean="0"/>
              <a:t>2</a:t>
            </a:r>
            <a:r>
              <a:rPr lang="en-US" altLang="en-US" smtClean="0"/>
              <a:t>n)</a:t>
            </a:r>
          </a:p>
        </p:txBody>
      </p:sp>
    </p:spTree>
    <p:extLst>
      <p:ext uri="{BB962C8B-B14F-4D97-AF65-F5344CB8AC3E}">
        <p14:creationId xmlns:p14="http://schemas.microsoft.com/office/powerpoint/2010/main" val="3241040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Quicksort Analysis</a:t>
            </a:r>
          </a:p>
        </p:txBody>
      </p:sp>
      <p:sp>
        <p:nvSpPr>
          <p:cNvPr id="50179" name="Rectangle 3"/>
          <p:cNvSpPr>
            <a:spLocks noGrp="1" noChangeArrowheads="1"/>
          </p:cNvSpPr>
          <p:nvPr>
            <p:ph type="body" idx="1"/>
          </p:nvPr>
        </p:nvSpPr>
        <p:spPr/>
        <p:txBody>
          <a:bodyPr/>
          <a:lstStyle/>
          <a:p>
            <a:pPr marL="609600" indent="-609600" eaLnBrk="1" hangingPunct="1"/>
            <a:r>
              <a:rPr lang="en-US" altLang="en-US" smtClean="0"/>
              <a:t>Assume that keys are random, uniformly distributed.</a:t>
            </a:r>
          </a:p>
          <a:p>
            <a:pPr marL="609600" indent="-609600" eaLnBrk="1" hangingPunct="1"/>
            <a:r>
              <a:rPr lang="en-US" altLang="en-US" smtClean="0"/>
              <a:t>What is best case running time?</a:t>
            </a:r>
          </a:p>
          <a:p>
            <a:pPr marL="990600" lvl="1" indent="-533400" eaLnBrk="1" hangingPunct="1"/>
            <a:r>
              <a:rPr lang="en-US" altLang="en-US" smtClean="0"/>
              <a:t>Recursion:</a:t>
            </a:r>
          </a:p>
          <a:p>
            <a:pPr marL="1371600" lvl="2" indent="-457200" eaLnBrk="1" hangingPunct="1">
              <a:buFontTx/>
              <a:buAutoNum type="arabicPeriod"/>
            </a:pPr>
            <a:r>
              <a:rPr lang="en-US" altLang="en-US" smtClean="0"/>
              <a:t>Partition splits array in two sub-arrays of size n/2 </a:t>
            </a:r>
          </a:p>
          <a:p>
            <a:pPr marL="1371600" lvl="2" indent="-457200" eaLnBrk="1" hangingPunct="1">
              <a:buFontTx/>
              <a:buAutoNum type="arabicPeriod"/>
            </a:pPr>
            <a:r>
              <a:rPr lang="en-US" altLang="en-US" smtClean="0"/>
              <a:t>Quicksort each sub-array</a:t>
            </a:r>
          </a:p>
          <a:p>
            <a:pPr marL="990600" lvl="1" indent="-533400" eaLnBrk="1" hangingPunct="1"/>
            <a:r>
              <a:rPr lang="en-US" altLang="en-US" smtClean="0"/>
              <a:t>Depth of recursion tree? O(log</a:t>
            </a:r>
            <a:r>
              <a:rPr lang="en-US" altLang="en-US" baseline="-25000" smtClean="0"/>
              <a:t>2</a:t>
            </a:r>
            <a:r>
              <a:rPr lang="en-US" altLang="en-US" smtClean="0"/>
              <a:t>n)</a:t>
            </a:r>
          </a:p>
          <a:p>
            <a:pPr marL="990600" lvl="1" indent="-533400" eaLnBrk="1" hangingPunct="1"/>
            <a:r>
              <a:rPr lang="en-US" altLang="en-US" smtClean="0"/>
              <a:t>Number of accesses in partition?</a:t>
            </a:r>
          </a:p>
        </p:txBody>
      </p:sp>
    </p:spTree>
    <p:extLst>
      <p:ext uri="{BB962C8B-B14F-4D97-AF65-F5344CB8AC3E}">
        <p14:creationId xmlns:p14="http://schemas.microsoft.com/office/powerpoint/2010/main" val="166747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t594">
  <a:themeElements>
    <a:clrScheme name="cit594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cit59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it594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cit594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cit594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cit594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cit594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cit594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16685</TotalTime>
  <Words>11423</Words>
  <Application>Microsoft Office PowerPoint</Application>
  <PresentationFormat>On-screen Show (4:3)</PresentationFormat>
  <Paragraphs>3169</Paragraphs>
  <Slides>254</Slides>
  <Notes>31</Notes>
  <HiddenSlides>49</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254</vt:i4>
      </vt:variant>
    </vt:vector>
  </HeadingPairs>
  <TitlesOfParts>
    <vt:vector size="273" baseType="lpstr">
      <vt:lpstr>Arial</vt:lpstr>
      <vt:lpstr>Arial Rounded MT Bold</vt:lpstr>
      <vt:lpstr>Calibri</vt:lpstr>
      <vt:lpstr>cmsy10</vt:lpstr>
      <vt:lpstr>Comic Sans MS</vt:lpstr>
      <vt:lpstr>Computer Modern Sans</vt:lpstr>
      <vt:lpstr>Courier New</vt:lpstr>
      <vt:lpstr>MathJax_Main</vt:lpstr>
      <vt:lpstr>MathJax_Math-italic</vt:lpstr>
      <vt:lpstr>Signature</vt:lpstr>
      <vt:lpstr>Symbol</vt:lpstr>
      <vt:lpstr>Times New Roman</vt:lpstr>
      <vt:lpstr>Trebuchet MS</vt:lpstr>
      <vt:lpstr>Verdana</vt:lpstr>
      <vt:lpstr>Wingdings</vt:lpstr>
      <vt:lpstr>Office Theme</vt:lpstr>
      <vt:lpstr>cit594</vt:lpstr>
      <vt:lpstr>Clip</vt:lpstr>
      <vt:lpstr>Equation</vt:lpstr>
      <vt:lpstr>A Brief Introduction to Algorithms, Complexity, and Computability</vt:lpstr>
      <vt:lpstr>How do we solve problems? </vt:lpstr>
      <vt:lpstr>The Problem-solving Process</vt:lpstr>
      <vt:lpstr>Algorithm</vt:lpstr>
      <vt:lpstr>Algorithm</vt:lpstr>
      <vt:lpstr>Algorithm – Working Definition</vt:lpstr>
      <vt:lpstr>Algorithm -- Examples</vt:lpstr>
      <vt:lpstr>Write algorithms to describe how to draw shapes/figures:  Give instructions which only use line lengths, point locations, directions, and/or angles to guide someone to draw the shape/figure which you are given.</vt:lpstr>
      <vt:lpstr>From Algorithms to Programs</vt:lpstr>
      <vt:lpstr>How can we find the maximum element in an array?</vt:lpstr>
      <vt:lpstr>Finding an array max</vt:lpstr>
      <vt:lpstr>Comparing algorithms</vt:lpstr>
      <vt:lpstr>Algorithm analysis</vt:lpstr>
      <vt:lpstr>Critical steps</vt:lpstr>
      <vt:lpstr>Comparing critical step counts</vt:lpstr>
      <vt:lpstr>Big O notation</vt:lpstr>
      <vt:lpstr>Big O notation</vt:lpstr>
      <vt:lpstr>Big O notation</vt:lpstr>
      <vt:lpstr>Examples of asymptotic behavior</vt:lpstr>
      <vt:lpstr>Asymptotic behavior exercises</vt:lpstr>
      <vt:lpstr>Linear search</vt:lpstr>
      <vt:lpstr>Types of Analysis</vt:lpstr>
      <vt:lpstr>Modified linear search</vt:lpstr>
      <vt:lpstr>Asymptotic analysis</vt:lpstr>
      <vt:lpstr>Asymptotic analysis</vt:lpstr>
      <vt:lpstr>Asymptotic analysis examples</vt:lpstr>
      <vt:lpstr>Asymptotic analysis examples</vt:lpstr>
      <vt:lpstr>Asymptotic analysis examples</vt:lpstr>
      <vt:lpstr>Asymptotic growth comparisons</vt:lpstr>
      <vt:lpstr>Asymptotic growth comparisons</vt:lpstr>
      <vt:lpstr>Formal big O</vt:lpstr>
      <vt:lpstr>Formal big Omega, Theta</vt:lpstr>
      <vt:lpstr>Big Omega, Theta, O</vt:lpstr>
      <vt:lpstr>Comparing two algorithms using big O</vt:lpstr>
      <vt:lpstr>Example</vt:lpstr>
      <vt:lpstr>Example: finding the constants</vt:lpstr>
      <vt:lpstr>Some rules to simplify examples</vt:lpstr>
      <vt:lpstr>Prove or disprove</vt:lpstr>
      <vt:lpstr>An example</vt:lpstr>
      <vt:lpstr>Another example</vt:lpstr>
      <vt:lpstr>More examples (on your own)</vt:lpstr>
      <vt:lpstr>More examples (on your own)</vt:lpstr>
      <vt:lpstr>Time vs. Space Complexity</vt:lpstr>
      <vt:lpstr>Recursion</vt:lpstr>
      <vt:lpstr>Recursion</vt:lpstr>
      <vt:lpstr>Recursion</vt:lpstr>
      <vt:lpstr>Recursion</vt:lpstr>
      <vt:lpstr>Recursion</vt:lpstr>
      <vt:lpstr>Searching</vt:lpstr>
      <vt:lpstr>Linear search</vt:lpstr>
      <vt:lpstr>Binary search</vt:lpstr>
      <vt:lpstr>Binary search</vt:lpstr>
      <vt:lpstr>Binary Search</vt:lpstr>
      <vt:lpstr>Binary search: the tradeoff</vt:lpstr>
      <vt:lpstr>Sorting</vt:lpstr>
      <vt:lpstr>Bubble Sort</vt:lpstr>
      <vt:lpstr>Bubble Sort</vt:lpstr>
      <vt:lpstr>Bubble Sort Example</vt:lpstr>
      <vt:lpstr>Bubble Sort</vt:lpstr>
      <vt:lpstr>Selection Sort</vt:lpstr>
      <vt:lpstr>Selection Sort</vt:lpstr>
      <vt:lpstr>PowerPoint Presentation</vt:lpstr>
      <vt:lpstr>Insertion Sort</vt:lpstr>
      <vt:lpstr>Quicksort Algorithm</vt:lpstr>
      <vt:lpstr>Example</vt:lpstr>
      <vt:lpstr>Pick Pivot Element</vt:lpstr>
      <vt:lpstr>Partitioning Array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Partition Result</vt:lpstr>
      <vt:lpstr>Recursion: Quicksort Sub-arrays</vt:lpstr>
      <vt:lpstr>Quicksort Analysis</vt:lpstr>
      <vt:lpstr>Quicksort Analysis</vt:lpstr>
      <vt:lpstr>Quicksort Analysis</vt:lpstr>
      <vt:lpstr>Quicksort Analysis</vt:lpstr>
      <vt:lpstr>Quicksort Analysis</vt:lpstr>
      <vt:lpstr>Quicksort Analysis</vt:lpstr>
      <vt:lpstr>Quicksort Analysis</vt:lpstr>
      <vt:lpstr>Quicksort Analysis</vt:lpstr>
      <vt:lpstr>Quicksort: Worst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Quicksort Analysis</vt:lpstr>
      <vt:lpstr>Quicksort Analysis</vt:lpstr>
      <vt:lpstr>Quicksort Analysis</vt:lpstr>
      <vt:lpstr>Quicksort Analysis</vt:lpstr>
      <vt:lpstr>Quicksort Analysis</vt:lpstr>
      <vt:lpstr>Quicksort Analysis</vt:lpstr>
      <vt:lpstr>Improved Pivot Selection</vt:lpstr>
      <vt:lpstr>Improving Performance of Quicksort</vt:lpstr>
      <vt:lpstr>Merge Sort</vt:lpstr>
      <vt:lpstr>Merging (cont.) </vt:lpstr>
      <vt:lpstr>Merging (cont.) </vt:lpstr>
      <vt:lpstr>Merging (cont.) </vt:lpstr>
      <vt:lpstr>Merging (cont.) </vt:lpstr>
      <vt:lpstr>Merging (cont.) </vt:lpstr>
      <vt:lpstr>Merging (cont.) </vt:lpstr>
      <vt:lpstr>Merging (cont.) </vt:lpstr>
      <vt:lpstr>Merging (cont.) </vt:lpstr>
      <vt:lpstr>Merging (cont.) </vt:lpstr>
      <vt:lpstr>Divide And Conquer</vt:lpstr>
      <vt:lpstr>Merge Sort Algorithm</vt:lpstr>
      <vt:lpstr>Merge Sort Example</vt:lpstr>
      <vt:lpstr>Merge Sort Example</vt:lpstr>
      <vt:lpstr>Merge Sort Example</vt:lpstr>
      <vt:lpstr>Merge Sort Example</vt:lpstr>
      <vt:lpstr>Merge Sort Example</vt:lpstr>
      <vt:lpstr>Merge Sort Example</vt:lpstr>
      <vt:lpstr>Merge Sort Example</vt:lpstr>
      <vt:lpstr>Merge Sort Example</vt:lpstr>
      <vt:lpstr>Merge Sort Example</vt:lpstr>
      <vt:lpstr>Merge Sort Example</vt:lpstr>
      <vt:lpstr>Implementing Merge Sort</vt:lpstr>
      <vt:lpstr>Merge Sort Analysis</vt:lpstr>
      <vt:lpstr>Finally…</vt:lpstr>
      <vt:lpstr>Heapsort</vt:lpstr>
      <vt:lpstr>What is a “heap”?</vt:lpstr>
      <vt:lpstr>Balanced binary trees</vt:lpstr>
      <vt:lpstr>Left-justified binary trees</vt:lpstr>
      <vt:lpstr>Plan of attack</vt:lpstr>
      <vt:lpstr>The heap property</vt:lpstr>
      <vt:lpstr>siftUp</vt:lpstr>
      <vt:lpstr>Constructing a heap I</vt:lpstr>
      <vt:lpstr>Constructing a heap II</vt:lpstr>
      <vt:lpstr>Constructing a heap III</vt:lpstr>
      <vt:lpstr>Other children are not affected</vt:lpstr>
      <vt:lpstr>A sample heap</vt:lpstr>
      <vt:lpstr>Removing the root</vt:lpstr>
      <vt:lpstr>The reHeap method I</vt:lpstr>
      <vt:lpstr>The reHeap method II</vt:lpstr>
      <vt:lpstr>The reHeap method III</vt:lpstr>
      <vt:lpstr>The reHeap method IV</vt:lpstr>
      <vt:lpstr>Sorting</vt:lpstr>
      <vt:lpstr>Mapping into an array</vt:lpstr>
      <vt:lpstr>Removing and replacing the root</vt:lpstr>
      <vt:lpstr>Reheap and repeat</vt:lpstr>
      <vt:lpstr>Analysis I</vt:lpstr>
      <vt:lpstr>Analysis II</vt:lpstr>
      <vt:lpstr>Analysis III</vt:lpstr>
      <vt:lpstr>Analysis IV</vt:lpstr>
      <vt:lpstr>Heap sort exercise</vt:lpstr>
      <vt:lpstr>That’s the end of the sorting algorithms!</vt:lpstr>
      <vt:lpstr>Backtracking</vt:lpstr>
      <vt:lpstr>Solving a maze</vt:lpstr>
      <vt:lpstr>Backtracking (animation)</vt:lpstr>
      <vt:lpstr>Terminology I</vt:lpstr>
      <vt:lpstr>Terminology II</vt:lpstr>
      <vt:lpstr>The backtracking algorithm</vt:lpstr>
      <vt:lpstr>Optimization problems</vt:lpstr>
      <vt:lpstr>Example: Counting money</vt:lpstr>
      <vt:lpstr>A failure of the greedy algorithm</vt:lpstr>
      <vt:lpstr>A scheduling problem</vt:lpstr>
      <vt:lpstr>Another approach</vt:lpstr>
      <vt:lpstr>An optimum solution</vt:lpstr>
      <vt:lpstr>Minimum spanning tree</vt:lpstr>
      <vt:lpstr>The P versus NP problem</vt:lpstr>
      <vt:lpstr>PowerPoint Presentation</vt:lpstr>
      <vt:lpstr>PowerPoint Presentation</vt:lpstr>
      <vt:lpstr>PowerPoint Presentation</vt:lpstr>
      <vt:lpstr>PowerPoint Presentation</vt:lpstr>
      <vt:lpstr>PowerPoint Presentation</vt:lpstr>
      <vt:lpstr>PowerPoint Presentation</vt:lpstr>
      <vt:lpstr>The P versus NP problem (informally)</vt:lpstr>
      <vt:lpstr>Let’s start at the beginning…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efficient algorithm?</vt:lpstr>
      <vt:lpstr>PowerPoint Presentation</vt:lpstr>
      <vt:lpstr>PowerPoint Presentation</vt:lpstr>
      <vt:lpstr>The Class P</vt:lpstr>
      <vt:lpstr>The Class P</vt:lpstr>
      <vt:lpstr>PowerPoint Presentation</vt:lpstr>
      <vt:lpstr>PowerPoint Presentation</vt:lpstr>
      <vt:lpstr>PowerPoint Presentation</vt:lpstr>
      <vt:lpstr>Onto the new class, NP</vt:lpstr>
      <vt:lpstr>PowerPoint Presentation</vt:lpstr>
      <vt:lpstr>PowerPoint Presentation</vt:lpstr>
      <vt:lpstr>PowerPoint Presentation</vt:lpstr>
      <vt:lpstr>PowerPoint Presentation</vt:lpstr>
      <vt:lpstr>The Class NP</vt:lpstr>
      <vt:lpstr>PowerPoint Presentation</vt:lpstr>
      <vt:lpstr>PowerPoint Presentation</vt:lpstr>
      <vt:lpstr>Summary: P versus NP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Heuristic Search Techniques</vt:lpstr>
      <vt:lpstr>Example: 8 Puzzle</vt:lpstr>
      <vt:lpstr>Which move is best?</vt:lpstr>
      <vt:lpstr>8 Puzzle Heuristics</vt:lpstr>
      <vt:lpstr>8 Puzzle Heuristics</vt:lpstr>
      <vt:lpstr>A Simple 8-puzzle heuristic</vt:lpstr>
      <vt:lpstr>Another approach</vt:lpstr>
      <vt:lpstr>PowerPoint Presentation</vt:lpstr>
      <vt:lpstr>Another 8-puzzle heuristic</vt:lpstr>
      <vt:lpstr>PowerPoint Presentation</vt:lpstr>
      <vt:lpstr>Techniques</vt:lpstr>
      <vt:lpstr>Generate-and-test</vt:lpstr>
      <vt:lpstr>The $1M question</vt:lpstr>
      <vt:lpstr>Turing Machines </vt:lpstr>
      <vt:lpstr>Turing machines (Informal Description)</vt:lpstr>
      <vt:lpstr>PowerPoint Presentation</vt:lpstr>
      <vt:lpstr>PowerPoint Presentation</vt:lpstr>
      <vt:lpstr>PowerPoint Presentation</vt:lpstr>
      <vt:lpstr>PowerPoint Presentation</vt:lpstr>
      <vt:lpstr>PowerPoint Presentation</vt:lpstr>
      <vt:lpstr>Church-Turing Thesis</vt:lpstr>
      <vt:lpstr>Computability and the limits of computers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Algorithms, Complexity, and Computability</dc:title>
  <dc:creator>patitz</dc:creator>
  <cp:lastModifiedBy>Khern Edward Felippe Toussaint</cp:lastModifiedBy>
  <cp:revision>273</cp:revision>
  <dcterms:created xsi:type="dcterms:W3CDTF">2006-08-16T00:00:00Z</dcterms:created>
  <dcterms:modified xsi:type="dcterms:W3CDTF">2019-07-10T21:40:36Z</dcterms:modified>
</cp:coreProperties>
</file>